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725144"/>
            <a:ext cx="3168352" cy="1647056"/>
          </a:xfrm>
        </p:spPr>
        <p:txBody>
          <a:bodyPr/>
          <a:lstStyle/>
          <a:p>
            <a:pPr algn="r"/>
            <a:r>
              <a:rPr lang="uk-UA" dirty="0" smtClean="0">
                <a:solidFill>
                  <a:srgbClr val="0070C0"/>
                </a:solidFill>
              </a:rPr>
              <a:t>Підготувала:</a:t>
            </a:r>
          </a:p>
          <a:p>
            <a:pPr algn="r"/>
            <a:r>
              <a:rPr lang="uk-UA" dirty="0" smtClean="0">
                <a:solidFill>
                  <a:srgbClr val="0070C0"/>
                </a:solidFill>
              </a:rPr>
              <a:t>Учениця 11-А класу </a:t>
            </a:r>
          </a:p>
          <a:p>
            <a:pPr algn="r"/>
            <a:r>
              <a:rPr lang="uk-UA" dirty="0" smtClean="0">
                <a:solidFill>
                  <a:srgbClr val="0070C0"/>
                </a:solidFill>
              </a:rPr>
              <a:t>Кондратюк Євгенія 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305800" cy="1981200"/>
          </a:xfrm>
        </p:spPr>
        <p:txBody>
          <a:bodyPr/>
          <a:lstStyle/>
          <a:p>
            <a:r>
              <a:rPr lang="uk-UA" dirty="0" smtClean="0">
                <a:solidFill>
                  <a:srgbClr val="0070C0"/>
                </a:solidFill>
              </a:rPr>
              <a:t>Голодомор в Білій Церкві в 1921-1923рр.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80"/>
            <a:ext cx="5340096" cy="4114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446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Мирному будівництву в роки відбудови заважали банди. В зв’язку з посиленням їх діяльності на Київщині в березні 1921 року з </a:t>
            </a:r>
            <a:r>
              <a:rPr lang="uk-UA" sz="1600" dirty="0" err="1" smtClean="0">
                <a:solidFill>
                  <a:schemeClr val="bg1"/>
                </a:solidFill>
              </a:rPr>
              <a:t>Бердичива</a:t>
            </a:r>
            <a:r>
              <a:rPr lang="uk-UA" sz="1600" dirty="0" smtClean="0">
                <a:solidFill>
                  <a:schemeClr val="bg1"/>
                </a:solidFill>
              </a:rPr>
              <a:t> в район Білої Церкви, Сквиру і Таращі переводиться 25 – а </a:t>
            </a:r>
            <a:r>
              <a:rPr lang="uk-UA" sz="1600" dirty="0" err="1" smtClean="0">
                <a:solidFill>
                  <a:schemeClr val="bg1"/>
                </a:solidFill>
              </a:rPr>
              <a:t>Чапаєвська</a:t>
            </a:r>
            <a:r>
              <a:rPr lang="uk-UA" sz="1600" dirty="0" smtClean="0">
                <a:solidFill>
                  <a:schemeClr val="bg1"/>
                </a:solidFill>
              </a:rPr>
              <a:t> стрілецька дивізія. В Білій Церкві розквартирувався штаб дивізії і 74 – а бригада. З квітня 1921 року по червень 1922 дивізія ліквідувала банди </a:t>
            </a:r>
            <a:r>
              <a:rPr lang="uk-UA" sz="1600" dirty="0" err="1" smtClean="0">
                <a:solidFill>
                  <a:schemeClr val="bg1"/>
                </a:solidFill>
              </a:rPr>
              <a:t>Верноховського</a:t>
            </a:r>
            <a:r>
              <a:rPr lang="uk-UA" sz="1600" dirty="0" smtClean="0">
                <a:solidFill>
                  <a:schemeClr val="bg1"/>
                </a:solidFill>
              </a:rPr>
              <a:t>, </a:t>
            </a:r>
            <a:r>
              <a:rPr lang="uk-UA" sz="1600" dirty="0" err="1" smtClean="0">
                <a:solidFill>
                  <a:schemeClr val="bg1"/>
                </a:solidFill>
              </a:rPr>
              <a:t>Кученка</a:t>
            </a:r>
            <a:r>
              <a:rPr lang="uk-UA" sz="1600" dirty="0" smtClean="0">
                <a:solidFill>
                  <a:schemeClr val="bg1"/>
                </a:solidFill>
              </a:rPr>
              <a:t> ,</a:t>
            </a:r>
            <a:r>
              <a:rPr lang="uk-UA" sz="1600" dirty="0" err="1" smtClean="0">
                <a:solidFill>
                  <a:schemeClr val="bg1"/>
                </a:solidFill>
              </a:rPr>
              <a:t>Трейка</a:t>
            </a:r>
            <a:r>
              <a:rPr lang="uk-UA" sz="1600" dirty="0" smtClean="0">
                <a:solidFill>
                  <a:schemeClr val="bg1"/>
                </a:solidFill>
              </a:rPr>
              <a:t> і Кравченка. Солдати дивізії надали велику допомогу селянській бідноті в посівній і збиральній кампаніях , в роботі комітетів незаможних селян.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95522"/>
            <a:ext cx="6016043" cy="386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З відбудовою економіки і пожвавленням ринкових відносин в селах знову розвивався повільний процес соціального розшарування. Переважання середняків призвело до того , що з продавця своєї продукції селяни стали перетворюватися в їх споживача. Революція позбавила хлібороба рабських пут, боргів т. ін. Тепер він користувався цим, щоб рити краще. Але загальна відсталість села не дозволяли хліборобам розвивати своє виробництво так, як це було необхідно . Урожайність залишалася низькою і багато в чому залежала від примх погоди. 	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Відновлена до свого довоєнного рівня промисловість міста була все ж слабо розвинута , щоб задовольнити зростаючі потреби і міста , і села. Промислова продукція осідала в місті. Сільських районів досягало менше половини продукції народного споживання, та й тієї вистачало від сили на покриття однієї третини попиту.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140968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1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0" y="0"/>
            <a:ext cx="9155630" cy="680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21"/>
            <a:ext cx="4815858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69" y="2678898"/>
            <a:ext cx="2664296" cy="41791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599" y="11485"/>
            <a:ext cx="4332401" cy="33526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726" y="2678899"/>
            <a:ext cx="6482273" cy="417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5302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8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	Голодомор </a:t>
            </a:r>
            <a:r>
              <a:rPr lang="ru-RU" dirty="0">
                <a:solidFill>
                  <a:schemeClr val="bg1"/>
                </a:solidFill>
              </a:rPr>
              <a:t>в 1921–1923 — </a:t>
            </a:r>
            <a:r>
              <a:rPr lang="ru-RU" dirty="0" err="1">
                <a:solidFill>
                  <a:schemeClr val="bg1"/>
                </a:solidFill>
              </a:rPr>
              <a:t>масовий</a:t>
            </a:r>
            <a:r>
              <a:rPr lang="ru-RU" dirty="0">
                <a:solidFill>
                  <a:schemeClr val="bg1"/>
                </a:solidFill>
              </a:rPr>
              <a:t> голод, </a:t>
            </a:r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>
                <a:solidFill>
                  <a:schemeClr val="bg1"/>
                </a:solidFill>
              </a:rPr>
              <a:t>1921–1923 роках, </a:t>
            </a:r>
            <a:r>
              <a:rPr lang="ru-RU" dirty="0" err="1">
                <a:solidFill>
                  <a:schemeClr val="bg1"/>
                </a:solidFill>
              </a:rPr>
              <a:t>спричинений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вивезенням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хліба</a:t>
            </a:r>
            <a:r>
              <a:rPr lang="ru-RU" dirty="0">
                <a:solidFill>
                  <a:schemeClr val="bg1"/>
                </a:solidFill>
              </a:rPr>
              <a:t> з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 до </a:t>
            </a:r>
            <a:r>
              <a:rPr lang="ru-RU" dirty="0" err="1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радянською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владою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під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тиском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влади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Радянської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Росії</a:t>
            </a:r>
            <a:r>
              <a:rPr lang="ru-RU" dirty="0">
                <a:solidFill>
                  <a:schemeClr val="bg1"/>
                </a:solidFill>
              </a:rPr>
              <a:t>, на </a:t>
            </a:r>
            <a:r>
              <a:rPr lang="ru-RU" dirty="0" err="1">
                <a:solidFill>
                  <a:schemeClr val="bg1"/>
                </a:solidFill>
              </a:rPr>
              <a:t>тлі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посухи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неврожаю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півдні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України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Кубані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Поволжя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Голодомор в Білій Церкві в 1921-1923рр.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4248472" cy="317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8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24936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Причини голоду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Виникнення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цього</a:t>
            </a:r>
            <a:r>
              <a:rPr lang="ru-RU" sz="1600" dirty="0">
                <a:solidFill>
                  <a:schemeClr val="bg1"/>
                </a:solidFill>
              </a:rPr>
              <a:t> лиха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зумовлене</a:t>
            </a:r>
            <a:r>
              <a:rPr lang="ru-RU" sz="1600" dirty="0">
                <a:solidFill>
                  <a:schemeClr val="bg1"/>
                </a:solidFill>
              </a:rPr>
              <a:t> низкою </a:t>
            </a:r>
            <a:r>
              <a:rPr lang="ru-RU" sz="1600" dirty="0" err="1">
                <a:solidFill>
                  <a:schemeClr val="bg1"/>
                </a:solidFill>
              </a:rPr>
              <a:t>соціально-економічних</a:t>
            </a:r>
            <a:r>
              <a:rPr lang="ru-RU" sz="1600" dirty="0">
                <a:solidFill>
                  <a:schemeClr val="bg1"/>
                </a:solidFill>
              </a:rPr>
              <a:t> і </a:t>
            </a:r>
            <a:r>
              <a:rPr lang="ru-RU" sz="1600" dirty="0" err="1">
                <a:solidFill>
                  <a:schemeClr val="bg1"/>
                </a:solidFill>
              </a:rPr>
              <a:t>політичних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факторів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безперервними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бойовими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діями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протягом</a:t>
            </a:r>
            <a:r>
              <a:rPr lang="ru-RU" sz="1600" dirty="0">
                <a:solidFill>
                  <a:schemeClr val="bg1"/>
                </a:solidFill>
              </a:rPr>
              <a:t> семи </a:t>
            </a:r>
            <a:r>
              <a:rPr lang="ru-RU" sz="1600" dirty="0" err="1">
                <a:solidFill>
                  <a:schemeClr val="bg1"/>
                </a:solidFill>
              </a:rPr>
              <a:t>років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дворічною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посухою</a:t>
            </a:r>
            <a:r>
              <a:rPr lang="ru-RU" sz="1600" dirty="0">
                <a:solidFill>
                  <a:schemeClr val="bg1"/>
                </a:solidFill>
              </a:rPr>
              <a:t> 1921-1922 </a:t>
            </a:r>
            <a:r>
              <a:rPr lang="ru-RU" sz="1600" dirty="0" err="1">
                <a:solidFill>
                  <a:schemeClr val="bg1"/>
                </a:solidFill>
              </a:rPr>
              <a:t>рр</a:t>
            </a:r>
            <a:r>
              <a:rPr lang="ru-RU" sz="1600" dirty="0">
                <a:solidFill>
                  <a:schemeClr val="bg1"/>
                </a:solidFill>
              </a:rPr>
              <a:t>. на </a:t>
            </a:r>
            <a:r>
              <a:rPr lang="ru-RU" sz="1600" dirty="0" err="1">
                <a:solidFill>
                  <a:schemeClr val="bg1"/>
                </a:solidFill>
              </a:rPr>
              <a:t>півдні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реквізиційною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політикою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більшовиків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щодо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хлібозаготівель</a:t>
            </a:r>
            <a:r>
              <a:rPr lang="ru-RU" sz="1600" dirty="0">
                <a:solidFill>
                  <a:schemeClr val="bg1"/>
                </a:solidFill>
              </a:rPr>
              <a:t>, яка проводилась </a:t>
            </a:r>
            <a:r>
              <a:rPr lang="ru-RU" sz="1600" dirty="0" err="1">
                <a:solidFill>
                  <a:schemeClr val="bg1"/>
                </a:solidFill>
              </a:rPr>
              <a:t>навіть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вражених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посухою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регіонах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Перша </a:t>
            </a:r>
            <a:r>
              <a:rPr lang="ru-RU" sz="1600" dirty="0" err="1">
                <a:solidFill>
                  <a:schemeClr val="bg1"/>
                </a:solidFill>
              </a:rPr>
              <a:t>світова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підірвала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продуктивні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сили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сільського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господарства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України</a:t>
            </a:r>
            <a:r>
              <a:rPr lang="ru-RU" sz="1600" dirty="0">
                <a:solidFill>
                  <a:schemeClr val="bg1"/>
                </a:solidFill>
              </a:rPr>
              <a:t>. </a:t>
            </a:r>
            <a:r>
              <a:rPr lang="ru-RU" sz="1600" dirty="0" err="1">
                <a:solidFill>
                  <a:schemeClr val="bg1"/>
                </a:solidFill>
              </a:rPr>
              <a:t>Продукція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тваринництва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рільництва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зменшилася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майже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тре­тину</a:t>
            </a:r>
            <a:r>
              <a:rPr lang="ru-RU" sz="1600" dirty="0">
                <a:solidFill>
                  <a:schemeClr val="bg1"/>
                </a:solidFill>
              </a:rPr>
              <a:t>. У 1920 р. в </a:t>
            </a:r>
            <a:r>
              <a:rPr lang="ru-RU" sz="1600" dirty="0" err="1">
                <a:solidFill>
                  <a:schemeClr val="bg1"/>
                </a:solidFill>
              </a:rPr>
              <a:t>Україні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зібрано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лише</a:t>
            </a:r>
            <a:r>
              <a:rPr lang="ru-RU" sz="1600" dirty="0">
                <a:solidFill>
                  <a:schemeClr val="bg1"/>
                </a:solidFill>
              </a:rPr>
              <a:t> 768,5 млн </a:t>
            </a:r>
            <a:r>
              <a:rPr lang="ru-RU" sz="1600" dirty="0" err="1">
                <a:solidFill>
                  <a:schemeClr val="bg1"/>
                </a:solidFill>
              </a:rPr>
              <a:t>пудів</a:t>
            </a:r>
            <a:r>
              <a:rPr lang="ru-RU" sz="1600" dirty="0">
                <a:solidFill>
                  <a:schemeClr val="bg1"/>
                </a:solidFill>
              </a:rPr>
              <a:t> зер­на – </a:t>
            </a:r>
            <a:r>
              <a:rPr lang="ru-RU" sz="1600" dirty="0" err="1">
                <a:solidFill>
                  <a:schemeClr val="bg1"/>
                </a:solidFill>
              </a:rPr>
              <a:t>менше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половини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середньорічного</a:t>
            </a:r>
            <a:r>
              <a:rPr lang="ru-RU" sz="1600" dirty="0">
                <a:solidFill>
                  <a:schemeClr val="bg1"/>
                </a:solidFill>
              </a:rPr>
              <a:t> валового </a:t>
            </a:r>
            <a:r>
              <a:rPr lang="ru-RU" sz="1600" dirty="0" err="1">
                <a:solidFill>
                  <a:schemeClr val="bg1"/>
                </a:solidFill>
              </a:rPr>
              <a:t>збору</a:t>
            </a:r>
            <a:r>
              <a:rPr lang="ru-RU" sz="1600" dirty="0">
                <a:solidFill>
                  <a:schemeClr val="bg1"/>
                </a:solidFill>
              </a:rPr>
              <a:t> 1909–1913 </a:t>
            </a:r>
            <a:r>
              <a:rPr lang="ru-RU" sz="1600" dirty="0" err="1">
                <a:solidFill>
                  <a:schemeClr val="bg1"/>
                </a:solidFill>
              </a:rPr>
              <a:t>рр</a:t>
            </a:r>
            <a:r>
              <a:rPr lang="ru-RU" sz="1600" dirty="0">
                <a:solidFill>
                  <a:schemeClr val="bg1"/>
                </a:solidFill>
              </a:rPr>
              <a:t>., </a:t>
            </a:r>
            <a:r>
              <a:rPr lang="ru-RU" sz="1600" dirty="0" err="1">
                <a:solidFill>
                  <a:schemeClr val="bg1"/>
                </a:solidFill>
              </a:rPr>
              <a:t>який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складав</a:t>
            </a:r>
            <a:r>
              <a:rPr lang="ru-RU" sz="1600" dirty="0">
                <a:solidFill>
                  <a:schemeClr val="bg1"/>
                </a:solidFill>
              </a:rPr>
              <a:t> 1,7 млрд </a:t>
            </a:r>
            <a:r>
              <a:rPr lang="ru-RU" sz="1600" dirty="0" err="1">
                <a:solidFill>
                  <a:schemeClr val="bg1"/>
                </a:solidFill>
              </a:rPr>
              <a:t>пудів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великої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рогатої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худоби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порівняно</a:t>
            </a:r>
            <a:r>
              <a:rPr lang="ru-RU" sz="1600" dirty="0">
                <a:solidFill>
                  <a:schemeClr val="bg1"/>
                </a:solidFill>
              </a:rPr>
              <a:t> з 1916 р. </a:t>
            </a:r>
            <a:r>
              <a:rPr lang="ru-RU" sz="1600" dirty="0" err="1">
                <a:solidFill>
                  <a:schemeClr val="bg1"/>
                </a:solidFill>
              </a:rPr>
              <a:t>скоротилася</a:t>
            </a:r>
            <a:r>
              <a:rPr lang="ru-RU" sz="1600" dirty="0">
                <a:solidFill>
                  <a:schemeClr val="bg1"/>
                </a:solidFill>
              </a:rPr>
              <a:t> на 15,5%.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bg1"/>
                </a:solidFill>
              </a:rPr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Поряд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>
                <a:solidFill>
                  <a:schemeClr val="bg1"/>
                </a:solidFill>
              </a:rPr>
              <a:t>з </a:t>
            </a:r>
            <a:r>
              <a:rPr lang="ru-RU" sz="1600" dirty="0" err="1">
                <a:solidFill>
                  <a:schemeClr val="bg1"/>
                </a:solidFill>
              </a:rPr>
              <a:t>негативними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соціально-економічними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наслідками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війни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вкрай</a:t>
            </a:r>
            <a:r>
              <a:rPr lang="ru-RU" sz="1600" dirty="0">
                <a:solidFill>
                  <a:schemeClr val="bg1"/>
                </a:solidFill>
              </a:rPr>
              <a:t> погано </a:t>
            </a:r>
            <a:r>
              <a:rPr lang="ru-RU" sz="1600" dirty="0" err="1">
                <a:solidFill>
                  <a:schemeClr val="bg1"/>
                </a:solidFill>
              </a:rPr>
              <a:t>позначалася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розвитку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рільництва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земельна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невпорядкованість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Земельні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переділи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безперервно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продовжува­лися</a:t>
            </a:r>
            <a:r>
              <a:rPr lang="ru-RU" sz="1600" dirty="0">
                <a:solidFill>
                  <a:schemeClr val="bg1"/>
                </a:solidFill>
              </a:rPr>
              <a:t> до 1923 р., </a:t>
            </a:r>
            <a:r>
              <a:rPr lang="ru-RU" sz="1600" dirty="0" err="1">
                <a:solidFill>
                  <a:schemeClr val="bg1"/>
                </a:solidFill>
              </a:rPr>
              <a:t>призводили</a:t>
            </a:r>
            <a:r>
              <a:rPr lang="ru-RU" sz="1600" dirty="0">
                <a:solidFill>
                  <a:schemeClr val="bg1"/>
                </a:solidFill>
              </a:rPr>
              <a:t> до </a:t>
            </a:r>
            <a:r>
              <a:rPr lang="ru-RU" sz="1600" dirty="0" err="1">
                <a:solidFill>
                  <a:schemeClr val="bg1"/>
                </a:solidFill>
              </a:rPr>
              <a:t>скорочення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засівних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площ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погіршення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обробітку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Окрім</a:t>
            </a:r>
            <a:r>
              <a:rPr lang="ru-RU" sz="1600" dirty="0">
                <a:solidFill>
                  <a:schemeClr val="bg1"/>
                </a:solidFill>
              </a:rPr>
              <a:t> того, </a:t>
            </a:r>
            <a:r>
              <a:rPr lang="ru-RU" sz="1600" dirty="0" err="1">
                <a:solidFill>
                  <a:schemeClr val="bg1"/>
                </a:solidFill>
              </a:rPr>
              <a:t>під</a:t>
            </a:r>
            <a:r>
              <a:rPr lang="ru-RU" sz="1600" dirty="0">
                <a:solidFill>
                  <a:schemeClr val="bg1"/>
                </a:solidFill>
              </a:rPr>
              <a:t> час </a:t>
            </a:r>
            <a:r>
              <a:rPr lang="ru-RU" sz="1600" dirty="0" err="1">
                <a:solidFill>
                  <a:schemeClr val="bg1"/>
                </a:solidFill>
              </a:rPr>
              <a:t>аграрної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революції</a:t>
            </a:r>
            <a:r>
              <a:rPr lang="ru-RU" sz="1600" dirty="0">
                <a:solidFill>
                  <a:schemeClr val="bg1"/>
                </a:solidFill>
              </a:rPr>
              <a:t> </a:t>
            </a:r>
            <a:r>
              <a:rPr lang="ru-RU" sz="1600" dirty="0" err="1">
                <a:solidFill>
                  <a:schemeClr val="bg1"/>
                </a:solidFill>
              </a:rPr>
              <a:t>зменшилась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кількість</a:t>
            </a:r>
            <a:r>
              <a:rPr lang="ru-RU" sz="1600" dirty="0">
                <a:solidFill>
                  <a:schemeClr val="bg1"/>
                </a:solidFill>
              </a:rPr>
              <a:t> великих </a:t>
            </a:r>
            <a:r>
              <a:rPr lang="ru-RU" sz="1600" dirty="0" err="1">
                <a:solidFill>
                  <a:schemeClr val="bg1"/>
                </a:solidFill>
              </a:rPr>
              <a:t>заможних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селянських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господарств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внаслідок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чого</a:t>
            </a:r>
            <a:r>
              <a:rPr lang="ru-RU" sz="1600" dirty="0">
                <a:solidFill>
                  <a:schemeClr val="bg1"/>
                </a:solidFill>
              </a:rPr>
              <a:t> впала </a:t>
            </a:r>
            <a:r>
              <a:rPr lang="ru-RU" sz="1600" dirty="0" err="1">
                <a:solidFill>
                  <a:schemeClr val="bg1"/>
                </a:solidFill>
              </a:rPr>
              <a:t>товарність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сільськогосподарського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виробництва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37112"/>
            <a:ext cx="2952328" cy="224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	</a:t>
            </a:r>
            <a:r>
              <a:rPr lang="ru-RU" sz="1600" dirty="0" err="1" smtClean="0">
                <a:solidFill>
                  <a:schemeClr val="bg1"/>
                </a:solidFill>
              </a:rPr>
              <a:t>Економічний</a:t>
            </a:r>
            <a:r>
              <a:rPr lang="ru-RU" sz="1600" dirty="0" smtClean="0">
                <a:solidFill>
                  <a:schemeClr val="bg1"/>
                </a:solidFill>
              </a:rPr>
              <a:t> крах </a:t>
            </a:r>
            <a:r>
              <a:rPr lang="ru-RU" sz="1600" dirty="0" err="1" smtClean="0">
                <a:solidFill>
                  <a:schemeClr val="bg1"/>
                </a:solidFill>
              </a:rPr>
              <a:t>господарської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діяльності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міста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визначився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рубежі</a:t>
            </a:r>
            <a:r>
              <a:rPr lang="ru-RU" sz="1600" dirty="0" smtClean="0">
                <a:solidFill>
                  <a:schemeClr val="bg1"/>
                </a:solidFill>
              </a:rPr>
              <a:t> 1921-1923 </a:t>
            </a:r>
            <a:r>
              <a:rPr lang="ru-RU" sz="1600" dirty="0" err="1" smtClean="0">
                <a:solidFill>
                  <a:schemeClr val="bg1"/>
                </a:solidFill>
              </a:rPr>
              <a:t>рр</a:t>
            </a:r>
            <a:r>
              <a:rPr lang="ru-RU" sz="1600" dirty="0" smtClean="0">
                <a:solidFill>
                  <a:schemeClr val="bg1"/>
                </a:solidFill>
              </a:rPr>
              <a:t>.  </a:t>
            </a:r>
            <a:r>
              <a:rPr lang="ru-RU" sz="1600" dirty="0" err="1" smtClean="0">
                <a:solidFill>
                  <a:schemeClr val="bg1"/>
                </a:solidFill>
              </a:rPr>
              <a:t>Звільнення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від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білих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кінець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війни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Білоцерківщині</a:t>
            </a:r>
            <a:r>
              <a:rPr lang="ru-RU" sz="1600" dirty="0" smtClean="0">
                <a:solidFill>
                  <a:schemeClr val="bg1"/>
                </a:solidFill>
              </a:rPr>
              <a:t> , </a:t>
            </a:r>
            <a:r>
              <a:rPr lang="ru-RU" sz="1600" dirty="0" err="1" smtClean="0">
                <a:solidFill>
                  <a:schemeClr val="bg1"/>
                </a:solidFill>
              </a:rPr>
              <a:t>багатій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промисловими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землеробськими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традиціями</a:t>
            </a:r>
            <a:r>
              <a:rPr lang="ru-RU" sz="1600" dirty="0" smtClean="0">
                <a:solidFill>
                  <a:schemeClr val="bg1"/>
                </a:solidFill>
              </a:rPr>
              <a:t>,  </a:t>
            </a:r>
            <a:r>
              <a:rPr lang="ru-RU" sz="1600" dirty="0" err="1" smtClean="0">
                <a:solidFill>
                  <a:schemeClr val="bg1"/>
                </a:solidFill>
              </a:rPr>
              <a:t>деяке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пожвавлення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транспорті</a:t>
            </a:r>
            <a:r>
              <a:rPr lang="ru-RU" sz="1600" dirty="0" smtClean="0">
                <a:solidFill>
                  <a:schemeClr val="bg1"/>
                </a:solidFill>
              </a:rPr>
              <a:t> породили </a:t>
            </a:r>
            <a:r>
              <a:rPr lang="ru-RU" sz="1600" dirty="0" err="1" smtClean="0">
                <a:solidFill>
                  <a:schemeClr val="bg1"/>
                </a:solidFill>
              </a:rPr>
              <a:t>надії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швидкий</a:t>
            </a:r>
            <a:r>
              <a:rPr lang="ru-RU" sz="1600" dirty="0" smtClean="0">
                <a:solidFill>
                  <a:schemeClr val="bg1"/>
                </a:solidFill>
              </a:rPr>
              <a:t>  </a:t>
            </a:r>
            <a:r>
              <a:rPr lang="ru-RU" sz="1600" dirty="0" err="1" smtClean="0">
                <a:solidFill>
                  <a:schemeClr val="bg1"/>
                </a:solidFill>
              </a:rPr>
              <a:t>підйом</a:t>
            </a:r>
            <a:r>
              <a:rPr lang="ru-RU" sz="1600" dirty="0" smtClean="0">
                <a:solidFill>
                  <a:schemeClr val="bg1"/>
                </a:solidFill>
              </a:rPr>
              <a:t> Але уже в </a:t>
            </a:r>
            <a:r>
              <a:rPr lang="ru-RU" sz="1600" dirty="0" err="1" smtClean="0">
                <a:solidFill>
                  <a:schemeClr val="bg1"/>
                </a:solidFill>
              </a:rPr>
              <a:t>перші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виявилося</a:t>
            </a:r>
            <a:r>
              <a:rPr lang="ru-RU" sz="1600" dirty="0" smtClean="0">
                <a:solidFill>
                  <a:schemeClr val="bg1"/>
                </a:solidFill>
              </a:rPr>
              <a:t> – не </a:t>
            </a:r>
            <a:r>
              <a:rPr lang="ru-RU" sz="1600" dirty="0" err="1" smtClean="0">
                <a:solidFill>
                  <a:schemeClr val="bg1"/>
                </a:solidFill>
              </a:rPr>
              <a:t>вистачає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палива.Закрилися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ті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начислені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підприємства</a:t>
            </a:r>
            <a:r>
              <a:rPr lang="ru-RU" sz="1600" dirty="0" smtClean="0">
                <a:solidFill>
                  <a:schemeClr val="bg1"/>
                </a:solidFill>
              </a:rPr>
              <a:t>, </a:t>
            </a:r>
            <a:r>
              <a:rPr lang="ru-RU" sz="1600" dirty="0" err="1" smtClean="0">
                <a:solidFill>
                  <a:schemeClr val="bg1"/>
                </a:solidFill>
              </a:rPr>
              <a:t>які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ще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працювали</a:t>
            </a:r>
            <a:r>
              <a:rPr lang="ru-RU" sz="1600" dirty="0" smtClean="0">
                <a:solidFill>
                  <a:schemeClr val="bg1"/>
                </a:solidFill>
              </a:rPr>
              <a:t>. Те ж </a:t>
            </a:r>
            <a:r>
              <a:rPr lang="ru-RU" sz="1600" dirty="0" err="1" smtClean="0">
                <a:solidFill>
                  <a:schemeClr val="bg1"/>
                </a:solidFill>
              </a:rPr>
              <a:t>сталося</a:t>
            </a:r>
            <a:r>
              <a:rPr lang="ru-RU" sz="1600" dirty="0" smtClean="0">
                <a:solidFill>
                  <a:schemeClr val="bg1"/>
                </a:solidFill>
              </a:rPr>
              <a:t> і з транспортом. І як </a:t>
            </a:r>
            <a:r>
              <a:rPr lang="ru-RU" sz="1600" dirty="0" err="1" smtClean="0">
                <a:solidFill>
                  <a:schemeClr val="bg1"/>
                </a:solidFill>
              </a:rPr>
              <a:t>наслідок</a:t>
            </a:r>
            <a:r>
              <a:rPr lang="ru-RU" sz="1600" dirty="0" smtClean="0">
                <a:solidFill>
                  <a:schemeClr val="bg1"/>
                </a:solidFill>
              </a:rPr>
              <a:t> – </a:t>
            </a:r>
            <a:r>
              <a:rPr lang="ru-RU" sz="1600" dirty="0" err="1" smtClean="0">
                <a:solidFill>
                  <a:schemeClr val="bg1"/>
                </a:solidFill>
              </a:rPr>
              <a:t>почалися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танути</a:t>
            </a:r>
            <a:r>
              <a:rPr lang="ru-RU" sz="1600" dirty="0" smtClean="0">
                <a:solidFill>
                  <a:schemeClr val="bg1"/>
                </a:solidFill>
              </a:rPr>
              <a:t> запаси </a:t>
            </a:r>
            <a:r>
              <a:rPr lang="ru-RU" sz="1600" dirty="0" err="1" smtClean="0">
                <a:solidFill>
                  <a:schemeClr val="bg1"/>
                </a:solidFill>
              </a:rPr>
              <a:t>продуктів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харчування</a:t>
            </a:r>
            <a:r>
              <a:rPr lang="ru-RU" sz="1600" dirty="0" smtClean="0">
                <a:solidFill>
                  <a:schemeClr val="bg1"/>
                </a:solidFill>
              </a:rPr>
              <a:t>. Часто </a:t>
            </a:r>
            <a:r>
              <a:rPr lang="ru-RU" sz="1600" dirty="0" err="1" smtClean="0">
                <a:solidFill>
                  <a:schemeClr val="bg1"/>
                </a:solidFill>
              </a:rPr>
              <a:t>траплялося</a:t>
            </a:r>
            <a:r>
              <a:rPr lang="ru-RU" sz="1600" dirty="0" smtClean="0">
                <a:solidFill>
                  <a:schemeClr val="bg1"/>
                </a:solidFill>
              </a:rPr>
              <a:t> ,</a:t>
            </a:r>
            <a:r>
              <a:rPr lang="ru-RU" sz="1600" dirty="0" err="1" smtClean="0">
                <a:solidFill>
                  <a:schemeClr val="bg1"/>
                </a:solidFill>
              </a:rPr>
              <a:t>що</a:t>
            </a:r>
            <a:r>
              <a:rPr lang="ru-RU" sz="1600" dirty="0" smtClean="0">
                <a:solidFill>
                  <a:schemeClr val="bg1"/>
                </a:solidFill>
              </a:rPr>
              <a:t> по </a:t>
            </a:r>
            <a:r>
              <a:rPr lang="ru-RU" sz="1600" dirty="0" err="1" smtClean="0">
                <a:solidFill>
                  <a:schemeClr val="bg1"/>
                </a:solidFill>
              </a:rPr>
              <a:t>декілька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днів</a:t>
            </a:r>
            <a:r>
              <a:rPr lang="ru-RU" sz="1600" dirty="0" smtClean="0">
                <a:solidFill>
                  <a:schemeClr val="bg1"/>
                </a:solidFill>
              </a:rPr>
              <a:t> у </a:t>
            </a:r>
            <a:r>
              <a:rPr lang="ru-RU" sz="1600" dirty="0" err="1" smtClean="0">
                <a:solidFill>
                  <a:schemeClr val="bg1"/>
                </a:solidFill>
              </a:rPr>
              <a:t>місті</a:t>
            </a:r>
            <a:r>
              <a:rPr lang="ru-RU" sz="1600" dirty="0" smtClean="0">
                <a:solidFill>
                  <a:schemeClr val="bg1"/>
                </a:solidFill>
              </a:rPr>
              <a:t> і </a:t>
            </a:r>
            <a:r>
              <a:rPr lang="ru-RU" sz="1600" dirty="0" err="1" smtClean="0">
                <a:solidFill>
                  <a:schemeClr val="bg1"/>
                </a:solidFill>
              </a:rPr>
              <a:t>навколишніх</a:t>
            </a:r>
            <a:r>
              <a:rPr lang="ru-RU" sz="1600" dirty="0" smtClean="0">
                <a:solidFill>
                  <a:schemeClr val="bg1"/>
                </a:solidFill>
              </a:rPr>
              <a:t> селах не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хліба</a:t>
            </a:r>
            <a:r>
              <a:rPr lang="ru-RU" sz="1600" dirty="0" smtClean="0">
                <a:solidFill>
                  <a:schemeClr val="bg1"/>
                </a:solidFill>
              </a:rPr>
              <a:t> . </a:t>
            </a:r>
            <a:r>
              <a:rPr lang="ru-RU" sz="1600" dirty="0" err="1" smtClean="0">
                <a:solidFill>
                  <a:schemeClr val="bg1"/>
                </a:solidFill>
              </a:rPr>
              <a:t>Майже</a:t>
            </a:r>
            <a:r>
              <a:rPr lang="ru-RU" sz="1600" dirty="0" smtClean="0">
                <a:solidFill>
                  <a:schemeClr val="bg1"/>
                </a:solidFill>
              </a:rPr>
              <a:t> все зерно </a:t>
            </a:r>
            <a:r>
              <a:rPr lang="ru-RU" sz="1600" dirty="0" err="1" smtClean="0">
                <a:solidFill>
                  <a:schemeClr val="bg1"/>
                </a:solidFill>
              </a:rPr>
              <a:t>було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конфісковане</a:t>
            </a:r>
            <a:r>
              <a:rPr lang="ru-RU" sz="1600" dirty="0" smtClean="0">
                <a:solidFill>
                  <a:schemeClr val="bg1"/>
                </a:solidFill>
              </a:rPr>
              <a:t> для потреб </a:t>
            </a:r>
            <a:r>
              <a:rPr lang="ru-RU" sz="1600" dirty="0" err="1" smtClean="0">
                <a:solidFill>
                  <a:schemeClr val="bg1"/>
                </a:solidFill>
              </a:rPr>
              <a:t>держави.Селянинові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дозволялося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залишати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собі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всього</a:t>
            </a:r>
            <a:r>
              <a:rPr lang="ru-RU" sz="1600" dirty="0" smtClean="0">
                <a:solidFill>
                  <a:schemeClr val="bg1"/>
                </a:solidFill>
              </a:rPr>
              <a:t> 30 </a:t>
            </a:r>
            <a:r>
              <a:rPr lang="ru-RU" sz="1600" dirty="0" err="1" smtClean="0">
                <a:solidFill>
                  <a:schemeClr val="bg1"/>
                </a:solidFill>
              </a:rPr>
              <a:t>фунтів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збіжжя</a:t>
            </a:r>
            <a:r>
              <a:rPr lang="ru-RU" sz="1600" dirty="0" smtClean="0">
                <a:solidFill>
                  <a:schemeClr val="bg1"/>
                </a:solidFill>
              </a:rPr>
              <a:t> на </a:t>
            </a:r>
            <a:r>
              <a:rPr lang="ru-RU" sz="1600" dirty="0" err="1" smtClean="0">
                <a:solidFill>
                  <a:schemeClr val="bg1"/>
                </a:solidFill>
              </a:rPr>
              <a:t>місяць</a:t>
            </a:r>
            <a:r>
              <a:rPr lang="ru-RU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 	</a:t>
            </a:r>
            <a:r>
              <a:rPr lang="uk-UA" sz="1600" dirty="0" smtClean="0">
                <a:solidFill>
                  <a:schemeClr val="bg1"/>
                </a:solidFill>
              </a:rPr>
              <a:t>Зимою криза влади на селі знову набула важкої форми. Бандитизм охопив усю </a:t>
            </a:r>
            <a:r>
              <a:rPr lang="uk-UA" sz="1600" dirty="0" err="1" smtClean="0">
                <a:solidFill>
                  <a:schemeClr val="bg1"/>
                </a:solidFill>
              </a:rPr>
              <a:t>Білоцерківщину</a:t>
            </a:r>
            <a:r>
              <a:rPr lang="uk-UA" sz="1600" dirty="0" smtClean="0">
                <a:solidFill>
                  <a:schemeClr val="bg1"/>
                </a:solidFill>
              </a:rPr>
              <a:t> . В загони йшли середняки і навіть бідняки , незадоволені продрозверсткою, демобілізовані з Червоної Армії і </a:t>
            </a:r>
            <a:r>
              <a:rPr lang="uk-UA" sz="1600" dirty="0" err="1" smtClean="0">
                <a:solidFill>
                  <a:schemeClr val="bg1"/>
                </a:solidFill>
              </a:rPr>
              <a:t>дезиртири</a:t>
            </a:r>
            <a:r>
              <a:rPr lang="uk-UA" sz="1600" dirty="0" smtClean="0">
                <a:solidFill>
                  <a:schemeClr val="bg1"/>
                </a:solidFill>
              </a:rPr>
              <a:t>, які верталися додому пішки , оскільки транспорт не працював. Ще діяли недобиті махновці . Політичний бандитизм охопив усю округу. Селяни у відчаї цілими селами писали листи до Москви які часто доставляли обрані громадою ходаки.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917545"/>
            <a:ext cx="3479428" cy="2622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2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/>
              <a:t> 	</a:t>
            </a:r>
            <a:r>
              <a:rPr lang="uk-UA" sz="1600" dirty="0" smtClean="0">
                <a:solidFill>
                  <a:schemeClr val="bg1"/>
                </a:solidFill>
              </a:rPr>
              <a:t>Щоб якось вижити , люди перебиралися з міста до села . Це не тільки рвало зв’язки міста і села, але й означало деградацію робітничого класу. Робітники непрацюючих підприємств поповнювали ряди безробітних, а часто і злочинців. Доля революції залежала від того, буде між робітничим класом і селянством боротьба чи згода. </a:t>
            </a:r>
          </a:p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Розрядив кризовий стан в країні з’їзд партії , де Леніну вдалося переконати своїх товаришів погодитися на проведення нової економічної політики (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). Але перші кроки по реалізації рішень з’їзду на </a:t>
            </a:r>
            <a:r>
              <a:rPr lang="uk-UA" sz="1600" dirty="0" err="1" smtClean="0">
                <a:solidFill>
                  <a:schemeClr val="bg1"/>
                </a:solidFill>
              </a:rPr>
              <a:t>Білоцерківщині</a:t>
            </a:r>
            <a:r>
              <a:rPr lang="uk-UA" sz="1600" dirty="0" smtClean="0">
                <a:solidFill>
                  <a:schemeClr val="bg1"/>
                </a:solidFill>
              </a:rPr>
              <a:t> не дали результатів . Проведення життя нової економічної політики ускладнилось засухою весняно – літнього періоду 1921 р. Голод, який поширився на значну територію України , відчули і в місті. Сюди за порятунком прямували люди з районів недороду. На дорогах до Білої Церкви лежали трупи. Як наслідок громадянської війни, в місті було багато безпритульних, тепер це явище стало масовим.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30488"/>
            <a:ext cx="3672408" cy="33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9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92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Важке становище утримувалося протягом цілого року, аж до літа 1922 року , коли новий , на щастя добрий врожай дозволив місцевій владі перевести подих. За рік 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 пожвавилось життя окружних сіл, а за ними й міста. Вільна торгівля означала певне відновлення капіталізму. Десять з одинадцяти діючих в той час у місті підприємств орендувалися непманами. Наприкінці 1921 року лише чавуноливарний завод був державним.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68428"/>
            <a:ext cx="7193334" cy="46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3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496944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 smtClean="0">
                <a:solidFill>
                  <a:schemeClr val="bg1"/>
                </a:solidFill>
              </a:rPr>
              <a:t>	Незважаючи на те , що ресурси міста були мізерні , активізація господарської діяльності в час </a:t>
            </a:r>
            <a:r>
              <a:rPr lang="uk-UA" sz="1600" dirty="0" err="1" smtClean="0">
                <a:solidFill>
                  <a:schemeClr val="bg1"/>
                </a:solidFill>
              </a:rPr>
              <a:t>НЕПу</a:t>
            </a:r>
            <a:r>
              <a:rPr lang="uk-UA" sz="1600" dirty="0" smtClean="0">
                <a:solidFill>
                  <a:schemeClr val="bg1"/>
                </a:solidFill>
              </a:rPr>
              <a:t> прискорила відміну карткової системи. На підприємствах плата знову стала видаватися переважно грошима, а не натурою. І якщо процес цей все ж протікав не так швидко , то тому, що продовжувала розвиватися швидкими темпами інфляція, піднімаючи ціни до астрономічного рівня. Тож зовсім відмінити натуральну форму оплати було неможливо, бо позбавило б робітників підприємств елементарної можливості вижити. З відновленням ринкових відносин знову постало питання про необхідність твердої грошової одиниці. Її було </a:t>
            </a:r>
            <a:r>
              <a:rPr lang="uk-UA" sz="1600" dirty="0" err="1" smtClean="0">
                <a:solidFill>
                  <a:schemeClr val="bg1"/>
                </a:solidFill>
              </a:rPr>
              <a:t>зміцнено</a:t>
            </a:r>
            <a:r>
              <a:rPr lang="uk-UA" sz="1600" dirty="0" smtClean="0">
                <a:solidFill>
                  <a:schemeClr val="bg1"/>
                </a:solidFill>
              </a:rPr>
              <a:t>  в процесі реформи в 1923 році , яка ввела нові грошові знаки із золотим забарвленням – </a:t>
            </a:r>
            <a:r>
              <a:rPr lang="uk-UA" sz="1600" dirty="0" err="1" smtClean="0">
                <a:solidFill>
                  <a:schemeClr val="bg1"/>
                </a:solidFill>
              </a:rPr>
              <a:t>чернівці</a:t>
            </a:r>
            <a:r>
              <a:rPr lang="uk-UA" sz="16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64905"/>
            <a:ext cx="5434533" cy="40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6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</p:spPr>
        <p:txBody>
          <a:bodyPr/>
          <a:lstStyle/>
          <a:p>
            <a:pPr marL="365760" lvl="1" indent="0">
              <a:buNone/>
            </a:pPr>
            <a:r>
              <a:rPr lang="uk-UA" dirty="0" smtClean="0"/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 червні 1921 року в місті відбулися вибори до місцевої Ради робітничих , селянських і червоноармійських депутатів , яка змінила тимчасовий орган влади – ревком. 29 червня відбулось перше засідання повітового виконкому .  	</a:t>
            </a:r>
          </a:p>
          <a:p>
            <a:pPr marL="365760" lvl="1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Багато складних завдань довелось вирішувати новим органам влади. В країні ще був голод, і в місті велику увагу приділяли відродженню борошномельної промисловості. Білоцерківські млини вже в 1920 році кожну добу виробляли до 10 тис. пудів борошна і 5 тис. пудів різних круп. </a:t>
            </a:r>
          </a:p>
          <a:p>
            <a:pPr marL="365760" lvl="1" indent="0">
              <a:buNone/>
            </a:pPr>
            <a:r>
              <a:rPr lang="uk-UA" sz="1600" dirty="0">
                <a:solidFill>
                  <a:schemeClr val="bg1"/>
                </a:solidFill>
              </a:rPr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Трудящі міста допомагали відбудовувати важливі підприємства республіки . Так, в лютому 1921 року на загальних зборах службовців радянських установ Білої Церкви було вирішено відрахувати 25% місячної зарплати для відбудови шахт Донбасу. З місячного фонду було направлено для робітників хліб, сіль, цукор.</a:t>
            </a:r>
          </a:p>
          <a:p>
            <a:pPr marL="365760" lvl="1" indent="0">
              <a:buNone/>
            </a:pPr>
            <a:endParaRPr lang="uk-UA" sz="1600" dirty="0">
              <a:solidFill>
                <a:schemeClr val="bg1"/>
              </a:solidFill>
            </a:endParaRPr>
          </a:p>
          <a:p>
            <a:pPr marL="365760" lvl="1" indent="0">
              <a:buNone/>
            </a:pP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140968"/>
            <a:ext cx="3959721" cy="353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568952" cy="6192688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	</a:t>
            </a:r>
            <a:r>
              <a:rPr lang="uk-UA" sz="1600" dirty="0" smtClean="0">
                <a:solidFill>
                  <a:schemeClr val="bg1"/>
                </a:solidFill>
              </a:rPr>
              <a:t>Велику роль в організації допомоги голодуючим надали профспілкові організації які в той час налічували в своїх рядах 4354 робітники і службовці. Другий повітовий з’їзд профспілок харчовиків у червні 1921 року сприйняв рішення в якому відмічалося : «схиляючись перед героїзмом робітників </a:t>
            </a:r>
            <a:r>
              <a:rPr lang="uk-UA" sz="1600" dirty="0">
                <a:solidFill>
                  <a:schemeClr val="bg1"/>
                </a:solidFill>
              </a:rPr>
              <a:t>Д</a:t>
            </a:r>
            <a:r>
              <a:rPr lang="uk-UA" sz="1600" dirty="0" smtClean="0">
                <a:solidFill>
                  <a:schemeClr val="bg1"/>
                </a:solidFill>
              </a:rPr>
              <a:t>онбасу , повітовий з’їзд постановляє відрахувати однодобовий заробіток натурою для них» . 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132856"/>
            <a:ext cx="4470526" cy="40146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73" y="2132856"/>
            <a:ext cx="4139861" cy="40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126</TotalTime>
  <Words>24</Words>
  <Application>Microsoft Office PowerPoint</Application>
  <PresentationFormat>Экран (4:3)</PresentationFormat>
  <Paragraphs>24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Бумажная</vt:lpstr>
      <vt:lpstr>Голодомор в Білій Церкві в 1921-1923рр.</vt:lpstr>
      <vt:lpstr>Голодомор в Білій Церкві в 1921-1923рр.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Голодомор в Білій Церкві в 1921-1923рр.</dc:title>
  <dc:creator>Admin</dc:creator>
  <cp:lastModifiedBy>Admin</cp:lastModifiedBy>
  <cp:revision>13</cp:revision>
  <dcterms:created xsi:type="dcterms:W3CDTF">2014-02-12T15:05:33Z</dcterms:created>
  <dcterms:modified xsi:type="dcterms:W3CDTF">2014-02-12T17:22:48Z</dcterms:modified>
</cp:coreProperties>
</file>