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3"/>
  </p:notesMasterIdLst>
  <p:sldIdLst>
    <p:sldId id="256" r:id="rId2"/>
    <p:sldId id="258" r:id="rId3"/>
    <p:sldId id="257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 autoAdjust="0"/>
    <p:restoredTop sz="94676" autoAdjust="0"/>
  </p:normalViewPr>
  <p:slideViewPr>
    <p:cSldViewPr>
      <p:cViewPr varScale="1">
        <p:scale>
          <a:sx n="87" d="100"/>
          <a:sy n="87" d="100"/>
        </p:scale>
        <p:origin x="-145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C5CBA-87EC-45A1-833C-64C8656FEF42}" type="datetimeFigureOut">
              <a:rPr lang="ru-RU" smtClean="0"/>
              <a:t>13.02.2014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3B4FA2-DAD7-4B8D-A81D-8CB2640CEF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484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3B4FA2-DAD7-4B8D-A81D-8CB2640CEF7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634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7CF2E-4B38-41F7-B18E-C9145D7561C1}" type="datetimeFigureOut">
              <a:rPr lang="ru-RU" smtClean="0"/>
              <a:t>13.02.2014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978E2-1293-4F30-A45F-01056203F543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 spd="med">
    <p:check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7CF2E-4B38-41F7-B18E-C9145D7561C1}" type="datetimeFigureOut">
              <a:rPr lang="ru-RU" smtClean="0"/>
              <a:t>13.02.2014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978E2-1293-4F30-A45F-01056203F543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check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7CF2E-4B38-41F7-B18E-C9145D7561C1}" type="datetimeFigureOut">
              <a:rPr lang="ru-RU" smtClean="0"/>
              <a:t>13.02.2014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978E2-1293-4F30-A45F-01056203F543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check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7CF2E-4B38-41F7-B18E-C9145D7561C1}" type="datetimeFigureOut">
              <a:rPr lang="ru-RU" smtClean="0"/>
              <a:t>13.02.2014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978E2-1293-4F30-A45F-01056203F543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check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7CF2E-4B38-41F7-B18E-C9145D7561C1}" type="datetimeFigureOut">
              <a:rPr lang="ru-RU" smtClean="0"/>
              <a:t>13.02.2014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37A978E2-1293-4F30-A45F-01056203F543}" type="slidenum">
              <a:rPr lang="ru-RU" smtClean="0"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check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7CF2E-4B38-41F7-B18E-C9145D7561C1}" type="datetimeFigureOut">
              <a:rPr lang="ru-RU" smtClean="0"/>
              <a:t>13.02.2014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978E2-1293-4F30-A45F-01056203F543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check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7CF2E-4B38-41F7-B18E-C9145D7561C1}" type="datetimeFigureOut">
              <a:rPr lang="ru-RU" smtClean="0"/>
              <a:t>13.02.2014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978E2-1293-4F30-A45F-01056203F543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check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7CF2E-4B38-41F7-B18E-C9145D7561C1}" type="datetimeFigureOut">
              <a:rPr lang="ru-RU" smtClean="0"/>
              <a:t>13.02.2014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978E2-1293-4F30-A45F-01056203F543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check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7CF2E-4B38-41F7-B18E-C9145D7561C1}" type="datetimeFigureOut">
              <a:rPr lang="ru-RU" smtClean="0"/>
              <a:t>13.02.2014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978E2-1293-4F30-A45F-01056203F543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check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7CF2E-4B38-41F7-B18E-C9145D7561C1}" type="datetimeFigureOut">
              <a:rPr lang="ru-RU" smtClean="0"/>
              <a:t>13.02.2014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978E2-1293-4F30-A45F-01056203F543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check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7CF2E-4B38-41F7-B18E-C9145D7561C1}" type="datetimeFigureOut">
              <a:rPr lang="ru-RU" smtClean="0"/>
              <a:t>13.02.2014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978E2-1293-4F30-A45F-01056203F543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check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5E7CF2E-4B38-41F7-B18E-C9145D7561C1}" type="datetimeFigureOut">
              <a:rPr lang="ru-RU" smtClean="0"/>
              <a:t>13.02.2014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7A978E2-1293-4F30-A45F-01056203F543}" type="slidenum">
              <a:rPr lang="ru-RU" smtClean="0"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med">
    <p:checker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dic.academic.ru/dic.nsf/bse/115651/%D0%9E%D0%B4%D0%B5%D1%81%D1%81%D0%BA%D0%B0%D1%8F" TargetMode="Externa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628800"/>
            <a:ext cx="6400800" cy="1296144"/>
          </a:xfrm>
        </p:spPr>
        <p:txBody>
          <a:bodyPr>
            <a:normAutofit fontScale="90000"/>
          </a:bodyPr>
          <a:lstStyle/>
          <a:p>
            <a:r>
              <a:rPr lang="uk-UA" sz="7300" dirty="0" smtClean="0">
                <a:solidFill>
                  <a:schemeClr val="tx1"/>
                </a:solidFill>
              </a:rPr>
              <a:t>Одещина </a:t>
            </a:r>
            <a:r>
              <a:rPr lang="uk-UA" dirty="0" smtClean="0">
                <a:solidFill>
                  <a:schemeClr val="tx1"/>
                </a:solidFill>
              </a:rPr>
              <a:t/>
            </a:r>
            <a:br>
              <a:rPr lang="uk-UA" dirty="0" smtClean="0">
                <a:solidFill>
                  <a:schemeClr val="tx1"/>
                </a:solidFill>
              </a:rPr>
            </a:br>
            <a:r>
              <a:rPr lang="uk-UA" dirty="0" smtClean="0">
                <a:solidFill>
                  <a:schemeClr val="tx1"/>
                </a:solidFill>
              </a:rPr>
              <a:t>у </a:t>
            </a:r>
            <a:r>
              <a:rPr lang="uk-UA" sz="5300" dirty="0" smtClean="0">
                <a:solidFill>
                  <a:schemeClr val="tx1"/>
                </a:solidFill>
              </a:rPr>
              <a:t>1950</a:t>
            </a:r>
            <a:r>
              <a:rPr lang="uk-UA" dirty="0" smtClean="0">
                <a:solidFill>
                  <a:schemeClr val="tx1"/>
                </a:solidFill>
              </a:rPr>
              <a:t> – </a:t>
            </a:r>
            <a:r>
              <a:rPr lang="uk-UA" sz="5400" dirty="0" smtClean="0">
                <a:solidFill>
                  <a:schemeClr val="tx1"/>
                </a:solidFill>
              </a:rPr>
              <a:t>1960</a:t>
            </a:r>
            <a:r>
              <a:rPr lang="uk-UA" dirty="0" smtClean="0">
                <a:solidFill>
                  <a:schemeClr val="tx1"/>
                </a:solidFill>
              </a:rPr>
              <a:t>рр.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3688" y="4653136"/>
            <a:ext cx="6400800" cy="762000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uk-UA" dirty="0" smtClean="0"/>
              <a:t>Юрків Ольга</a:t>
            </a:r>
          </a:p>
          <a:p>
            <a:pPr algn="r"/>
            <a:r>
              <a:rPr lang="en-US" dirty="0" smtClean="0"/>
              <a:t>7(11)-B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699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283968" y="836712"/>
            <a:ext cx="5486400" cy="566738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 </a:t>
            </a:r>
            <a:r>
              <a:rPr lang="uk-UA" sz="4900" dirty="0" smtClean="0"/>
              <a:t>Антирелігійна кампанія</a:t>
            </a:r>
            <a:endParaRPr lang="ru-RU" sz="4900" dirty="0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7" r="6077"/>
          <a:stretch>
            <a:fillRect/>
          </a:stretch>
        </p:blipFill>
        <p:spPr bwMode="auto">
          <a:xfrm>
            <a:off x="0" y="1124744"/>
            <a:ext cx="4896544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932040" y="1700808"/>
            <a:ext cx="4118248" cy="4608512"/>
          </a:xfrm>
        </p:spPr>
        <p:txBody>
          <a:bodyPr>
            <a:noAutofit/>
          </a:bodyPr>
          <a:lstStyle/>
          <a:p>
            <a:r>
              <a:rPr lang="ru-RU" sz="1800" dirty="0"/>
              <a:t>Важливе місце в антирелігійній </a:t>
            </a:r>
            <a:r>
              <a:rPr lang="ru-RU" sz="1800" dirty="0" smtClean="0"/>
              <a:t>кампанії</a:t>
            </a:r>
            <a:r>
              <a:rPr lang="en-US" sz="1800" dirty="0" smtClean="0"/>
              <a:t> 1950 </a:t>
            </a:r>
            <a:r>
              <a:rPr lang="en-US" sz="1800" dirty="0"/>
              <a:t>— </a:t>
            </a:r>
            <a:r>
              <a:rPr lang="ru-RU" sz="1800" dirty="0"/>
              <a:t>початку</a:t>
            </a:r>
            <a:r>
              <a:rPr lang="en-US" sz="1800" dirty="0"/>
              <a:t> </a:t>
            </a:r>
            <a:r>
              <a:rPr lang="en-US" sz="1800" dirty="0" smtClean="0"/>
              <a:t>1960-</a:t>
            </a:r>
            <a:r>
              <a:rPr lang="en-US" sz="1800" dirty="0"/>
              <a:t> </a:t>
            </a:r>
            <a:r>
              <a:rPr lang="ru-RU" sz="1800" dirty="0"/>
              <a:t>рр</a:t>
            </a:r>
            <a:r>
              <a:rPr lang="en-US" sz="1800" dirty="0"/>
              <a:t>. </a:t>
            </a:r>
            <a:r>
              <a:rPr lang="ru-RU" sz="1800" dirty="0"/>
              <a:t>посідали заходи</a:t>
            </a:r>
            <a:r>
              <a:rPr lang="en-US" sz="1800" dirty="0"/>
              <a:t>, </a:t>
            </a:r>
            <a:r>
              <a:rPr lang="ru-RU" sz="1800" dirty="0"/>
              <a:t>спрямовані на ліквідацію монастирів</a:t>
            </a:r>
            <a:r>
              <a:rPr lang="en-US" sz="1800" dirty="0"/>
              <a:t>, </a:t>
            </a:r>
            <a:r>
              <a:rPr lang="ru-RU" sz="1800" dirty="0"/>
              <a:t>які розглядалися вищим політичним керівництвом</a:t>
            </a:r>
            <a:r>
              <a:rPr lang="en-US" sz="1800" dirty="0"/>
              <a:t>, </a:t>
            </a:r>
            <a:r>
              <a:rPr lang="ru-RU" sz="1800" dirty="0"/>
              <a:t>як</a:t>
            </a:r>
            <a:r>
              <a:rPr lang="en-US" sz="1800" dirty="0"/>
              <a:t> “</a:t>
            </a:r>
            <a:r>
              <a:rPr lang="ru-RU" sz="1800" dirty="0"/>
              <a:t>розплідники мракобісся</a:t>
            </a:r>
            <a:r>
              <a:rPr lang="en-US" sz="1800" dirty="0"/>
              <a:t>”. </a:t>
            </a:r>
            <a:r>
              <a:rPr lang="ru-RU" sz="1800" dirty="0" smtClean="0"/>
              <a:t> </a:t>
            </a:r>
            <a:r>
              <a:rPr lang="ru-RU" sz="1800" dirty="0"/>
              <a:t>Затверджений </a:t>
            </a:r>
            <a:r>
              <a:rPr lang="ru-RU" sz="1800" dirty="0" smtClean="0"/>
              <a:t> </a:t>
            </a:r>
            <a:r>
              <a:rPr lang="ru-RU" sz="1800" dirty="0"/>
              <a:t>план поетапного закриття монастирів передбачав за 2—3 роки скоротити їх до мінімальної кількості. У липні 1958 р. уряд УРСР схвалив рішення про скорочення в 1959 р. 8 монастирів. Серед </a:t>
            </a:r>
            <a:r>
              <a:rPr lang="ru-RU" sz="1800" dirty="0" smtClean="0"/>
              <a:t>них  </a:t>
            </a:r>
            <a:r>
              <a:rPr lang="ru-RU" sz="1800" dirty="0"/>
              <a:t>Ми­хайлівський жіночий монастир в м. Одесі</a:t>
            </a:r>
            <a:r>
              <a:rPr lang="ru-RU" sz="1800" dirty="0" smtClean="0"/>
              <a:t>, який закрили в 1962р. </a:t>
            </a:r>
            <a:r>
              <a:rPr lang="ru-RU" sz="1800" dirty="0"/>
              <a:t>Рішення про закриття монастирів викликало хвилю протесту з боку віруючих.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5214339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124744"/>
            <a:ext cx="5486400" cy="522288"/>
          </a:xfrm>
        </p:spPr>
        <p:txBody>
          <a:bodyPr>
            <a:noAutofit/>
          </a:bodyPr>
          <a:lstStyle/>
          <a:p>
            <a:r>
              <a:rPr lang="uk-UA" sz="4400" dirty="0" smtClean="0"/>
              <a:t>Використана література</a:t>
            </a:r>
            <a:endParaRPr lang="ru-RU" sz="4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99592" y="1916832"/>
            <a:ext cx="7416824" cy="5070525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  <a:hlinkClick r:id="rId2"/>
              </a:rPr>
              <a:t>http://dic.academic.ru/dic.nsf/bse/115651/%</a:t>
            </a:r>
            <a:r>
              <a:rPr lang="en-US" sz="2000" dirty="0" smtClean="0">
                <a:solidFill>
                  <a:srgbClr val="FF0000"/>
                </a:solidFill>
                <a:hlinkClick r:id="rId2"/>
              </a:rPr>
              <a:t>D0%9E%D0%B4%D0%B5%D1%81%D1%81%D0%BA%D0%B0%D1%8F</a:t>
            </a:r>
            <a:endParaRPr lang="uk-UA" sz="2000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2482382"/>
      </p:ext>
    </p:extLst>
  </p:cSld>
  <p:clrMapOvr>
    <a:masterClrMapping/>
  </p:clrMapOvr>
  <p:transition spd="med">
    <p:check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7446" y="404664"/>
            <a:ext cx="64008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Одеса 1950 – 1960рр.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196752"/>
            <a:ext cx="8229600" cy="62932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1800" dirty="0" smtClean="0"/>
              <a:t>Місто розбудовувалося і розвивалося. На дорогах збільшувалась к-сть автомобілів. З</a:t>
            </a:r>
            <a:r>
              <a:rPr lang="ru-RU" sz="1800" dirty="0" smtClean="0"/>
              <a:t>`являлися нові зелені </a:t>
            </a:r>
            <a:r>
              <a:rPr lang="uk-UA" sz="1800" dirty="0" smtClean="0"/>
              <a:t>насадження. Місто набувало курортного вигляду.</a:t>
            </a:r>
          </a:p>
          <a:p>
            <a:pPr marL="0" indent="0">
              <a:buNone/>
            </a:pPr>
            <a:endParaRPr lang="uk-UA" sz="1600" dirty="0"/>
          </a:p>
          <a:p>
            <a:pPr marL="0" indent="0">
              <a:buNone/>
            </a:pPr>
            <a:endParaRPr lang="uk-UA" sz="1600" dirty="0" smtClean="0"/>
          </a:p>
          <a:p>
            <a:pPr marL="0" indent="0">
              <a:buNone/>
            </a:pPr>
            <a:endParaRPr lang="uk-UA" sz="1600" dirty="0"/>
          </a:p>
          <a:p>
            <a:pPr marL="0" indent="0">
              <a:buNone/>
            </a:pPr>
            <a:endParaRPr lang="uk-UA" sz="1600" dirty="0" smtClean="0"/>
          </a:p>
          <a:p>
            <a:pPr marL="0" indent="0">
              <a:buNone/>
            </a:pPr>
            <a:endParaRPr lang="uk-UA" sz="1600" dirty="0"/>
          </a:p>
          <a:p>
            <a:pPr marL="0" indent="0">
              <a:buNone/>
            </a:pPr>
            <a:endParaRPr lang="uk-UA" sz="1600" dirty="0" smtClean="0"/>
          </a:p>
          <a:p>
            <a:pPr marL="0" indent="0">
              <a:buNone/>
            </a:pPr>
            <a:endParaRPr lang="uk-UA" sz="1600" dirty="0"/>
          </a:p>
          <a:p>
            <a:pPr marL="0" indent="0">
              <a:buNone/>
            </a:pPr>
            <a:endParaRPr lang="uk-UA" sz="1600" dirty="0" smtClean="0"/>
          </a:p>
          <a:p>
            <a:pPr marL="0" indent="0">
              <a:buNone/>
            </a:pPr>
            <a:endParaRPr lang="uk-UA" sz="1600" dirty="0"/>
          </a:p>
          <a:p>
            <a:pPr marL="0" indent="0">
              <a:buNone/>
            </a:pPr>
            <a:endParaRPr lang="uk-UA" sz="1600" dirty="0" smtClean="0"/>
          </a:p>
          <a:p>
            <a:pPr marL="0" indent="0">
              <a:buNone/>
            </a:pPr>
            <a:endParaRPr lang="uk-UA" sz="1600" dirty="0"/>
          </a:p>
          <a:p>
            <a:pPr marL="0" indent="0">
              <a:buNone/>
            </a:pPr>
            <a:endParaRPr lang="uk-UA" sz="1600" dirty="0" smtClean="0"/>
          </a:p>
          <a:p>
            <a:pPr marL="0" indent="0">
              <a:buNone/>
            </a:pPr>
            <a:endParaRPr lang="uk-UA" sz="1600" dirty="0"/>
          </a:p>
          <a:p>
            <a:pPr marL="0" indent="0" algn="ctr">
              <a:buNone/>
            </a:pPr>
            <a:r>
              <a:rPr lang="uk-UA" sz="1600" dirty="0" smtClean="0"/>
              <a:t>Центральний поштамт</a:t>
            </a:r>
          </a:p>
          <a:p>
            <a:pPr marL="0" indent="0">
              <a:buNone/>
            </a:pPr>
            <a:endParaRPr lang="uk-UA" sz="1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73897"/>
            <a:ext cx="6844638" cy="465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5439585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476672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uk-UA" sz="4000" dirty="0" smtClean="0"/>
              <a:t>Одеса 1950 – 1960рр.</a:t>
            </a:r>
            <a:endParaRPr lang="ru-RU" sz="4000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5" r="9345"/>
          <a:stretch>
            <a:fillRect/>
          </a:stretch>
        </p:blipFill>
        <p:spPr bwMode="auto">
          <a:xfrm>
            <a:off x="1187624" y="1196752"/>
            <a:ext cx="6519677" cy="470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1835696" y="5949280"/>
            <a:ext cx="5486400" cy="804862"/>
          </a:xfrm>
        </p:spPr>
        <p:txBody>
          <a:bodyPr>
            <a:normAutofit/>
          </a:bodyPr>
          <a:lstStyle/>
          <a:p>
            <a:pPr algn="ctr"/>
            <a:r>
              <a:rPr lang="uk-UA" sz="1600" dirty="0" smtClean="0"/>
              <a:t>Вулиця Леніна 1960р.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914965830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63688" y="476672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uk-UA" sz="4000" dirty="0" smtClean="0"/>
              <a:t>Одеса 1950 – 1960рр.</a:t>
            </a:r>
            <a:endParaRPr lang="ru-RU" sz="4000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" r="2164"/>
          <a:stretch>
            <a:fillRect/>
          </a:stretch>
        </p:blipFill>
        <p:spPr bwMode="auto">
          <a:xfrm>
            <a:off x="1187624" y="1268760"/>
            <a:ext cx="6624736" cy="478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835696" y="6237312"/>
            <a:ext cx="5486400" cy="804862"/>
          </a:xfrm>
        </p:spPr>
        <p:txBody>
          <a:bodyPr>
            <a:normAutofit/>
          </a:bodyPr>
          <a:lstStyle/>
          <a:p>
            <a:pPr algn="ctr"/>
            <a:r>
              <a:rPr lang="uk-UA" sz="1600" dirty="0" smtClean="0"/>
              <a:t>Будівля портового клубу 1959р.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471126940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Порт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 smtClean="0"/>
              <a:t>Продовжував розвиватися Одеський порт. Він оснащувався новою технікою, зокрема кранами</a:t>
            </a:r>
            <a:endParaRPr lang="ru-RU" dirty="0"/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09" y="3212976"/>
            <a:ext cx="9144000" cy="3645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0880078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Шкільна реформа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218436"/>
            <a:ext cx="8229600" cy="47091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/>
              <a:t>На 1950–1960-ті роки припадає нова хвиля шкільних реформ. Вона </a:t>
            </a:r>
          </a:p>
          <a:p>
            <a:pPr marL="0" indent="0">
              <a:buNone/>
            </a:pPr>
            <a:r>
              <a:rPr lang="ru-RU" sz="1800" dirty="0"/>
              <a:t>пов’язана перш за все з підвищенням рівня обов’язкової загальної освіти. Так, </a:t>
            </a:r>
          </a:p>
          <a:p>
            <a:pPr marL="0" indent="0">
              <a:buNone/>
            </a:pPr>
            <a:r>
              <a:rPr lang="ru-RU" sz="1800" dirty="0"/>
              <a:t>якщо за 1945–1950-ті роки в основному був завершений перехід до загального </a:t>
            </a:r>
          </a:p>
          <a:p>
            <a:pPr marL="0" indent="0">
              <a:buNone/>
            </a:pPr>
            <a:r>
              <a:rPr lang="ru-RU" sz="1800" dirty="0"/>
              <a:t>початкового навчання, то у 1950–1955-х роках головна увага приділялась </a:t>
            </a:r>
          </a:p>
          <a:p>
            <a:pPr marL="0" indent="0">
              <a:buNone/>
            </a:pPr>
            <a:r>
              <a:rPr lang="ru-RU" sz="1800" dirty="0"/>
              <a:t>розвитку семирічної, а з 1959 р. – восьмирічної школи. </a:t>
            </a:r>
            <a:r>
              <a:rPr lang="ru-RU" sz="1800" dirty="0" smtClean="0"/>
              <a:t>Так</a:t>
            </a:r>
            <a:r>
              <a:rPr lang="ru-RU" sz="1800" dirty="0"/>
              <a:t>, у 1959/1960 навч. році </a:t>
            </a:r>
            <a:r>
              <a:rPr lang="ru-RU" sz="1800" dirty="0" smtClean="0"/>
              <a:t>в Одеській області нараховувалось 308 </a:t>
            </a:r>
            <a:r>
              <a:rPr lang="ru-RU" sz="1800" dirty="0"/>
              <a:t>середніх шкіл, підпорядкованих Міністерству освіти УРСР, </a:t>
            </a:r>
            <a:r>
              <a:rPr lang="ru-RU" sz="1800" dirty="0" smtClean="0"/>
              <a:t> а у 1967/1968 навч. році - 338.</a:t>
            </a:r>
          </a:p>
          <a:p>
            <a:pPr marL="0" indent="0">
              <a:buNone/>
            </a:pPr>
            <a:endParaRPr lang="ru-RU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573016"/>
            <a:ext cx="6149969" cy="32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1077533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Розвиток будівництва м.Одеси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96752"/>
            <a:ext cx="8856984" cy="36724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/>
              <a:t>   Перші </a:t>
            </a:r>
            <a:r>
              <a:rPr lang="ru-RU" sz="1800" dirty="0" smtClean="0"/>
              <a:t>п`ятиповерхові будинки-коробки </a:t>
            </a:r>
            <a:r>
              <a:rPr lang="uk-UA" sz="1800" dirty="0" err="1" smtClean="0"/>
              <a:t>з’</a:t>
            </a:r>
            <a:r>
              <a:rPr lang="ru-RU" sz="1800" dirty="0" err="1" smtClean="0"/>
              <a:t>являються</a:t>
            </a:r>
            <a:r>
              <a:rPr lang="ru-RU" sz="1800" dirty="0" smtClean="0"/>
              <a:t> </a:t>
            </a:r>
            <a:r>
              <a:rPr lang="ru-RU" sz="1800" dirty="0" smtClean="0"/>
              <a:t>в центрі міста в 1958-1960 рр. Це — «несправжні хрущовки", нагадують </a:t>
            </a:r>
            <a:r>
              <a:rPr lang="ru-RU" sz="1800" dirty="0"/>
              <a:t>ї</a:t>
            </a:r>
            <a:r>
              <a:rPr lang="ru-RU" sz="1800" dirty="0" smtClean="0"/>
              <a:t>х зовні, але відрізняються всередині.  В центрі міста </a:t>
            </a:r>
            <a:r>
              <a:rPr lang="ru-RU" sz="1800" dirty="0"/>
              <a:t>і</a:t>
            </a:r>
            <a:r>
              <a:rPr lang="ru-RU" sz="1800" dirty="0" smtClean="0"/>
              <a:t> на Молдаванці </a:t>
            </a:r>
            <a:r>
              <a:rPr lang="ru-RU" sz="1800" dirty="0"/>
              <a:t>ї</a:t>
            </a:r>
            <a:r>
              <a:rPr lang="ru-RU" sz="1800" dirty="0" smtClean="0"/>
              <a:t>х не </a:t>
            </a:r>
            <a:r>
              <a:rPr lang="ru-RU" sz="1800" dirty="0" err="1" smtClean="0"/>
              <a:t>більше</a:t>
            </a:r>
            <a:r>
              <a:rPr lang="ru-RU" sz="1800" dirty="0" smtClean="0"/>
              <a:t> 20, </a:t>
            </a:r>
            <a:r>
              <a:rPr lang="ru-RU" sz="1800" dirty="0" smtClean="0"/>
              <a:t>а найбільше  — вздовж вулиці Успенскої.</a:t>
            </a:r>
          </a:p>
          <a:p>
            <a:pPr marL="0" indent="0">
              <a:buNone/>
            </a:pPr>
            <a:r>
              <a:rPr lang="ru-RU" sz="1800" dirty="0" smtClean="0"/>
              <a:t> </a:t>
            </a:r>
            <a:r>
              <a:rPr lang="ru-RU" sz="1800" dirty="0" smtClean="0"/>
              <a:t>   Дебютом </a:t>
            </a:r>
            <a:r>
              <a:rPr lang="ru-RU" sz="1800" dirty="0" smtClean="0"/>
              <a:t>справжньої "хрущовки"  став зданий в 1958 р. блочний будинок на вулиці Б. Хмельницького, 3. Тоді ж починається будівництво "Одеських Черьомушек", а з 1961р. швидкими темпами забудовуються Фонтан и Південно-Західний масив.</a:t>
            </a:r>
          </a:p>
          <a:p>
            <a:pPr marL="0" indent="0">
              <a:buNone/>
            </a:pPr>
            <a:r>
              <a:rPr lang="ru-RU" sz="1800" dirty="0" smtClean="0"/>
              <a:t>Цікавим представником покоління є будинок по вул. Сегедській, 16. Це найбільша "хрущовка" в Одесі, яка меє 192 метри в довжину. </a:t>
            </a:r>
          </a:p>
          <a:p>
            <a:pPr marL="0" indent="0">
              <a:buNone/>
            </a:pPr>
            <a:endParaRPr lang="ru-RU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089" y="3629654"/>
            <a:ext cx="5586247" cy="3111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5658698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Розвиток будівництва м.Одеси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23255"/>
            <a:ext cx="8352928" cy="4608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9627656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Розвиток транспорту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896584"/>
          </a:xfrm>
        </p:spPr>
        <p:txBody>
          <a:bodyPr>
            <a:normAutofit/>
          </a:bodyPr>
          <a:lstStyle/>
          <a:p>
            <a:pPr marL="0" indent="0" fontAlgn="t">
              <a:buNone/>
            </a:pPr>
            <a:r>
              <a:rPr lang="ru-RU" sz="1800" dirty="0" smtClean="0"/>
              <a:t>Період пріоритетного развитку </a:t>
            </a:r>
            <a:r>
              <a:rPr lang="ru-RU" sz="1800" dirty="0"/>
              <a:t>в </a:t>
            </a:r>
            <a:r>
              <a:rPr lang="ru-RU" sz="1800" dirty="0" smtClean="0"/>
              <a:t>місті тролейбусного сполучення</a:t>
            </a:r>
            <a:r>
              <a:rPr lang="ru-RU" sz="1800" dirty="0"/>
              <a:t>: 1950 </a:t>
            </a:r>
            <a:r>
              <a:rPr lang="ru-RU" sz="1800" dirty="0" smtClean="0"/>
              <a:t>р. </a:t>
            </a:r>
            <a:r>
              <a:rPr lang="ru-RU" sz="1800" dirty="0"/>
              <a:t>- </a:t>
            </a:r>
            <a:r>
              <a:rPr lang="ru-RU" sz="1800" dirty="0" smtClean="0"/>
              <a:t>відкритий </a:t>
            </a:r>
            <a:r>
              <a:rPr lang="ru-RU" sz="1800" dirty="0"/>
              <a:t>маршрут №2; 1952 </a:t>
            </a:r>
            <a:r>
              <a:rPr lang="ru-RU" sz="1800" dirty="0" smtClean="0"/>
              <a:t>р. </a:t>
            </a:r>
            <a:r>
              <a:rPr lang="ru-RU" sz="1800" dirty="0"/>
              <a:t>- мар­шрут №3; 1955 </a:t>
            </a:r>
            <a:r>
              <a:rPr lang="ru-RU" sz="1800" dirty="0" smtClean="0"/>
              <a:t>р. </a:t>
            </a:r>
            <a:r>
              <a:rPr lang="ru-RU" sz="1800" dirty="0"/>
              <a:t>- маршрут №4. </a:t>
            </a:r>
            <a:r>
              <a:rPr lang="ru-RU" sz="1800" dirty="0" smtClean="0"/>
              <a:t>До </a:t>
            </a:r>
            <a:r>
              <a:rPr lang="ru-RU" sz="1800" dirty="0"/>
              <a:t>1959 </a:t>
            </a:r>
            <a:r>
              <a:rPr lang="ru-RU" sz="1800" dirty="0" smtClean="0"/>
              <a:t>р. чисельність тролейбусного парку складала </a:t>
            </a:r>
            <a:r>
              <a:rPr lang="ru-RU" sz="1800" dirty="0"/>
              <a:t>69 машин; в 1959 </a:t>
            </a:r>
            <a:r>
              <a:rPr lang="ru-RU" sz="1800" dirty="0" smtClean="0"/>
              <a:t>р. розпоча­то будівництво тролейбусного </a:t>
            </a:r>
            <a:r>
              <a:rPr lang="ru-RU" sz="1800" dirty="0"/>
              <a:t>депо №1 </a:t>
            </a:r>
            <a:endParaRPr lang="ru-RU" sz="1800" dirty="0" smtClean="0"/>
          </a:p>
          <a:p>
            <a:pPr marL="0" indent="0" fontAlgn="t">
              <a:buNone/>
            </a:pPr>
            <a:endParaRPr lang="uk-UA" sz="1600" dirty="0"/>
          </a:p>
          <a:p>
            <a:pPr marL="0" indent="0" fontAlgn="t">
              <a:buNone/>
            </a:pPr>
            <a:endParaRPr lang="ru-RU" sz="1600" dirty="0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2" t="-4983" r="20994" b="33717"/>
          <a:stretch/>
        </p:blipFill>
        <p:spPr bwMode="auto">
          <a:xfrm>
            <a:off x="1493577" y="2412436"/>
            <a:ext cx="6174767" cy="4328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5930539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243</TotalTime>
  <Words>350</Words>
  <Application>Microsoft Office PowerPoint</Application>
  <PresentationFormat>Экран (4:3)</PresentationFormat>
  <Paragraphs>43</Paragraphs>
  <Slides>11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Апекс</vt:lpstr>
      <vt:lpstr>Одещина  у 1950 – 1960рр.</vt:lpstr>
      <vt:lpstr>Одеса 1950 – 1960рр.</vt:lpstr>
      <vt:lpstr>Одеса 1950 – 1960рр.</vt:lpstr>
      <vt:lpstr>Одеса 1950 – 1960рр.</vt:lpstr>
      <vt:lpstr>Порт</vt:lpstr>
      <vt:lpstr>Шкільна реформа</vt:lpstr>
      <vt:lpstr>Розвиток будівництва м.Одеси</vt:lpstr>
      <vt:lpstr>Розвиток будівництва м.Одеси</vt:lpstr>
      <vt:lpstr>Розвиток транспорту</vt:lpstr>
      <vt:lpstr> Антирелігійна кампанія</vt:lpstr>
      <vt:lpstr>Використана література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Одещина у 1950 – 1960рр.</dc:title>
  <dc:creator>Оля</dc:creator>
  <cp:lastModifiedBy>Оля</cp:lastModifiedBy>
  <cp:revision>20</cp:revision>
  <dcterms:created xsi:type="dcterms:W3CDTF">2014-02-12T17:05:24Z</dcterms:created>
  <dcterms:modified xsi:type="dcterms:W3CDTF">2014-02-13T05:20:50Z</dcterms:modified>
</cp:coreProperties>
</file>