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821537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2D87-5244-46A8-A5D3-EF629024810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AF02-DDE7-42A8-B9D3-E612227443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100994" cy="4248472"/>
          </a:xfrm>
        </p:spPr>
        <p:txBody>
          <a:bodyPr>
            <a:noAutofit/>
          </a:bodyPr>
          <a:lstStyle/>
          <a:p>
            <a:r>
              <a:rPr lang="uk-UA" sz="8000" dirty="0" smtClean="0"/>
              <a:t>Наукові діячі повоєнного часу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Михайло </a:t>
            </a:r>
            <a:r>
              <a:rPr lang="uk-UA" dirty="0" err="1" smtClean="0"/>
              <a:t>Лавреньєв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5184576" cy="5715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Роки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19 </a:t>
            </a:r>
            <a:r>
              <a:rPr lang="ru-RU" dirty="0" smtClean="0"/>
              <a:t>листопада 1900 — 15 </a:t>
            </a:r>
            <a:r>
              <a:rPr lang="ru-RU" dirty="0" err="1" smtClean="0"/>
              <a:t>жовтня</a:t>
            </a:r>
            <a:r>
              <a:rPr lang="ru-RU" dirty="0" smtClean="0"/>
              <a:t> </a:t>
            </a:r>
            <a:r>
              <a:rPr lang="ru-RU" dirty="0" smtClean="0"/>
              <a:t>1980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Математик</a:t>
            </a:r>
            <a:r>
              <a:rPr lang="ru-RU" dirty="0" smtClean="0"/>
              <a:t>, </a:t>
            </a:r>
            <a:r>
              <a:rPr lang="ru-RU" dirty="0" err="1" smtClean="0"/>
              <a:t>академік</a:t>
            </a:r>
            <a:r>
              <a:rPr lang="ru-RU" dirty="0" smtClean="0"/>
              <a:t> АН СРСР.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цикл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квазіконформних</a:t>
            </a:r>
            <a:r>
              <a:rPr lang="ru-RU" dirty="0" smtClean="0"/>
              <a:t> </a:t>
            </a:r>
            <a:r>
              <a:rPr lang="ru-RU" dirty="0" err="1" smtClean="0"/>
              <a:t>відображень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 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СРСР (1946). </a:t>
            </a:r>
            <a:endParaRPr lang="ru-RU" dirty="0" smtClean="0"/>
          </a:p>
          <a:p>
            <a:r>
              <a:rPr lang="ru-RU" dirty="0" smtClean="0"/>
              <a:t>Лауреат</a:t>
            </a:r>
            <a:r>
              <a:rPr lang="ru-RU" dirty="0" smtClean="0"/>
              <a:t> </a:t>
            </a:r>
            <a:r>
              <a:rPr lang="ru-RU" dirty="0" err="1" smtClean="0"/>
              <a:t>Ленінської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(1958),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С. Л. </a:t>
            </a:r>
            <a:r>
              <a:rPr lang="ru-RU" dirty="0" err="1" smtClean="0"/>
              <a:t>Лебедєва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Нагороджений</a:t>
            </a:r>
            <a:r>
              <a:rPr lang="ru-RU" dirty="0" smtClean="0"/>
              <a:t> </a:t>
            </a:r>
            <a:r>
              <a:rPr lang="ru-RU" dirty="0" err="1" smtClean="0"/>
              <a:t>шістьма</a:t>
            </a:r>
            <a:r>
              <a:rPr lang="ru-RU" dirty="0" smtClean="0"/>
              <a:t> орденами </a:t>
            </a:r>
            <a:r>
              <a:rPr lang="ru-RU" dirty="0" err="1" smtClean="0"/>
              <a:t>Леніна</a:t>
            </a:r>
            <a:r>
              <a:rPr lang="ru-RU" dirty="0" smtClean="0"/>
              <a:t>, орденом </a:t>
            </a:r>
            <a:r>
              <a:rPr lang="ru-RU" dirty="0" err="1" smtClean="0"/>
              <a:t>Жовтневої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</a:t>
            </a:r>
            <a:r>
              <a:rPr lang="ru-RU" dirty="0" err="1" smtClean="0"/>
              <a:t>медаллю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М. В. Ломоносова, Орденом </a:t>
            </a:r>
            <a:r>
              <a:rPr lang="ru-RU" dirty="0" err="1" smtClean="0"/>
              <a:t>Почесного</a:t>
            </a:r>
            <a:r>
              <a:rPr lang="ru-RU" dirty="0" smtClean="0"/>
              <a:t> </a:t>
            </a:r>
            <a:r>
              <a:rPr lang="ru-RU" dirty="0" err="1" smtClean="0"/>
              <a:t>легіону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avrentj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84784"/>
            <a:ext cx="340995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s/fizika/Vjazkost-zhidkosti/0001-001-Gidrodinam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627" y="908720"/>
            <a:ext cx="3360373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645024"/>
            <a:ext cx="5367540" cy="3798184"/>
          </a:xfrm>
        </p:spPr>
        <p:txBody>
          <a:bodyPr/>
          <a:lstStyle/>
          <a:p>
            <a:r>
              <a:rPr lang="uk-UA" dirty="0" smtClean="0"/>
              <a:t>Науковий колектив на чолі з Лаврентьєвим створив новий напрям у теорії функцій, що посприяло розвитку </a:t>
            </a:r>
            <a:r>
              <a:rPr lang="uk-UA" dirty="0" err="1" smtClean="0"/>
              <a:t>газо-</a:t>
            </a:r>
            <a:r>
              <a:rPr lang="uk-UA" dirty="0" smtClean="0"/>
              <a:t> та гідродинаміки</a:t>
            </a:r>
            <a:endParaRPr lang="ru-RU" dirty="0"/>
          </a:p>
        </p:txBody>
      </p:sp>
      <p:pic>
        <p:nvPicPr>
          <p:cNvPr id="28676" name="Picture 4" descr="http://upload.wikimedia.org/wikipedia/commons/thumb/d/d0/FA-18_Hornet_breaking_sound_barrier_%287_July_1999%29.jpg/300px-FA-18_Hornet_breaking_sound_barrier_%287_July_199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5593"/>
            <a:ext cx="3419872" cy="270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5087488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Відомі українські вчені у повоєнні роки</a:t>
            </a:r>
            <a:endParaRPr lang="ru-RU"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Боголюбов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364088" cy="5715016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Народився</a:t>
            </a:r>
            <a:r>
              <a:rPr lang="ru-RU" dirty="0" smtClean="0"/>
              <a:t>:</a:t>
            </a:r>
            <a:r>
              <a:rPr lang="ru-RU" dirty="0" smtClean="0"/>
              <a:t> 7 </a:t>
            </a:r>
            <a:r>
              <a:rPr lang="ru-RU" dirty="0" err="1" smtClean="0"/>
              <a:t>березня</a:t>
            </a:r>
            <a:r>
              <a:rPr lang="ru-RU" dirty="0" smtClean="0"/>
              <a:t> 1940 р., </a:t>
            </a:r>
            <a:r>
              <a:rPr lang="ru-RU" dirty="0" err="1" smtClean="0"/>
              <a:t>Київ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Радянський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 математик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фізик</a:t>
            </a:r>
            <a:r>
              <a:rPr lang="ru-RU" dirty="0" smtClean="0"/>
              <a:t>, доктор </a:t>
            </a:r>
            <a:r>
              <a:rPr lang="ru-RU" dirty="0" err="1" smtClean="0"/>
              <a:t>фізико-математичних</a:t>
            </a:r>
            <a:r>
              <a:rPr lang="ru-RU" dirty="0" smtClean="0"/>
              <a:t> наук, </a:t>
            </a:r>
            <a:r>
              <a:rPr lang="ru-RU" dirty="0" err="1" smtClean="0"/>
              <a:t>професор</a:t>
            </a:r>
            <a:r>
              <a:rPr lang="ru-RU" dirty="0" smtClean="0"/>
              <a:t> (1971), </a:t>
            </a:r>
            <a:r>
              <a:rPr lang="ru-RU" dirty="0" err="1" smtClean="0"/>
              <a:t>член-кореспондент</a:t>
            </a:r>
            <a:r>
              <a:rPr lang="ru-RU" dirty="0" smtClean="0"/>
              <a:t> АН СРСР (</a:t>
            </a:r>
            <a:r>
              <a:rPr lang="ru-RU" dirty="0" err="1" smtClean="0"/>
              <a:t>з</a:t>
            </a:r>
            <a:r>
              <a:rPr lang="ru-RU" dirty="0" smtClean="0"/>
              <a:t> 1984 року), 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 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 1991)</a:t>
            </a:r>
            <a:endParaRPr lang="ru-RU" dirty="0"/>
          </a:p>
        </p:txBody>
      </p:sp>
      <p:pic>
        <p:nvPicPr>
          <p:cNvPr id="27650" name="Picture 2" descr="http://www.day.kiev.ua/sites/default/files/main/openpublish_article/20090827/4150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4537740" cy="34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14464"/>
            <a:ext cx="8215370" cy="5143536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 </a:t>
            </a:r>
            <a:r>
              <a:rPr lang="ru-RU" dirty="0" err="1" smtClean="0"/>
              <a:t>математичній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теоретичній</a:t>
            </a:r>
            <a:r>
              <a:rPr lang="ru-RU" dirty="0" smtClean="0"/>
              <a:t> </a:t>
            </a:r>
            <a:r>
              <a:rPr lang="ru-RU" dirty="0" err="1" smtClean="0"/>
              <a:t>фізиці</a:t>
            </a:r>
            <a:r>
              <a:rPr lang="ru-RU" dirty="0" smtClean="0"/>
              <a:t> та </a:t>
            </a:r>
            <a:r>
              <a:rPr lang="ru-RU" dirty="0" err="1" smtClean="0"/>
              <a:t>математичним</a:t>
            </a:r>
            <a:r>
              <a:rPr lang="ru-RU" dirty="0" smtClean="0"/>
              <a:t> методам в </a:t>
            </a:r>
            <a:r>
              <a:rPr lang="ru-RU" dirty="0" err="1" smtClean="0"/>
              <a:t>статистичній</a:t>
            </a:r>
            <a:r>
              <a:rPr lang="ru-RU" dirty="0" smtClean="0"/>
              <a:t> </a:t>
            </a:r>
            <a:r>
              <a:rPr lang="ru-RU" dirty="0" err="1" smtClean="0"/>
              <a:t>механіці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Автор </a:t>
            </a:r>
            <a:r>
              <a:rPr lang="ru-RU" dirty="0" err="1" smtClean="0"/>
              <a:t>понад</a:t>
            </a:r>
            <a:r>
              <a:rPr lang="ru-RU" dirty="0" smtClean="0"/>
              <a:t> 80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7 книг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монографій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Гамалія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148064" cy="57150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Роки </a:t>
            </a:r>
            <a:r>
              <a:rPr lang="ru-RU" dirty="0" err="1" smtClean="0"/>
              <a:t>життя:т</a:t>
            </a:r>
            <a:r>
              <a:rPr lang="ru-RU" dirty="0" smtClean="0"/>
              <a:t> </a:t>
            </a:r>
            <a:r>
              <a:rPr lang="ru-RU" dirty="0" smtClean="0"/>
              <a:t>17 </a:t>
            </a:r>
            <a:r>
              <a:rPr lang="ru-RU" dirty="0" smtClean="0"/>
              <a:t>лютого 1859, Одеса — </a:t>
            </a:r>
            <a:r>
              <a:rPr lang="ru-RU" dirty="0" smtClean="0"/>
              <a:t>29 </a:t>
            </a:r>
            <a:r>
              <a:rPr lang="ru-RU" dirty="0" err="1" smtClean="0"/>
              <a:t>березня</a:t>
            </a:r>
            <a:r>
              <a:rPr lang="ru-RU" dirty="0" smtClean="0"/>
              <a:t> 1949, </a:t>
            </a:r>
            <a:r>
              <a:rPr lang="ru-RU" dirty="0" smtClean="0"/>
              <a:t>Москва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Український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радянський</a:t>
            </a:r>
            <a:r>
              <a:rPr lang="ru-RU" dirty="0" smtClean="0"/>
              <a:t> </a:t>
            </a:r>
            <a:r>
              <a:rPr lang="ru-RU" dirty="0" err="1" smtClean="0"/>
              <a:t>мікробіолог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епідеміолог</a:t>
            </a:r>
            <a:r>
              <a:rPr lang="ru-RU" dirty="0" smtClean="0"/>
              <a:t>, </a:t>
            </a:r>
            <a:r>
              <a:rPr lang="ru-RU" dirty="0" err="1" smtClean="0"/>
              <a:t>почесний</a:t>
            </a:r>
            <a:r>
              <a:rPr lang="ru-RU" dirty="0" smtClean="0"/>
              <a:t> </a:t>
            </a:r>
            <a:r>
              <a:rPr lang="ru-RU" dirty="0" err="1" smtClean="0"/>
              <a:t>академік</a:t>
            </a:r>
            <a:r>
              <a:rPr lang="ru-RU" dirty="0" smtClean="0"/>
              <a:t> </a:t>
            </a:r>
            <a:r>
              <a:rPr lang="ru-RU" dirty="0" err="1" smtClean="0"/>
              <a:t>Академії</a:t>
            </a:r>
            <a:r>
              <a:rPr lang="ru-RU" dirty="0" smtClean="0"/>
              <a:t> Наук</a:t>
            </a:r>
            <a:r>
              <a:rPr lang="ru-RU" dirty="0" smtClean="0"/>
              <a:t> СРСР (</a:t>
            </a:r>
            <a:r>
              <a:rPr lang="ru-RU" dirty="0" err="1" smtClean="0"/>
              <a:t>з</a:t>
            </a:r>
            <a:r>
              <a:rPr lang="ru-RU" dirty="0" smtClean="0"/>
              <a:t> 1940), </a:t>
            </a:r>
            <a:r>
              <a:rPr lang="ru-RU" dirty="0" err="1" smtClean="0"/>
              <a:t>заслужений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 науки (</a:t>
            </a:r>
            <a:r>
              <a:rPr lang="ru-RU" dirty="0" err="1" smtClean="0"/>
              <a:t>з</a:t>
            </a:r>
            <a:r>
              <a:rPr lang="ru-RU" dirty="0" smtClean="0"/>
              <a:t> 1934). Лауреат </a:t>
            </a:r>
            <a:r>
              <a:rPr lang="ru-RU" dirty="0" err="1" smtClean="0"/>
              <a:t>Сталінської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(1943 </a:t>
            </a:r>
            <a:r>
              <a:rPr lang="ru-RU" dirty="0" err="1" smtClean="0"/>
              <a:t>рік</a:t>
            </a:r>
            <a:r>
              <a:rPr lang="ru-RU" dirty="0" smtClean="0"/>
              <a:t>). </a:t>
            </a:r>
            <a:endParaRPr lang="ru-RU" dirty="0"/>
          </a:p>
        </p:txBody>
      </p:sp>
      <p:pic>
        <p:nvPicPr>
          <p:cNvPr id="25602" name="Picture 2" descr="NikolajGamal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1700808"/>
            <a:ext cx="3457143" cy="4909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Микола</a:t>
            </a:r>
            <a:r>
              <a:rPr lang="ru-RU" dirty="0" smtClean="0"/>
              <a:t> Федорович </a:t>
            </a:r>
            <a:r>
              <a:rPr lang="ru-RU" dirty="0" err="1" smtClean="0"/>
              <a:t>Гамалія</a:t>
            </a:r>
            <a:r>
              <a:rPr lang="ru-RU" dirty="0" smtClean="0"/>
              <a:t> — автор </a:t>
            </a:r>
            <a:r>
              <a:rPr lang="ru-RU" dirty="0" err="1" smtClean="0"/>
              <a:t>більше</a:t>
            </a:r>
            <a:r>
              <a:rPr lang="ru-RU" dirty="0" smtClean="0"/>
              <a:t> 300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, </a:t>
            </a:r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проблематиці</a:t>
            </a:r>
            <a:r>
              <a:rPr lang="ru-RU" dirty="0" smtClean="0"/>
              <a:t> сказу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холери</a:t>
            </a:r>
            <a:r>
              <a:rPr lang="ru-RU" dirty="0" smtClean="0"/>
              <a:t>. У 1954—56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вийшло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шеститомне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 М. Ф. </a:t>
            </a:r>
            <a:r>
              <a:rPr lang="ru-RU" dirty="0" err="1" smtClean="0"/>
              <a:t>Гамалії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популяризатором т. </a:t>
            </a:r>
            <a:r>
              <a:rPr lang="ru-RU" dirty="0" err="1" smtClean="0"/>
              <a:t>зв</a:t>
            </a:r>
            <a:r>
              <a:rPr lang="ru-RU" dirty="0" smtClean="0"/>
              <a:t>. </a:t>
            </a:r>
            <a:r>
              <a:rPr lang="ru-RU" dirty="0" err="1" smtClean="0"/>
              <a:t>інтенсивного</a:t>
            </a:r>
            <a:r>
              <a:rPr lang="ru-RU" dirty="0" smtClean="0"/>
              <a:t> методу </a:t>
            </a:r>
            <a:r>
              <a:rPr lang="ru-RU" dirty="0" err="1" smtClean="0"/>
              <a:t>щеплення</a:t>
            </a:r>
            <a:r>
              <a:rPr lang="ru-RU" dirty="0" smtClean="0"/>
              <a:t> —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застосував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план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епідеміями</a:t>
            </a:r>
            <a:r>
              <a:rPr lang="ru-RU" dirty="0" smtClean="0"/>
              <a:t> на </a:t>
            </a:r>
            <a:r>
              <a:rPr lang="ru-RU" dirty="0" err="1" smtClean="0"/>
              <a:t>місцях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практиці</a:t>
            </a:r>
            <a:r>
              <a:rPr lang="ru-RU" dirty="0" smtClean="0"/>
              <a:t> активно </a:t>
            </a:r>
            <a:r>
              <a:rPr lang="ru-RU" dirty="0" err="1" smtClean="0"/>
              <a:t>боровся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епідеміями</a:t>
            </a:r>
            <a:r>
              <a:rPr lang="ru-RU" dirty="0" smtClean="0"/>
              <a:t> </a:t>
            </a:r>
            <a:r>
              <a:rPr lang="ru-RU" dirty="0" err="1" smtClean="0"/>
              <a:t>чуми</a:t>
            </a:r>
            <a:r>
              <a:rPr lang="ru-RU" dirty="0" smtClean="0"/>
              <a:t> в </a:t>
            </a:r>
            <a:r>
              <a:rPr lang="ru-RU" dirty="0" err="1" smtClean="0"/>
              <a:t>Одесі</a:t>
            </a:r>
            <a:r>
              <a:rPr lang="ru-RU" dirty="0" smtClean="0"/>
              <a:t>, </a:t>
            </a:r>
            <a:r>
              <a:rPr lang="ru-RU" dirty="0" err="1" smtClean="0"/>
              <a:t>холери</a:t>
            </a:r>
            <a:r>
              <a:rPr lang="ru-RU" dirty="0" smtClean="0"/>
              <a:t> на </a:t>
            </a:r>
            <a:r>
              <a:rPr lang="ru-RU" dirty="0" err="1" smtClean="0"/>
              <a:t>Донбасі</a:t>
            </a:r>
            <a:r>
              <a:rPr lang="ru-RU" dirty="0" smtClean="0"/>
              <a:t>, в </a:t>
            </a:r>
            <a:r>
              <a:rPr lang="ru-RU" dirty="0" err="1" smtClean="0"/>
              <a:t>Закавказзі</a:t>
            </a:r>
            <a:r>
              <a:rPr lang="ru-RU" dirty="0" smtClean="0"/>
              <a:t> та на </a:t>
            </a:r>
            <a:r>
              <a:rPr lang="ru-RU" dirty="0" err="1" smtClean="0"/>
              <a:t>Поволжі,висипного</a:t>
            </a:r>
            <a:r>
              <a:rPr lang="ru-RU" dirty="0" smtClean="0"/>
              <a:t> тифу в </a:t>
            </a:r>
            <a:r>
              <a:rPr lang="ru-RU" dirty="0" err="1" smtClean="0"/>
              <a:t>Петербурзі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5370" cy="714356"/>
          </a:xfrm>
        </p:spPr>
        <p:txBody>
          <a:bodyPr/>
          <a:lstStyle/>
          <a:p>
            <a:r>
              <a:rPr lang="uk-UA" dirty="0" smtClean="0"/>
              <a:t>Василь Юр’єв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8468" y="1268760"/>
            <a:ext cx="5295532" cy="5589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Роки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20 </a:t>
            </a:r>
            <a:r>
              <a:rPr lang="ru-RU" dirty="0" smtClean="0"/>
              <a:t>лютого 1879 — 8 лютого </a:t>
            </a:r>
            <a:r>
              <a:rPr lang="ru-RU" dirty="0" smtClean="0"/>
              <a:t>1962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селекціонер-рослинник</a:t>
            </a:r>
            <a:r>
              <a:rPr lang="ru-RU" dirty="0" smtClean="0"/>
              <a:t>, </a:t>
            </a:r>
            <a:r>
              <a:rPr lang="ru-RU" dirty="0" err="1" smtClean="0"/>
              <a:t>дійсний</a:t>
            </a:r>
            <a:r>
              <a:rPr lang="ru-RU" dirty="0" smtClean="0"/>
              <a:t> член АН УРСР (</a:t>
            </a:r>
            <a:r>
              <a:rPr lang="ru-RU" dirty="0" err="1" smtClean="0"/>
              <a:t>з</a:t>
            </a:r>
            <a:r>
              <a:rPr lang="ru-RU" dirty="0" smtClean="0"/>
              <a:t> 1948), </a:t>
            </a:r>
            <a:r>
              <a:rPr lang="ru-RU" dirty="0" err="1" smtClean="0"/>
              <a:t>почесний</a:t>
            </a:r>
            <a:r>
              <a:rPr lang="ru-RU" dirty="0" smtClean="0"/>
              <a:t> член </a:t>
            </a:r>
            <a:r>
              <a:rPr lang="ru-RU" dirty="0" err="1" smtClean="0"/>
              <a:t>Всесоюзної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наук.</a:t>
            </a:r>
            <a:endParaRPr lang="ru-RU" dirty="0"/>
          </a:p>
        </p:txBody>
      </p:sp>
      <p:pic>
        <p:nvPicPr>
          <p:cNvPr id="23554" name="Picture 2" descr="http://upload.wikimedia.org/wikipedia/uk/a/aa/%D0%AE%D1%80%27%D1%94%D0%B2_%D0%92%D0%B0%D1%81%D0%B8%D0%BB%D1%8C_%D0%AF%D0%BA%D0%BE%D0%B2%D0%B8%D1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185142" cy="4299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Юр'єв</a:t>
            </a:r>
            <a:r>
              <a:rPr lang="ru-RU" dirty="0" smtClean="0"/>
              <a:t> — автор </a:t>
            </a:r>
            <a:r>
              <a:rPr lang="ru-RU" dirty="0" err="1" smtClean="0"/>
              <a:t>близько</a:t>
            </a:r>
            <a:r>
              <a:rPr lang="ru-RU" dirty="0" smtClean="0"/>
              <a:t> 100 </a:t>
            </a:r>
            <a:r>
              <a:rPr lang="ru-RU" dirty="0" err="1" smtClean="0"/>
              <a:t>праць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методики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селекції</a:t>
            </a:r>
            <a:r>
              <a:rPr lang="ru-RU" dirty="0" smtClean="0"/>
              <a:t>, </a:t>
            </a:r>
            <a:r>
              <a:rPr lang="ru-RU" dirty="0" err="1" smtClean="0"/>
              <a:t>сортовипробування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наслідництва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smtClean="0"/>
              <a:t>культур. </a:t>
            </a:r>
          </a:p>
          <a:p>
            <a:r>
              <a:rPr lang="ru-RU" dirty="0" err="1" smtClean="0"/>
              <a:t>В</a:t>
            </a:r>
            <a:r>
              <a:rPr lang="ru-RU" dirty="0" err="1" smtClean="0"/>
              <a:t>ивів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озимої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ярої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, проса, </a:t>
            </a:r>
            <a:r>
              <a:rPr lang="ru-RU" dirty="0" err="1" smtClean="0"/>
              <a:t>кукурудзи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культур. </a:t>
            </a:r>
            <a:endParaRPr lang="ru-RU" dirty="0" smtClean="0"/>
          </a:p>
          <a:p>
            <a:r>
              <a:rPr lang="ru-RU" dirty="0" err="1" smtClean="0"/>
              <a:t>Співавтор</a:t>
            </a:r>
            <a:r>
              <a:rPr lang="ru-RU" dirty="0" smtClean="0"/>
              <a:t> </a:t>
            </a:r>
            <a:r>
              <a:rPr lang="ru-RU" dirty="0" err="1" smtClean="0"/>
              <a:t>посібника</a:t>
            </a:r>
            <a:r>
              <a:rPr lang="ru-RU" dirty="0" smtClean="0"/>
              <a:t> для </a:t>
            </a:r>
            <a:r>
              <a:rPr lang="ru-RU" dirty="0" err="1" smtClean="0"/>
              <a:t>аґрономічних</a:t>
            </a:r>
            <a:r>
              <a:rPr lang="ru-RU" dirty="0" smtClean="0"/>
              <a:t> </a:t>
            </a:r>
            <a:r>
              <a:rPr lang="ru-RU" dirty="0" err="1" smtClean="0"/>
              <a:t>вузів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селекції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насінництва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Митрофан Пасічник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916832"/>
            <a:ext cx="5076056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Роки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: 17</a:t>
            </a:r>
            <a:r>
              <a:rPr lang="ru-RU" sz="2800" dirty="0" smtClean="0"/>
              <a:t> 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 </a:t>
            </a:r>
            <a:r>
              <a:rPr lang="ru-RU" sz="2800" dirty="0" smtClean="0"/>
              <a:t>1912р.,</a:t>
            </a:r>
            <a:r>
              <a:rPr lang="ru-RU" sz="2800" dirty="0" smtClean="0"/>
              <a:t> </a:t>
            </a:r>
            <a:r>
              <a:rPr lang="ru-RU" sz="2800" dirty="0" err="1" smtClean="0"/>
              <a:t>Жирківка</a:t>
            </a:r>
            <a:r>
              <a:rPr lang="ru-RU" sz="2800" dirty="0" smtClean="0"/>
              <a:t> </a:t>
            </a:r>
            <a:r>
              <a:rPr lang="ru-RU" sz="2800" dirty="0" smtClean="0"/>
              <a:t>—</a:t>
            </a:r>
            <a:r>
              <a:rPr lang="ru-RU" sz="2800" dirty="0" smtClean="0"/>
              <a:t> 8 листопада </a:t>
            </a:r>
            <a:r>
              <a:rPr lang="ru-RU" sz="2800" dirty="0" smtClean="0"/>
              <a:t>1996р.</a:t>
            </a:r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293096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Радянський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і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український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фізик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 </a:t>
            </a:r>
            <a:r>
              <a:rPr lang="ru-RU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академік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АН УРСР (1961).</a:t>
            </a:r>
            <a:endParaRPr lang="ru-RU" sz="2800" dirty="0">
              <a:solidFill>
                <a:prstClr val="black">
                  <a:lumMod val="95000"/>
                  <a:lumOff val="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Пасічник_Митрофан_Васильо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470152" cy="4725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80728"/>
            <a:ext cx="597666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 </a:t>
            </a:r>
            <a:r>
              <a:rPr lang="ru-RU" dirty="0" err="1" smtClean="0"/>
              <a:t>ядерній</a:t>
            </a:r>
            <a:r>
              <a:rPr lang="ru-RU" dirty="0" smtClean="0"/>
              <a:t> </a:t>
            </a:r>
            <a:r>
              <a:rPr lang="ru-RU" dirty="0" err="1" smtClean="0"/>
              <a:t>фізиці</a:t>
            </a:r>
            <a:r>
              <a:rPr lang="ru-RU" dirty="0" smtClean="0"/>
              <a:t>, </a:t>
            </a:r>
            <a:r>
              <a:rPr lang="ru-RU" dirty="0" err="1" smtClean="0"/>
              <a:t>фізиці</a:t>
            </a:r>
            <a:r>
              <a:rPr lang="ru-RU" dirty="0" smtClean="0"/>
              <a:t> </a:t>
            </a:r>
            <a:r>
              <a:rPr lang="ru-RU" dirty="0" err="1" smtClean="0"/>
              <a:t>реакторів</a:t>
            </a:r>
            <a:r>
              <a:rPr lang="ru-RU" dirty="0" smtClean="0"/>
              <a:t>, </a:t>
            </a:r>
            <a:r>
              <a:rPr lang="ru-RU" dirty="0" err="1" smtClean="0"/>
              <a:t>металофізики</a:t>
            </a:r>
            <a:r>
              <a:rPr lang="ru-RU" dirty="0" smtClean="0"/>
              <a:t>, </a:t>
            </a:r>
            <a:r>
              <a:rPr lang="ru-RU" dirty="0" err="1" smtClean="0"/>
              <a:t>історії</a:t>
            </a:r>
            <a:r>
              <a:rPr lang="ru-RU" dirty="0" smtClean="0"/>
              <a:t> та </a:t>
            </a:r>
            <a:r>
              <a:rPr lang="ru-RU" dirty="0" err="1" smtClean="0"/>
              <a:t>методології</a:t>
            </a:r>
            <a:r>
              <a:rPr lang="ru-RU" dirty="0" smtClean="0"/>
              <a:t> </a:t>
            </a:r>
            <a:r>
              <a:rPr lang="ru-RU" dirty="0" err="1" smtClean="0"/>
              <a:t>фізики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smtClean="0"/>
              <a:t>структуру </a:t>
            </a:r>
            <a:r>
              <a:rPr lang="ru-RU" dirty="0" err="1" smtClean="0"/>
              <a:t>сплавів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методами </a:t>
            </a:r>
            <a:r>
              <a:rPr lang="ru-RU" dirty="0" err="1" smtClean="0"/>
              <a:t>електронографії</a:t>
            </a:r>
            <a:r>
              <a:rPr lang="ru-RU" dirty="0" smtClean="0"/>
              <a:t>, </a:t>
            </a:r>
            <a:r>
              <a:rPr lang="ru-RU" dirty="0" err="1" smtClean="0"/>
              <a:t>взаємодію</a:t>
            </a:r>
            <a:r>
              <a:rPr lang="ru-RU" dirty="0" smtClean="0"/>
              <a:t> </a:t>
            </a:r>
            <a:r>
              <a:rPr lang="ru-RU" dirty="0" err="1" smtClean="0"/>
              <a:t>нуклонів</a:t>
            </a:r>
            <a:r>
              <a:rPr lang="ru-RU" dirty="0" smtClean="0"/>
              <a:t> 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 </a:t>
            </a:r>
            <a:r>
              <a:rPr lang="ru-RU" dirty="0" err="1" smtClean="0"/>
              <a:t>енергій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атомними</a:t>
            </a:r>
            <a:r>
              <a:rPr lang="ru-RU" dirty="0" smtClean="0"/>
              <a:t> ядрами.</a:t>
            </a:r>
          </a:p>
          <a:p>
            <a:r>
              <a:rPr lang="ru-RU" dirty="0" err="1" smtClean="0"/>
              <a:t>Здійснив</a:t>
            </a:r>
            <a:r>
              <a:rPr lang="ru-RU" dirty="0" smtClean="0"/>
              <a:t> комплекс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 </a:t>
            </a:r>
            <a:r>
              <a:rPr lang="ru-RU" dirty="0" err="1" smtClean="0"/>
              <a:t>швидких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повільних</a:t>
            </a:r>
            <a:r>
              <a:rPr lang="ru-RU" dirty="0" smtClean="0"/>
              <a:t> </a:t>
            </a:r>
            <a:r>
              <a:rPr lang="ru-RU" dirty="0" err="1" smtClean="0"/>
              <a:t>нейтронів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ядрами,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 </a:t>
            </a:r>
            <a:r>
              <a:rPr lang="ru-RU" dirty="0" err="1" smtClean="0"/>
              <a:t>реакторів</a:t>
            </a:r>
            <a:r>
              <a:rPr lang="ru-RU" dirty="0" smtClean="0"/>
              <a:t> на </a:t>
            </a:r>
            <a:r>
              <a:rPr lang="ru-RU" dirty="0" err="1" smtClean="0"/>
              <a:t>швидких</a:t>
            </a:r>
            <a:r>
              <a:rPr lang="ru-RU" dirty="0" smtClean="0"/>
              <a:t> нейтронах,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</a:t>
            </a:r>
            <a:r>
              <a:rPr lang="ru-RU" dirty="0" err="1" smtClean="0"/>
              <a:t>існування</a:t>
            </a:r>
            <a:r>
              <a:rPr lang="ru-RU" dirty="0" smtClean="0"/>
              <a:t> </a:t>
            </a:r>
            <a:r>
              <a:rPr lang="ru-RU" dirty="0" err="1" smtClean="0"/>
              <a:t>ізотоп-спінових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оболонкових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в </a:t>
            </a:r>
            <a:r>
              <a:rPr lang="ru-RU" dirty="0" err="1" smtClean="0"/>
              <a:t>сферичних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деформованих</a:t>
            </a:r>
            <a:r>
              <a:rPr lang="ru-RU" dirty="0" smtClean="0"/>
              <a:t> ядрах.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school.xvatit.com/images/e/ea/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857500" cy="2857500"/>
          </a:xfrm>
          <a:prstGeom prst="rect">
            <a:avLst/>
          </a:prstGeom>
          <a:noFill/>
        </p:spPr>
      </p:pic>
      <p:pic>
        <p:nvPicPr>
          <p:cNvPr id="7" name="Рисунок 6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93096"/>
            <a:ext cx="2742794" cy="1809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Архип Люлька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24744"/>
            <a:ext cx="4932040" cy="223224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Роки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    23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 1908, с. </a:t>
            </a:r>
            <a:r>
              <a:rPr lang="ru-RU" sz="2800" dirty="0" err="1" smtClean="0"/>
              <a:t>Саварка</a:t>
            </a:r>
            <a:r>
              <a:rPr lang="ru-RU" sz="2800" dirty="0" smtClean="0"/>
              <a:t>, </a:t>
            </a:r>
            <a:r>
              <a:rPr lang="ru-RU" sz="2800" dirty="0" err="1" smtClean="0"/>
              <a:t>Богуславського</a:t>
            </a:r>
            <a:r>
              <a:rPr lang="ru-RU" sz="2800" dirty="0" smtClean="0"/>
              <a:t> району </a:t>
            </a:r>
            <a:r>
              <a:rPr lang="ru-RU" sz="2800" dirty="0" err="1" smtClean="0"/>
              <a:t>Київської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 — </a:t>
            </a:r>
            <a:r>
              <a:rPr lang="ru-RU" sz="2800" dirty="0" smtClean="0"/>
              <a:t>1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 1984, </a:t>
            </a:r>
            <a:r>
              <a:rPr lang="ru-RU" sz="2800" dirty="0" smtClean="0"/>
              <a:t>Москва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86104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7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Український</a:t>
            </a:r>
            <a:r>
              <a:rPr lang="ru-RU" sz="27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конструктор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авіаційних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двигунів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.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Член-кореспондент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АН СРСР (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1960),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академік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АН СРСР (1968).</a:t>
            </a:r>
            <a:endParaRPr lang="ru-RU" sz="2700" dirty="0">
              <a:solidFill>
                <a:prstClr val="black">
                  <a:lumMod val="95000"/>
                  <a:lumOff val="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Lu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849216" cy="513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68760"/>
            <a:ext cx="45720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двоконтурного</a:t>
            </a:r>
            <a:r>
              <a:rPr lang="ru-RU" dirty="0" smtClean="0"/>
              <a:t> турбореактивного </a:t>
            </a:r>
            <a:r>
              <a:rPr lang="ru-RU" dirty="0" err="1" smtClean="0"/>
              <a:t>двигуна</a:t>
            </a:r>
            <a:r>
              <a:rPr lang="ru-RU" dirty="0" smtClean="0"/>
              <a:t> (1939–1941),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Дослідив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 1938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Архипа Люльки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розроблений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РГД-1, </a:t>
            </a:r>
            <a:r>
              <a:rPr lang="ru-RU" dirty="0" err="1" smtClean="0"/>
              <a:t>що</a:t>
            </a:r>
            <a:r>
              <a:rPr lang="ru-RU" dirty="0" smtClean="0"/>
              <a:t> дав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літаку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до 900 км/год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Двигун</a:t>
            </a:r>
            <a:r>
              <a:rPr lang="ru-RU" b="1" i="1" dirty="0" smtClean="0">
                <a:solidFill>
                  <a:srgbClr val="7030A0"/>
                </a:solidFill>
              </a:rPr>
              <a:t> АЛ-21 Ф3 </a:t>
            </a:r>
            <a:r>
              <a:rPr lang="ru-RU" b="1" i="1" dirty="0" err="1" smtClean="0">
                <a:solidFill>
                  <a:srgbClr val="7030A0"/>
                </a:solidFill>
              </a:rPr>
              <a:t>конструкції</a:t>
            </a:r>
            <a:r>
              <a:rPr lang="ru-RU" b="1" i="1" dirty="0" smtClean="0">
                <a:solidFill>
                  <a:srgbClr val="7030A0"/>
                </a:solidFill>
              </a:rPr>
              <a:t> А. М. Люльки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800px-Airforce_Museum_Berlin-Gatow_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608512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Сергій Лебедєв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572000" cy="2520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Роки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:</a:t>
            </a:r>
            <a:r>
              <a:rPr lang="ru-RU" sz="2800" dirty="0" smtClean="0"/>
              <a:t> </a:t>
            </a:r>
            <a:r>
              <a:rPr lang="ru-RU" sz="2800" dirty="0" smtClean="0"/>
              <a:t> 2 </a:t>
            </a:r>
            <a:r>
              <a:rPr lang="ru-RU" sz="2800" dirty="0" smtClean="0"/>
              <a:t>листопада </a:t>
            </a:r>
            <a:r>
              <a:rPr lang="ru-RU" sz="2800" dirty="0" smtClean="0"/>
              <a:t>1902,</a:t>
            </a:r>
            <a:r>
              <a:rPr lang="ru-RU" sz="2800" dirty="0" smtClean="0"/>
              <a:t> </a:t>
            </a:r>
            <a:r>
              <a:rPr lang="ru-RU" sz="2800" dirty="0" err="1" smtClean="0"/>
              <a:t>Нижній</a:t>
            </a:r>
            <a:r>
              <a:rPr lang="ru-RU" sz="2800" dirty="0" smtClean="0"/>
              <a:t> Новгород — </a:t>
            </a:r>
            <a:r>
              <a:rPr lang="ru-RU" sz="2800" dirty="0" smtClean="0"/>
              <a:t>3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 1974, </a:t>
            </a:r>
            <a:r>
              <a:rPr lang="ru-RU" sz="2800" dirty="0" smtClean="0"/>
              <a:t>Москва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717032"/>
            <a:ext cx="4788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Вчений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 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академік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творець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першого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в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континентальній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Європі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комп'ютера</a:t>
            </a: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ru-RU" sz="3200" dirty="0">
              <a:solidFill>
                <a:prstClr val="black">
                  <a:lumMod val="95000"/>
                  <a:lumOff val="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Lebed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912521" cy="5431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052736"/>
            <a:ext cx="4860032" cy="58052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Лебедєва</a:t>
            </a:r>
            <a:r>
              <a:rPr lang="ru-RU" dirty="0" smtClean="0"/>
              <a:t> в </a:t>
            </a:r>
            <a:r>
              <a:rPr lang="ru-RU" dirty="0" err="1" smtClean="0"/>
              <a:t>Україні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перший на </a:t>
            </a:r>
            <a:r>
              <a:rPr lang="ru-RU" dirty="0" err="1" smtClean="0"/>
              <a:t>континенті</a:t>
            </a:r>
            <a:r>
              <a:rPr lang="ru-RU" dirty="0" smtClean="0"/>
              <a:t> </a:t>
            </a:r>
            <a:r>
              <a:rPr lang="ru-RU" dirty="0" err="1" smtClean="0"/>
              <a:t>Європи</a:t>
            </a:r>
            <a:r>
              <a:rPr lang="ru-RU" dirty="0" smtClean="0"/>
              <a:t> </a:t>
            </a:r>
            <a:r>
              <a:rPr lang="ru-RU" dirty="0" err="1" smtClean="0"/>
              <a:t>комп'ютер</a:t>
            </a:r>
            <a:r>
              <a:rPr lang="ru-RU" dirty="0" smtClean="0"/>
              <a:t> — Мала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лічильна</a:t>
            </a:r>
            <a:r>
              <a:rPr lang="ru-RU" dirty="0" smtClean="0"/>
              <a:t> машина («МЭСМ»).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Наукова</a:t>
            </a:r>
            <a:r>
              <a:rPr lang="ru-RU" dirty="0" smtClean="0"/>
              <a:t> школа </a:t>
            </a:r>
            <a:r>
              <a:rPr lang="ru-RU" dirty="0" err="1" smtClean="0"/>
              <a:t>Лебедєва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стала головною в </a:t>
            </a:r>
            <a:r>
              <a:rPr lang="ru-RU" dirty="0" err="1" smtClean="0"/>
              <a:t>колишньому</a:t>
            </a:r>
            <a:r>
              <a:rPr lang="ru-RU" dirty="0" smtClean="0"/>
              <a:t> СРСР, за </a:t>
            </a:r>
            <a:r>
              <a:rPr lang="ru-RU" dirty="0" err="1" smtClean="0"/>
              <a:t>своїми</a:t>
            </a:r>
            <a:r>
              <a:rPr lang="ru-RU" dirty="0" smtClean="0"/>
              <a:t> результатами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конкурувала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американською</a:t>
            </a:r>
            <a:r>
              <a:rPr lang="ru-RU" dirty="0" smtClean="0"/>
              <a:t> </a:t>
            </a:r>
            <a:r>
              <a:rPr lang="ru-RU" dirty="0" err="1" smtClean="0"/>
              <a:t>фірмою</a:t>
            </a:r>
            <a:r>
              <a:rPr lang="ru-RU" dirty="0" smtClean="0"/>
              <a:t> </a:t>
            </a:r>
            <a:r>
              <a:rPr lang="en-US" dirty="0" smtClean="0"/>
              <a:t>IBM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передані</a:t>
            </a:r>
            <a:r>
              <a:rPr lang="ru-RU" dirty="0" smtClean="0"/>
              <a:t> для </a:t>
            </a:r>
            <a:r>
              <a:rPr lang="ru-RU" dirty="0" err="1" smtClean="0"/>
              <a:t>серійного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15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високопродуктивних</a:t>
            </a:r>
            <a:r>
              <a:rPr lang="ru-RU" dirty="0" smtClean="0"/>
              <a:t>, </a:t>
            </a:r>
            <a:r>
              <a:rPr lang="ru-RU" dirty="0" err="1" smtClean="0"/>
              <a:t>найскладніших</a:t>
            </a:r>
            <a:r>
              <a:rPr lang="ru-RU" dirty="0" smtClean="0"/>
              <a:t> ЕОМ, </a:t>
            </a:r>
            <a:r>
              <a:rPr lang="ru-RU" dirty="0" err="1" smtClean="0"/>
              <a:t>кожна</a:t>
            </a:r>
            <a:r>
              <a:rPr lang="ru-RU" dirty="0" smtClean="0"/>
              <a:t> — </a:t>
            </a:r>
            <a:r>
              <a:rPr lang="ru-RU" dirty="0" err="1" smtClean="0"/>
              <a:t>продуктивніша</a:t>
            </a:r>
            <a:r>
              <a:rPr lang="ru-RU" dirty="0" smtClean="0"/>
              <a:t>, </a:t>
            </a:r>
            <a:r>
              <a:rPr lang="ru-RU" dirty="0" err="1" smtClean="0"/>
              <a:t>надійніша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зручніша</a:t>
            </a:r>
            <a:r>
              <a:rPr lang="ru-RU" dirty="0" smtClean="0"/>
              <a:t> в </a:t>
            </a:r>
            <a:r>
              <a:rPr lang="ru-RU" dirty="0" err="1" smtClean="0"/>
              <a:t>експлуатації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33256"/>
            <a:ext cx="390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7030A0"/>
                </a:solidFill>
              </a:rPr>
              <a:t>Мала електронна лічильна машина</a:t>
            </a:r>
          </a:p>
        </p:txBody>
      </p:sp>
      <p:pic>
        <p:nvPicPr>
          <p:cNvPr id="5" name="Рисунок 4" descr="00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91469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Олександр Бродський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112568" cy="18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Роки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: 19червня</a:t>
            </a:r>
            <a:r>
              <a:rPr lang="ru-RU" sz="2800" dirty="0" smtClean="0"/>
              <a:t> 1895, </a:t>
            </a:r>
            <a:r>
              <a:rPr lang="ru-RU" sz="2400" dirty="0" err="1" smtClean="0"/>
              <a:t>Катеринослав</a:t>
            </a:r>
            <a:r>
              <a:rPr lang="ru-RU" sz="2800" dirty="0" smtClean="0"/>
              <a:t> — 21 </a:t>
            </a:r>
            <a:r>
              <a:rPr lang="ru-RU" sz="2800" dirty="0" err="1" smtClean="0"/>
              <a:t>серпня</a:t>
            </a:r>
            <a:r>
              <a:rPr lang="ru-RU" sz="2800" dirty="0" smtClean="0"/>
              <a:t> </a:t>
            </a:r>
            <a:r>
              <a:rPr lang="ru-RU" sz="2800" dirty="0" smtClean="0"/>
              <a:t>1969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0"/>
            <a:ext cx="5544616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7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Український</a:t>
            </a:r>
            <a:r>
              <a:rPr lang="ru-RU" sz="27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фізико-хімік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 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академік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АН УРСР (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22 лютого 1939 року</a:t>
            </a:r>
            <a:r>
              <a:rPr lang="ru-RU" sz="27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),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член-кореспондент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АН СРСР (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1943 року), </a:t>
            </a:r>
            <a:r>
              <a:rPr lang="ru-RU" sz="27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професор</a:t>
            </a:r>
            <a:r>
              <a:rPr lang="ru-RU" sz="27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 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(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1926 року), директор 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Інституту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фізичної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7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хімії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АН УРСР (</a:t>
            </a:r>
            <a:r>
              <a:rPr lang="ru-RU" sz="27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7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1939</a:t>
            </a:r>
            <a:r>
              <a:rPr lang="ru-RU" sz="27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року). </a:t>
            </a:r>
            <a:endParaRPr lang="ru-RU" sz="2700" dirty="0">
              <a:solidFill>
                <a:prstClr val="black">
                  <a:lumMod val="95000"/>
                  <a:lumOff val="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 descr="Brodski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33147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924944"/>
            <a:ext cx="5940152" cy="2304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У 1929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встановив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залежність</a:t>
            </a:r>
            <a:r>
              <a:rPr lang="ru-RU" sz="2400" dirty="0" smtClean="0"/>
              <a:t> </a:t>
            </a:r>
            <a:r>
              <a:rPr lang="ru-RU" sz="2400" dirty="0" err="1" smtClean="0"/>
              <a:t>електродного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потенціалу</a:t>
            </a:r>
            <a:r>
              <a:rPr lang="ru-RU" sz="2400" dirty="0" smtClean="0"/>
              <a:t> </a:t>
            </a:r>
            <a:r>
              <a:rPr lang="ru-RU" sz="2400" dirty="0" err="1" smtClean="0"/>
              <a:t>від</a:t>
            </a:r>
            <a:r>
              <a:rPr lang="ru-RU" sz="2400" dirty="0" smtClean="0"/>
              <a:t> </a:t>
            </a:r>
            <a:r>
              <a:rPr lang="ru-RU" sz="2400" dirty="0" err="1" smtClean="0"/>
              <a:t>діелектричної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проникності</a:t>
            </a:r>
            <a:r>
              <a:rPr lang="ru-RU" sz="2400" dirty="0" smtClean="0"/>
              <a:t> </a:t>
            </a:r>
            <a:r>
              <a:rPr lang="ru-RU" sz="2400" dirty="0" err="1" smtClean="0"/>
              <a:t>розчину</a:t>
            </a:r>
            <a:r>
              <a:rPr lang="ru-RU" sz="2400" dirty="0" smtClean="0"/>
              <a:t>. 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549676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Під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його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керівництвом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вперше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в СРСР 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була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створена установка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одержанняважкої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води (1934),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концентратів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важкого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кисню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(1937) та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важкого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азоту (1949).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908720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Вперше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він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застосував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стабільні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ізотопи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для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дослідження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механізмів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хімічних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реакцій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дослідив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ізотопний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обмін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водню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кисню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, </a:t>
            </a:r>
            <a:r>
              <a:rPr lang="ru-RU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сірки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itchFamily="34" charset="0"/>
                <a:cs typeface="Segoe UI" pitchFamily="34" charset="0"/>
              </a:rPr>
              <a:t> та азоту.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tri-novykh-sverkhtyazhelykh-izot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2711490" cy="169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ІЗОТОПИ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school.xvatit.com/images/9/96/%D0%86%D0%B7%D0%BE%D1%82%D0%BE%D0%BF%D0%B8_%D1%81%D1%82%D0%B0%D0%B1%D1%96%D0%BB%D1%8C%D0%BD%D1%96_%D1%96_%D1%80%D0%B0%D0%B4%D1%96%D0%BE%D0%B0%D0%BA%D1%82%D0%B8%D0%B2%D0%BD%D1%96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063857" cy="179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sept_pp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TS010283180</Template>
  <TotalTime>81</TotalTime>
  <Words>158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1sept_pp3</vt:lpstr>
      <vt:lpstr>Наукові діячі повоєнного часу</vt:lpstr>
      <vt:lpstr>Митрофан Пасічник</vt:lpstr>
      <vt:lpstr>НАУКОВА ДІЯЛЬНІСТЬ</vt:lpstr>
      <vt:lpstr>Архип Люлька</vt:lpstr>
      <vt:lpstr>НАУКОВА ДІЯЛЬНІСТЬ</vt:lpstr>
      <vt:lpstr>Сергій Лебедєв</vt:lpstr>
      <vt:lpstr>НАУКОВА ДІЯЛЬНІСТЬ</vt:lpstr>
      <vt:lpstr>Олександр Бродський</vt:lpstr>
      <vt:lpstr>НАУКОВА ДІЯЛЬНІСТЬ</vt:lpstr>
      <vt:lpstr>Михайло Лавреньєв</vt:lpstr>
      <vt:lpstr>НАУКОВА ДІЯЛЬНІСТЬ</vt:lpstr>
      <vt:lpstr>Відомі українські вчені у повоєнні роки</vt:lpstr>
      <vt:lpstr>Микола Боголюбов</vt:lpstr>
      <vt:lpstr>НАУКОВА ДІЯЛЬНІСТЬ</vt:lpstr>
      <vt:lpstr>Микола Гамалія</vt:lpstr>
      <vt:lpstr>НАУКОВА РОБОТА</vt:lpstr>
      <vt:lpstr>Василь Юр’єв</vt:lpstr>
      <vt:lpstr>НАУКОВА ДІЯЛЬНІСТЬ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Наукові діячі повоєнного часу</dc:title>
  <dc:creator>RePack by SPecialiST</dc:creator>
  <cp:lastModifiedBy>RePack by SPecialiST</cp:lastModifiedBy>
  <cp:revision>9</cp:revision>
  <dcterms:created xsi:type="dcterms:W3CDTF">2013-11-03T18:43:40Z</dcterms:created>
  <dcterms:modified xsi:type="dcterms:W3CDTF">2013-11-03T20:04:41Z</dcterms:modified>
</cp:coreProperties>
</file>