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004AD7-6368-4464-BA9B-E3D312D8BD12}" type="datetimeFigureOut">
              <a:rPr lang="uk-UA" smtClean="0"/>
              <a:t>14.10.2013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E8B715-9E17-4FB2-B12E-D5B85228D32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66" TargetMode="External"/><Relationship Id="rId2" Type="http://schemas.openxmlformats.org/officeDocument/2006/relationships/hyperlink" Target="http://uk.wikipedia.org/wiki/29_%D0%B2%D0%B5%D1%80%D0%B5%D1%81%D0%BD%D1%8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k.wikipedia.org/wiki/1934" TargetMode="External"/><Relationship Id="rId4" Type="http://schemas.openxmlformats.org/officeDocument/2006/relationships/hyperlink" Target="http://uk.wikipedia.org/wiki/25_%D0%BB%D0%B8%D1%81%D1%82%D0%BE%D0%BF%D0%B0%D0%B4%D0%B0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uk.wikipedia.org/wiki/%D0%93%D1%80%D1%83%D1%88%D0%B5%D0%B2%D1%81%D1%8C%D0%BA%D0%B0_%D0%9C%D0%B0%D1%80%D1%96%D1%8F-%D0%86%D0%B2%D0%B0%D0%BD%D0%BD%D0%B0_%D0%A1%D0%B8%D0%BB%D1%8C%D0%B2%D0%B5%D1%81%D1%82%D1%80%D1%96%D0%B2%D0%BD%D0%B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uk.wikipedia.org/wiki/%D0%86%D1%81%D1%82%D0%BE%D1%80%D1%96%D1%8F_%D0%A3%D0%BA%D1%80%D0%B0%D1%97%D0%BD%D0%B8-%D0%A0%D1%83%D1%81%D0%B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k.wikipedia.org/wiki/190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80%D0%B8%D0%B2%D0%BE%D1%80%D1%96%D0%B2%D0%BD%D1%8F" TargetMode="External"/><Relationship Id="rId2" Type="http://schemas.openxmlformats.org/officeDocument/2006/relationships/hyperlink" Target="http://uk.wikipedia.org/wiki/%D0%9F%D0%B5%D1%80%D1%88%D0%B0_%D1%81%D0%B2%D1%96%D1%82%D0%BE%D0%B2%D0%B0_%D0%B2%D1%96%D0%B9%D0%BD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34" TargetMode="External"/><Relationship Id="rId2" Type="http://schemas.openxmlformats.org/officeDocument/2006/relationships/hyperlink" Target="http://uk.wikipedia.org/wiki/193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uk.wikipedia.org/wiki/%D0%9A%D0%B0%D0%B4%D0%B5%D1%82%D0%B8_(%D0%BF%D0%B0%D1%80%D1%82%D1%96%D1%8F)" TargetMode="External"/><Relationship Id="rId4" Type="http://schemas.openxmlformats.org/officeDocument/2006/relationships/hyperlink" Target="http://uk.wikipedia.org/wiki/%D0%97%D0%B0%D1%82%D0%BE%D0%BD%D1%81%D1%8C%D0%BA%D0%B8%D0%B9_%D0%92%D0%BE%D0%BB%D0%BE%D0%B4%D0%B8%D0%BC%D0%B8%D1%8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0%D1%80%D0%B1%D1%83%D0%BD%D0%BA%D1%83%D0%BB_(%D1%85%D0%B2%D0%BE%D1%80%D0%BE%D0%B1%D0%B0)" TargetMode="External"/><Relationship Id="rId2" Type="http://schemas.openxmlformats.org/officeDocument/2006/relationships/hyperlink" Target="http://uk.wikipedia.org/wiki/193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uk.wikipedia.org/wiki/25_%D0%BB%D0%B8%D1%81%D1%82%D0%BE%D0%BF%D0%B0%D0%B4%D0%B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0%B0%D0%B9%D0%BA%D0%BE%D0%B2%D0%B5_%D0%BA%D0%BB%D0%B0%D0%B4%D0%BE%D0%B2%D0%B8%D1%89%D0%B5" TargetMode="External"/><Relationship Id="rId2" Type="http://schemas.openxmlformats.org/officeDocument/2006/relationships/hyperlink" Target="http://uk.wikipedia.org/wiki/%D0%93%D1%80%D1%83%D1%88%D0%B5%D0%B2%D1%81%D1%8C%D0%BA%D0%B8%D0%B9_%D0%9C%D0%B8%D1%85%D0%B0%D0%B9%D0%BB%D0%BE_%D0%A1%D0%B5%D1%80%D0%B3%D1%96%D0%B9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8%D1%81%D0%BB%D0%BE%D0%B2%D0%BE%D0%B4%D1%81%D1%8C%D0%BA" TargetMode="External"/><Relationship Id="rId3" Type="http://schemas.openxmlformats.org/officeDocument/2006/relationships/hyperlink" Target="http://uk.wikipedia.org/wiki/1866" TargetMode="External"/><Relationship Id="rId7" Type="http://schemas.openxmlformats.org/officeDocument/2006/relationships/hyperlink" Target="http://uk.wikipedia.org/wiki/1934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uk.wikipedia.org/wiki/29_%D0%B2%D0%B5%D1%80%D0%B5%D1%81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25_%D0%BB%D0%B8%D1%81%D1%82%D0%BE%D0%BF%D0%B0%D0%B4%D0%B0" TargetMode="External"/><Relationship Id="rId11" Type="http://schemas.openxmlformats.org/officeDocument/2006/relationships/hyperlink" Target="http://uk.wikipedia.org/wiki/%D0%9F%D1%83%D0%B1%D0%BB%D1%96%D1%86%D0%B8%D1%81%D1%82" TargetMode="External"/><Relationship Id="rId5" Type="http://schemas.openxmlformats.org/officeDocument/2006/relationships/hyperlink" Target="http://uk.wikipedia.org/wiki/%D0%9F%D0%BE%D0%BB%D1%8C%D1%89%D0%B0" TargetMode="External"/><Relationship Id="rId10" Type="http://schemas.openxmlformats.org/officeDocument/2006/relationships/hyperlink" Target="http://uk.wikipedia.org/wiki/%D0%9F%D0%BE%D0%BB%D1%96%D1%82%D0%B8%D1%87%D0%BD%D0%B8%D0%B9_%D0%B4%D1%96%D1%8F%D1%87" TargetMode="External"/><Relationship Id="rId4" Type="http://schemas.openxmlformats.org/officeDocument/2006/relationships/hyperlink" Target="http://uk.wikipedia.org/wiki/%D0%A5%D0%BE%D0%BB%D0%BC" TargetMode="External"/><Relationship Id="rId9" Type="http://schemas.openxmlformats.org/officeDocument/2006/relationships/hyperlink" Target="http://uk.wikipedia.org/wiki/%D0%A0%D0%A0%D0%A4%D0%A1%D0%A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9A%D0%B8%D1%97%D0%B2%D1%81%D1%8C%D0%BA%D0%B0_%D0%B4%D1%83%D1%85%D0%BE%D0%B2%D0%BD%D0%B0_%D1%81%D0%B5%D0%BC%D1%96%D0%BD%D0%B0%D1%80%D1%96%D1%8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1%80%D0%B4%D0%B5%D0%BD_%D0%A1%D0%B2%D1%8F%D1%82%D0%BE%D1%97_%D0%90%D0%BD%D0%BD%D0%B8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uk.wikipedia.org/wiki/%D0%A3%D0%BD%D1%96%D0%B2%D0%B5%D1%80%D1%81%D0%B8%D1%82%D0%B5%D1%82_%D0%A1%D0%B2%D1%8F%D1%82%D0%BE%D0%B3%D0%BE_%D0%92%D0%BE%D0%BB%D0%BE%D0%B4%D0%B8%D0%BC%D0%B8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uk.wikipedia.org/wiki/%D0%93%D1%80%D1%83%D1%88%D0%B5%D0%B2%D1%81%D1%8C%D0%BA%D0%B8%D0%B9_%D0%9C%D0%B8%D1%85%D0%B0%D0%B9%D0%BB%D0%BE_%D0%A1%D0%B5%D1%80%D0%B3%D1%96%D0%B9%D0%BE%D0%B2%D0%B8%D1%87" TargetMode="External"/><Relationship Id="rId4" Type="http://schemas.openxmlformats.org/officeDocument/2006/relationships/hyperlink" Target="http://uk.wikipedia.org/wiki/%D0%86%D0%BC%D0%BF%D0%B5%D1%80%D0%B0%D1%82%D0%BE%D1%80%D1%81%D1%8C%D0%BA%D0%B8%D0%B9_%D0%BE%D1%80%D0%B4%D0%B5%D0%BD_%D0%A1%D0%B2%D1%8F%D1%82%D0%BE%D0%B3%D0%BE_%D0%A0%D1%96%D0%B2%D0%BD%D0%BE%D0%B0%D0%BF%D0%BE%D1%81%D1%82%D0%BE%D0%BB%D1%8C%D0%BD%D0%BE%D0%B3%D0%BE_%D0%BA%D0%BD%D1%8F%D0%B7%D1%8F_%D0%92%D0%BE%D0%BB%D0%BE%D0%B4%D0%B8%D0%BC%D0%B8%D1%80%D0%B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k.wikipedia.org/wiki/%D0%93%D1%80%D1%83%D1%88%D0%B5%D0%B2%D1%81%D1%8C%D0%BA%D0%B8%D0%B9_%D0%9C%D0%B8%D1%85%D0%B0%D0%B9%D0%BB%D0%BE_%D0%A1%D0%B5%D1%80%D0%B3%D1%96%D0%B9%D0%BE%D0%B2%D0%B8%D1%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uk.wikipedia.org/wiki/%D0%A3%D0%BA%D1%80%D0%B0%D1%97%D0%BD%D1%81%D1%8C%D0%BA%D0%B8%D0%B9_%D0%BD%D0%B0%D1%86%D1%96%D0%BE%D0%BD%D0%B0%D0%BB%D1%8C%D0%BD%D0%B8%D0%B9_%D1%80%D1%83%D1%8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80%D1%83%D1%88%D0%B5%D0%B2%D1%81%D1%8C%D0%BA%D0%B8%D0%B9_%D0%9C%D0%B8%D1%85%D0%B0%D0%B9%D0%BB%D0%BE_%D0%A1%D0%B5%D1%80%D0%B3%D1%96%D0%B9%D0%BE%D0%B2%D0%B8%D1%87" TargetMode="External"/><Relationship Id="rId2" Type="http://schemas.openxmlformats.org/officeDocument/2006/relationships/hyperlink" Target="http://uk.wikipedia.org/wiki/%D0%9B%D1%8C%D0%B2%D1%96%D0%B2%D1%81%D1%8C%D0%BA%D0%B8%D0%B9_%D1%83%D0%BD%D1%96%D0%B2%D0%B5%D1%80%D1%81%D0%B8%D1%82%D0%B5%D1%8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18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17 </a:t>
            </a:r>
            <a:r>
              <a:rPr lang="uk-UA" dirty="0" smtClean="0">
                <a:hlinkClick r:id="rId2" tooltip="29 вересня"/>
              </a:rPr>
              <a:t>(29) вересня</a:t>
            </a:r>
            <a:r>
              <a:rPr lang="uk-UA" dirty="0" smtClean="0"/>
              <a:t> </a:t>
            </a:r>
            <a:r>
              <a:rPr lang="uk-UA" u="sng" dirty="0" smtClean="0">
                <a:hlinkClick r:id="rId3" tooltip="1866"/>
              </a:rPr>
              <a:t>1866</a:t>
            </a:r>
            <a:r>
              <a:rPr lang="en-US" u="sng" dirty="0" smtClean="0"/>
              <a:t>- </a:t>
            </a:r>
            <a:r>
              <a:rPr lang="uk-UA" dirty="0" smtClean="0">
                <a:hlinkClick r:id="rId4" tooltip="25 листопада"/>
              </a:rPr>
              <a:t/>
            </a:r>
            <a:br>
              <a:rPr lang="uk-UA" dirty="0" smtClean="0">
                <a:hlinkClick r:id="rId4" tooltip="25 листопада"/>
              </a:rPr>
            </a:br>
            <a:r>
              <a:rPr lang="uk-UA" dirty="0" smtClean="0">
                <a:hlinkClick r:id="rId4" tooltip="25 листопада"/>
              </a:rPr>
              <a:t>25 листопада</a:t>
            </a:r>
            <a:r>
              <a:rPr lang="uk-UA" dirty="0" smtClean="0"/>
              <a:t> </a:t>
            </a:r>
            <a:r>
              <a:rPr lang="uk-UA" dirty="0" smtClean="0">
                <a:hlinkClick r:id="rId5" tooltip="1934"/>
              </a:rPr>
              <a:t>1934</a:t>
            </a:r>
            <a:r>
              <a:rPr lang="uk-UA" dirty="0" smtClean="0"/>
              <a:t>(68 років)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4000" dirty="0" smtClean="0"/>
              <a:t>Грушевський Михайло Сергійович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26 </a:t>
            </a:r>
            <a:r>
              <a:rPr lang="ru-RU" dirty="0" err="1" smtClean="0"/>
              <a:t>травня</a:t>
            </a:r>
            <a:r>
              <a:rPr lang="ru-RU" dirty="0" smtClean="0"/>
              <a:t> 1896 року, у м. </a:t>
            </a:r>
            <a:r>
              <a:rPr lang="ru-RU" dirty="0" smtClean="0"/>
              <a:t>Скала </a:t>
            </a:r>
            <a:r>
              <a:rPr lang="ru-RU" dirty="0" smtClean="0"/>
              <a:t>Михайло </a:t>
            </a:r>
            <a:r>
              <a:rPr lang="ru-RU" dirty="0" err="1" smtClean="0"/>
              <a:t>Грушевський</a:t>
            </a:r>
            <a:r>
              <a:rPr lang="ru-RU" dirty="0" smtClean="0"/>
              <a:t> </a:t>
            </a:r>
            <a:r>
              <a:rPr lang="ru-RU" dirty="0" err="1" smtClean="0"/>
              <a:t>вінчається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 tooltip="Грушевська Марія-Іванна Сильвестрівна"/>
              </a:rPr>
              <a:t>Марією</a:t>
            </a:r>
            <a:r>
              <a:rPr lang="ru-RU" u="sng" dirty="0" smtClean="0">
                <a:hlinkClick r:id="rId2" tooltip="Грушевська Марія-Іванна Сильвестрівна"/>
              </a:rPr>
              <a:t> </a:t>
            </a:r>
            <a:r>
              <a:rPr lang="ru-RU" u="sng" dirty="0" err="1" smtClean="0">
                <a:hlinkClick r:id="rId2" tooltip="Грушевська Марія-Іванна Сильвестрівна"/>
              </a:rPr>
              <a:t>Вояківською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Содержимое 3" descr="Hrushevskyi_189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71800" y="1829562"/>
            <a:ext cx="3672408" cy="406413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838200"/>
          </a:xfrm>
        </p:spPr>
        <p:txBody>
          <a:bodyPr>
            <a:noAutofit/>
          </a:bodyPr>
          <a:lstStyle/>
          <a:p>
            <a:r>
              <a:rPr lang="uk-UA" sz="2000" dirty="0" smtClean="0"/>
              <a:t>Протягом 1897–1898 років, Михайло Грушевський пише І том своє </a:t>
            </a:r>
            <a:r>
              <a:rPr lang="uk-UA" sz="2000" dirty="0" err="1" smtClean="0"/>
              <a:t>фундаметальної</a:t>
            </a:r>
            <a:r>
              <a:rPr lang="uk-UA" sz="2000" dirty="0" smtClean="0"/>
              <a:t> праці — </a:t>
            </a:r>
            <a:r>
              <a:rPr lang="uk-UA" sz="2000" dirty="0" smtClean="0">
                <a:hlinkClick r:id="rId2" tooltip="Історія України-Руси"/>
              </a:rPr>
              <a:t>«Історія </a:t>
            </a:r>
            <a:r>
              <a:rPr lang="uk-UA" sz="2000" dirty="0" err="1" smtClean="0">
                <a:hlinkClick r:id="rId2" tooltip="Історія України-Руси"/>
              </a:rPr>
              <a:t>України-Руси</a:t>
            </a:r>
            <a:r>
              <a:rPr lang="uk-UA" sz="2000" dirty="0" smtClean="0">
                <a:hlinkClick r:id="rId2" tooltip="Історія України-Руси"/>
              </a:rPr>
              <a:t>»</a:t>
            </a:r>
            <a:r>
              <a:rPr lang="uk-UA" sz="2000" dirty="0" smtClean="0"/>
              <a:t>, і вже наприкінці 1898 року, ця робота була надрукована у Львові. Незабаром Грушевський видає ще два томи своєї праці. Ця робота була щиро прийнята в Галичині, проте </a:t>
            </a:r>
            <a:r>
              <a:rPr lang="uk-UA" sz="2000" dirty="0" err="1" smtClean="0"/>
              <a:t>забороненна</a:t>
            </a:r>
            <a:r>
              <a:rPr lang="uk-UA" sz="2000" dirty="0" smtClean="0"/>
              <a:t> російським урядом.</a:t>
            </a:r>
            <a:endParaRPr lang="uk-UA" sz="2000" dirty="0"/>
          </a:p>
        </p:txBody>
      </p:sp>
      <p:pic>
        <p:nvPicPr>
          <p:cNvPr id="4" name="Содержимое 3" descr="200px-ІсторіяУкраїниРуси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2420888"/>
            <a:ext cx="5256584" cy="3942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dirty="0" smtClean="0"/>
              <a:t>Влітку </a:t>
            </a:r>
            <a:r>
              <a:rPr lang="uk-UA" sz="2000" dirty="0" smtClean="0">
                <a:hlinkClick r:id="rId2" tooltip="1906"/>
              </a:rPr>
              <a:t>1906</a:t>
            </a:r>
            <a:r>
              <a:rPr lang="uk-UA" sz="2000" dirty="0" smtClean="0"/>
              <a:t> року Грушевський виїхав до Петербурга, де тоді працювала Перша Державна Дума, і взяв активну участь у діяльності Української Фракції, Українського Клубу та у роботі редакції заснованого тоді «</a:t>
            </a:r>
            <a:r>
              <a:rPr lang="uk-UA" sz="2000" dirty="0" err="1" smtClean="0"/>
              <a:t>Украинскаго</a:t>
            </a:r>
            <a:r>
              <a:rPr lang="uk-UA" sz="2000" dirty="0" smtClean="0"/>
              <a:t> </a:t>
            </a:r>
            <a:r>
              <a:rPr lang="uk-UA" sz="2000" dirty="0" err="1" smtClean="0"/>
              <a:t>Вестника</a:t>
            </a:r>
            <a:r>
              <a:rPr lang="uk-UA" sz="2000" dirty="0" smtClean="0"/>
              <a:t>».</a:t>
            </a:r>
            <a:endParaRPr lang="uk-UA" sz="2000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75856" y="1885698"/>
            <a:ext cx="2592287" cy="364840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dirty="0" smtClean="0"/>
              <a:t>Початок </a:t>
            </a:r>
            <a:r>
              <a:rPr lang="uk-UA" sz="2000" dirty="0" smtClean="0">
                <a:hlinkClick r:id="rId2" tooltip="Перша світова війна"/>
              </a:rPr>
              <a:t>Першої світової війни</a:t>
            </a:r>
            <a:r>
              <a:rPr lang="uk-UA" sz="2000" dirty="0" smtClean="0"/>
              <a:t> Грушевський зустрів у своєму маєтку в селі </a:t>
            </a:r>
            <a:r>
              <a:rPr lang="uk-UA" sz="2000" dirty="0" err="1" smtClean="0">
                <a:hlinkClick r:id="rId3" tooltip="Криворівня"/>
              </a:rPr>
              <a:t>Криворівня</a:t>
            </a:r>
            <a:r>
              <a:rPr lang="uk-UA" sz="2000" dirty="0" smtClean="0"/>
              <a:t> у Карпатах. Через воєнні дії він не зміг одразу вирушити до Києва. Його маршрут пролягав через </a:t>
            </a:r>
            <a:r>
              <a:rPr lang="uk-UA" sz="2000" dirty="0" err="1" smtClean="0"/>
              <a:t>Угоршину</a:t>
            </a:r>
            <a:r>
              <a:rPr lang="uk-UA" sz="2000" dirty="0" smtClean="0"/>
              <a:t>, Австрію, а далі Румунію, що на той момент була нейтральною державою.</a:t>
            </a:r>
            <a:endParaRPr lang="uk-UA" sz="2000" dirty="0"/>
          </a:p>
        </p:txBody>
      </p:sp>
      <p:pic>
        <p:nvPicPr>
          <p:cNvPr id="4" name="Содержимое 3" descr="220px-Gimasium-Tiflis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83568" y="2708920"/>
            <a:ext cx="4435692" cy="3024336"/>
          </a:xfrm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2276872"/>
            <a:ext cx="2781485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dirty="0" smtClean="0"/>
              <a:t>Російська влада була вороже налаштована до вченого і по його поверненні 11 грудня 1914 року Грушевського заарештовано жандармерією у Києві за звинуваченням в </a:t>
            </a:r>
            <a:r>
              <a:rPr lang="uk-UA" sz="2000" dirty="0" err="1" smtClean="0"/>
              <a:t>австрофільстві</a:t>
            </a:r>
            <a:r>
              <a:rPr lang="uk-UA" sz="2000" dirty="0" smtClean="0"/>
              <a:t> та причетності до створення Легіону Українських січових стрільців</a:t>
            </a:r>
            <a:endParaRPr lang="uk-UA" sz="2000" dirty="0"/>
          </a:p>
        </p:txBody>
      </p:sp>
      <p:pic>
        <p:nvPicPr>
          <p:cNvPr id="4" name="Содержимое 3" descr="dbd4c8b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700808"/>
            <a:ext cx="3087286" cy="452596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31 </a:t>
            </a:r>
            <a:r>
              <a:rPr lang="ru-RU" sz="2000" dirty="0" err="1" smtClean="0"/>
              <a:t>березня</a:t>
            </a:r>
            <a:r>
              <a:rPr lang="ru-RU" sz="2000" dirty="0" smtClean="0"/>
              <a:t> 1916 </a:t>
            </a:r>
            <a:r>
              <a:rPr lang="ru-RU" sz="2000" dirty="0" err="1" smtClean="0"/>
              <a:t>вчена</a:t>
            </a:r>
            <a:r>
              <a:rPr lang="ru-RU" sz="2000" dirty="0" smtClean="0"/>
              <a:t> рада </a:t>
            </a:r>
            <a:r>
              <a:rPr lang="ru-RU" sz="2000" dirty="0" err="1" smtClean="0"/>
              <a:t>Львівського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позбавила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посади </a:t>
            </a:r>
            <a:r>
              <a:rPr lang="ru-RU" sz="2000" dirty="0" err="1" smtClean="0"/>
              <a:t>професора</a:t>
            </a:r>
            <a:r>
              <a:rPr lang="ru-RU" sz="2000" dirty="0" smtClean="0"/>
              <a:t>. У </a:t>
            </a:r>
            <a:r>
              <a:rPr lang="ru-RU" sz="2000" dirty="0" err="1" smtClean="0"/>
              <a:t>вересні</a:t>
            </a:r>
            <a:r>
              <a:rPr lang="ru-RU" sz="2000" dirty="0" smtClean="0"/>
              <a:t> 1916 </a:t>
            </a:r>
            <a:r>
              <a:rPr lang="ru-RU" sz="2000" dirty="0" err="1" smtClean="0"/>
              <a:t>переїхав</a:t>
            </a:r>
            <a:r>
              <a:rPr lang="ru-RU" sz="2000" dirty="0" smtClean="0"/>
              <a:t> до </a:t>
            </a:r>
            <a:r>
              <a:rPr lang="ru-RU" sz="2000" dirty="0" err="1" smtClean="0"/>
              <a:t>Москви</a:t>
            </a:r>
            <a:r>
              <a:rPr lang="ru-RU" sz="2000" dirty="0" smtClean="0"/>
              <a:t>, де </a:t>
            </a:r>
            <a:r>
              <a:rPr lang="ru-RU" sz="2000" dirty="0" err="1" smtClean="0"/>
              <a:t>розгорнув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активну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громадсько-політичну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. </a:t>
            </a:r>
            <a:r>
              <a:rPr lang="ru-RU" sz="2000" dirty="0" err="1" smtClean="0"/>
              <a:t>Відновив</a:t>
            </a:r>
            <a:r>
              <a:rPr lang="ru-RU" sz="2000" dirty="0" smtClean="0"/>
              <a:t> роботу </a:t>
            </a:r>
            <a:r>
              <a:rPr lang="ru-RU" sz="2000" dirty="0" err="1" smtClean="0"/>
              <a:t>московської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філії</a:t>
            </a:r>
            <a:r>
              <a:rPr lang="ru-RU" sz="2000" dirty="0" smtClean="0"/>
              <a:t> </a:t>
            </a:r>
            <a:r>
              <a:rPr lang="ru-RU" sz="2000" dirty="0" err="1" smtClean="0"/>
              <a:t>Товариства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поступовців</a:t>
            </a:r>
            <a:r>
              <a:rPr lang="ru-RU" sz="2000" dirty="0" smtClean="0"/>
              <a:t>, брав участь у </a:t>
            </a:r>
            <a:r>
              <a:rPr lang="ru-RU" sz="2000" dirty="0" err="1" smtClean="0"/>
              <a:t>роботі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видавництва</a:t>
            </a:r>
            <a:r>
              <a:rPr lang="ru-RU" sz="2000" dirty="0" smtClean="0"/>
              <a:t> «Украинская жизнь»</a:t>
            </a:r>
            <a:endParaRPr lang="uk-UA" sz="2000" dirty="0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916832"/>
            <a:ext cx="3340000" cy="4737589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686800" cy="838200"/>
          </a:xfrm>
        </p:spPr>
        <p:txBody>
          <a:bodyPr>
            <a:noAutofit/>
          </a:bodyPr>
          <a:lstStyle/>
          <a:p>
            <a:r>
              <a:rPr lang="uk-UA" sz="2000" dirty="0" smtClean="0"/>
              <a:t>Від </a:t>
            </a:r>
            <a:r>
              <a:rPr lang="uk-UA" sz="2000" dirty="0" smtClean="0">
                <a:hlinkClick r:id="rId2" tooltip="1931"/>
              </a:rPr>
              <a:t>1931</a:t>
            </a:r>
            <a:r>
              <a:rPr lang="uk-UA" sz="2000" dirty="0" smtClean="0"/>
              <a:t> року змушений був жити в Москві. У січні </a:t>
            </a:r>
            <a:r>
              <a:rPr lang="uk-UA" sz="2000" dirty="0" smtClean="0">
                <a:hlinkClick r:id="rId3" tooltip="1934"/>
              </a:rPr>
              <a:t>1934</a:t>
            </a:r>
            <a:r>
              <a:rPr lang="uk-UA" sz="2000" dirty="0" smtClean="0"/>
              <a:t> року </a:t>
            </a:r>
            <a:r>
              <a:rPr lang="uk-UA" sz="2000" dirty="0" smtClean="0">
                <a:hlinkClick r:id="rId4" tooltip="Затонський Володимир"/>
              </a:rPr>
              <a:t>Володимир </a:t>
            </a:r>
            <a:r>
              <a:rPr lang="uk-UA" sz="2000" dirty="0" err="1" smtClean="0">
                <a:hlinkClick r:id="rId4" tooltip="Затонський Володимир"/>
              </a:rPr>
              <a:t>Затонський</a:t>
            </a:r>
            <a:r>
              <a:rPr lang="uk-UA" sz="2000" dirty="0" smtClean="0"/>
              <a:t> виступив на сесії ВУАН, зробивши основний акцент на критиці академіка Грушевського. Близькість до російських </a:t>
            </a:r>
            <a:r>
              <a:rPr lang="uk-UA" sz="2000" dirty="0" smtClean="0">
                <a:hlinkClick r:id="rId5" tooltip="Кадети (партія)"/>
              </a:rPr>
              <a:t>кадетів</a:t>
            </a:r>
            <a:r>
              <a:rPr lang="uk-UA" sz="2000" dirty="0" smtClean="0"/>
              <a:t>, орієнтація на німецький імперіалізм у боротьбі з «навалою більшовизму», звинувачення у дворушництві, сумнівність наукової порядності — далеко не повний перелік «гріхів», які посипалися на вченого.</a:t>
            </a:r>
            <a:endParaRPr lang="uk-UA" sz="2000" dirty="0"/>
          </a:p>
        </p:txBody>
      </p:sp>
      <p:pic>
        <p:nvPicPr>
          <p:cNvPr id="4" name="Содержимое 3" descr="250px-Hrushevskyi_Mykhailo_XX.jp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3131840" y="2636912"/>
            <a:ext cx="2736304" cy="4005949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dirty="0" smtClean="0"/>
              <a:t> </a:t>
            </a:r>
            <a:r>
              <a:rPr lang="uk-UA" sz="2000" u="sng" dirty="0" smtClean="0">
                <a:hlinkClick r:id="rId2" tooltip="1934"/>
              </a:rPr>
              <a:t>1934</a:t>
            </a:r>
            <a:r>
              <a:rPr lang="uk-UA" sz="2000" dirty="0" smtClean="0"/>
              <a:t> року Грушевський відпочивав у одному з кисловодських санаторіїв і несподівано захворів на </a:t>
            </a:r>
            <a:r>
              <a:rPr lang="uk-UA" sz="2000" dirty="0" smtClean="0">
                <a:hlinkClick r:id="rId3" tooltip="Карбункул (хвороба)"/>
              </a:rPr>
              <a:t>карбункул</a:t>
            </a:r>
            <a:r>
              <a:rPr lang="uk-UA" sz="2000" dirty="0" smtClean="0"/>
              <a:t>. Втрутилися хірурги. Однак хвороба тільки посилилася, оскільки лікування було некваліфіковане. </a:t>
            </a:r>
            <a:r>
              <a:rPr lang="uk-UA" sz="2000" dirty="0" smtClean="0">
                <a:hlinkClick r:id="rId4" tooltip="25 листопада"/>
              </a:rPr>
              <a:t>25 листопада</a:t>
            </a:r>
            <a:r>
              <a:rPr lang="uk-UA" sz="2000" dirty="0" smtClean="0"/>
              <a:t> о другій годині дня зупинилось серце Грушевського.</a:t>
            </a:r>
            <a:endParaRPr lang="uk-UA" sz="2000" dirty="0"/>
          </a:p>
        </p:txBody>
      </p:sp>
      <p:pic>
        <p:nvPicPr>
          <p:cNvPr id="4" name="Содержимое 3" descr="Myhaylo_Hrushevskiy.jp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3131840" y="2348880"/>
            <a:ext cx="2880320" cy="343718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/>
              <a:t>Тіло</a:t>
            </a:r>
            <a:r>
              <a:rPr lang="ru-RU" sz="2000" dirty="0" smtClean="0"/>
              <a:t> </a:t>
            </a:r>
            <a:r>
              <a:rPr lang="ru-RU" sz="2000" dirty="0" err="1" smtClean="0"/>
              <a:t>Грушевського</a:t>
            </a:r>
            <a:r>
              <a:rPr lang="ru-RU" sz="2000" dirty="0" smtClean="0"/>
              <a:t> перевезли до </a:t>
            </a:r>
            <a:r>
              <a:rPr lang="ru-RU" sz="2000" dirty="0" err="1" smtClean="0"/>
              <a:t>Києва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поклали</a:t>
            </a:r>
            <a:r>
              <a:rPr lang="ru-RU" sz="2000" dirty="0" smtClean="0"/>
              <a:t> в </a:t>
            </a:r>
            <a:r>
              <a:rPr lang="ru-RU" sz="2000" dirty="0" err="1" smtClean="0"/>
              <a:t>головній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залі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Академії</a:t>
            </a:r>
            <a:r>
              <a:rPr lang="ru-RU" sz="2000" dirty="0" smtClean="0"/>
              <a:t> Наук, а 29 листопада </a:t>
            </a:r>
            <a:r>
              <a:rPr lang="ru-RU" sz="2000" dirty="0" err="1" smtClean="0"/>
              <a:t>відбулися</a:t>
            </a:r>
            <a:r>
              <a:rPr lang="ru-RU" sz="2000" dirty="0" smtClean="0"/>
              <a:t> похорони</a:t>
            </a:r>
            <a:r>
              <a:rPr lang="ru-RU" sz="2000" baseline="30000" dirty="0" smtClean="0">
                <a:hlinkClick r:id="rId2"/>
              </a:rPr>
              <a:t>[3]</a:t>
            </a:r>
            <a:r>
              <a:rPr lang="ru-RU" sz="2000" dirty="0" smtClean="0"/>
              <a:t>. </a:t>
            </a:r>
            <a:r>
              <a:rPr lang="ru-RU" sz="2000" dirty="0" err="1" smtClean="0"/>
              <a:t>Похований</a:t>
            </a:r>
            <a:r>
              <a:rPr lang="ru-RU" sz="2000" dirty="0" smtClean="0"/>
              <a:t> на </a:t>
            </a:r>
            <a:r>
              <a:rPr lang="ru-RU" sz="2000" u="sng" dirty="0" smtClean="0">
                <a:hlinkClick r:id="rId3" tooltip="Байкове кладовище"/>
              </a:rPr>
              <a:t>Байковому </a:t>
            </a:r>
            <a:r>
              <a:rPr lang="ru-RU" sz="2000" u="sng" dirty="0" err="1" smtClean="0">
                <a:hlinkClick r:id="rId3" tooltip="Байкове кладовище"/>
              </a:rPr>
              <a:t>кладовищі</a:t>
            </a:r>
            <a:r>
              <a:rPr lang="ru-RU" sz="2000" dirty="0" smtClean="0"/>
              <a:t> </a:t>
            </a:r>
            <a:r>
              <a:rPr lang="ru-RU" sz="2000" dirty="0" err="1" smtClean="0"/>
              <a:t>Києва</a:t>
            </a:r>
            <a:r>
              <a:rPr lang="ru-RU" sz="2000" dirty="0" smtClean="0"/>
              <a:t> </a:t>
            </a:r>
            <a:endParaRPr lang="uk-UA" sz="2000" dirty="0"/>
          </a:p>
        </p:txBody>
      </p:sp>
      <p:pic>
        <p:nvPicPr>
          <p:cNvPr id="4" name="Содержимое 3" descr="200px-Mykhaylo_Grushevsky_Monument_(Kyiv)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411760" y="2204864"/>
            <a:ext cx="4536504" cy="340237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vi-VN" sz="2000" b="1" dirty="0" smtClean="0"/>
              <a:t>Миха́йло Сергі́йович Груше́вський</a:t>
            </a:r>
            <a:r>
              <a:rPr lang="vi-VN" sz="2000" dirty="0" smtClean="0"/>
              <a:t> (17 </a:t>
            </a:r>
            <a:r>
              <a:rPr lang="vi-VN" sz="2000" dirty="0" smtClean="0">
                <a:hlinkClick r:id="rId2" tooltip="29 вересня"/>
              </a:rPr>
              <a:t>(29) вересня</a:t>
            </a:r>
            <a:r>
              <a:rPr lang="vi-VN" sz="2000" dirty="0" smtClean="0"/>
              <a:t> </a:t>
            </a:r>
            <a:r>
              <a:rPr lang="vi-VN" sz="2000" dirty="0" smtClean="0">
                <a:hlinkClick r:id="rId3" tooltip="1866"/>
              </a:rPr>
              <a:t>1866</a:t>
            </a:r>
            <a:r>
              <a:rPr lang="vi-VN" sz="2000" dirty="0" smtClean="0"/>
              <a:t>, </a:t>
            </a:r>
            <a:r>
              <a:rPr lang="vi-VN" sz="2000" dirty="0" smtClean="0">
                <a:hlinkClick r:id="rId4" tooltip="Холм"/>
              </a:rPr>
              <a:t>Холм</a:t>
            </a:r>
            <a:r>
              <a:rPr lang="vi-VN" sz="2000" dirty="0" smtClean="0"/>
              <a:t>, нині </a:t>
            </a:r>
            <a:r>
              <a:rPr lang="vi-VN" sz="2000" dirty="0" smtClean="0">
                <a:hlinkClick r:id="rId5" tooltip="Польща"/>
              </a:rPr>
              <a:t>Польща</a:t>
            </a:r>
            <a:r>
              <a:rPr lang="vi-VN" sz="2000" dirty="0" smtClean="0"/>
              <a:t> — </a:t>
            </a:r>
            <a:r>
              <a:rPr lang="vi-VN" sz="2000" dirty="0" smtClean="0">
                <a:hlinkClick r:id="rId6" tooltip="25 листопада"/>
              </a:rPr>
              <a:t>25 листопада</a:t>
            </a:r>
            <a:r>
              <a:rPr lang="vi-VN" sz="2000" dirty="0" smtClean="0"/>
              <a:t> </a:t>
            </a:r>
            <a:r>
              <a:rPr lang="vi-VN" sz="2000" dirty="0" smtClean="0">
                <a:hlinkClick r:id="rId7" tooltip="1934"/>
              </a:rPr>
              <a:t>1934</a:t>
            </a:r>
            <a:r>
              <a:rPr lang="vi-VN" sz="2000" dirty="0" smtClean="0"/>
              <a:t>, </a:t>
            </a:r>
            <a:r>
              <a:rPr lang="vi-VN" sz="2000" dirty="0" smtClean="0">
                <a:hlinkClick r:id="rId8" tooltip="Кисловодськ"/>
              </a:rPr>
              <a:t>Кисловодськ</a:t>
            </a:r>
            <a:r>
              <a:rPr lang="vi-VN" sz="2000" dirty="0" smtClean="0"/>
              <a:t>, </a:t>
            </a:r>
            <a:r>
              <a:rPr lang="vi-VN" sz="2000" dirty="0" smtClean="0">
                <a:hlinkClick r:id="rId9" tooltip="РРФСР"/>
              </a:rPr>
              <a:t>РРФСР</a:t>
            </a:r>
            <a:r>
              <a:rPr lang="vi-VN" sz="2000" dirty="0" smtClean="0"/>
              <a:t>) — професор історії, організатор української науки, </a:t>
            </a:r>
            <a:r>
              <a:rPr lang="vi-VN" sz="2000" dirty="0" smtClean="0">
                <a:hlinkClick r:id="rId10" tooltip="Політичний діяч"/>
              </a:rPr>
              <a:t>політичний діяч</a:t>
            </a:r>
            <a:r>
              <a:rPr lang="vi-VN" sz="2000" dirty="0" smtClean="0"/>
              <a:t> і </a:t>
            </a:r>
            <a:r>
              <a:rPr lang="vi-VN" sz="2000" dirty="0" smtClean="0">
                <a:hlinkClick r:id="rId11" tooltip="Публіцист"/>
              </a:rPr>
              <a:t>публіцист</a:t>
            </a:r>
            <a:r>
              <a:rPr lang="vi-VN" sz="2000" dirty="0" smtClean="0"/>
              <a:t>.</a:t>
            </a:r>
            <a:endParaRPr lang="uk-UA" sz="2000" dirty="0"/>
          </a:p>
        </p:txBody>
      </p:sp>
      <p:pic>
        <p:nvPicPr>
          <p:cNvPr id="4" name="Содержимое 3" descr="250px-Hrushevskyi_Mykhailo_XX.jpg"/>
          <p:cNvPicPr>
            <a:picLocks noGrp="1" noChangeAspect="1"/>
          </p:cNvPicPr>
          <p:nvPr>
            <p:ph idx="1"/>
          </p:nvPr>
        </p:nvPicPr>
        <p:blipFill>
          <a:blip r:embed="rId12" cstate="print"/>
          <a:stretch>
            <a:fillRect/>
          </a:stretch>
        </p:blipFill>
        <p:spPr>
          <a:xfrm>
            <a:off x="3059832" y="1772816"/>
            <a:ext cx="3091504" cy="4525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dirty="0" smtClean="0"/>
              <a:t>Батько, Сергій Федорович Грушевський, на той час працював викладачем у греко-католицькій гімназії. За сімейною традицією Сергій Федорович здобув духовну освіту, проте все життя пропрацював на педагогічній ниві: викладав у Переяславській і </a:t>
            </a:r>
            <a:r>
              <a:rPr lang="uk-UA" sz="2000" dirty="0" smtClean="0">
                <a:hlinkClick r:id="rId2" tooltip="Київська духовна семінарія"/>
              </a:rPr>
              <a:t>Київській семінаріях</a:t>
            </a:r>
            <a:r>
              <a:rPr lang="uk-UA" sz="2000" dirty="0" smtClean="0"/>
              <a:t>, </a:t>
            </a:r>
            <a:endParaRPr lang="uk-UA" sz="2000" dirty="0"/>
          </a:p>
        </p:txBody>
      </p:sp>
      <p:pic>
        <p:nvPicPr>
          <p:cNvPr id="4" name="Содержимое 3" descr="Hrushevski_187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79712" y="2077290"/>
            <a:ext cx="5760640" cy="375593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/>
              <a:t>Дід</a:t>
            </a:r>
            <a:r>
              <a:rPr lang="ru-RU" sz="2000" dirty="0" smtClean="0"/>
              <a:t> </a:t>
            </a:r>
            <a:r>
              <a:rPr lang="ru-RU" sz="2000" dirty="0" err="1" smtClean="0"/>
              <a:t>Михайла</a:t>
            </a:r>
            <a:r>
              <a:rPr lang="ru-RU" sz="2000" dirty="0" smtClean="0"/>
              <a:t> </a:t>
            </a:r>
            <a:r>
              <a:rPr lang="ru-RU" sz="2000" dirty="0" err="1" smtClean="0"/>
              <a:t>Грушевського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Захарій</a:t>
            </a:r>
            <a:r>
              <a:rPr lang="ru-RU" sz="2000" dirty="0" smtClean="0"/>
              <a:t> </a:t>
            </a:r>
            <a:r>
              <a:rPr lang="ru-RU" sz="2000" dirty="0" err="1" smtClean="0"/>
              <a:t>Іванович</a:t>
            </a:r>
            <a:r>
              <a:rPr lang="ru-RU" sz="2000" dirty="0" smtClean="0"/>
              <a:t> </a:t>
            </a:r>
            <a:r>
              <a:rPr lang="ru-RU" sz="2000" dirty="0" err="1" smtClean="0"/>
              <a:t>Оппоков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благословив </a:t>
            </a:r>
            <a:r>
              <a:rPr lang="ru-RU" sz="2000" dirty="0" err="1" smtClean="0"/>
              <a:t>онука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навчання</a:t>
            </a:r>
            <a:r>
              <a:rPr lang="ru-RU" sz="2000" dirty="0" smtClean="0"/>
              <a:t> у </a:t>
            </a:r>
            <a:r>
              <a:rPr lang="ru-RU" sz="2000" dirty="0" err="1" smtClean="0"/>
              <a:t>Києві</a:t>
            </a:r>
            <a:r>
              <a:rPr lang="ru-RU" sz="2000" dirty="0" smtClean="0"/>
              <a:t>, в </a:t>
            </a:r>
            <a:r>
              <a:rPr lang="ru-RU" sz="2000" dirty="0" err="1" smtClean="0">
                <a:hlinkClick r:id="rId2" tooltip="Університет Святого Володимира"/>
              </a:rPr>
              <a:t>університеті</a:t>
            </a:r>
            <a:r>
              <a:rPr lang="ru-RU" sz="2000" dirty="0" smtClean="0">
                <a:hlinkClick r:id="rId2" tooltip="Університет Святого Володимира"/>
              </a:rPr>
              <a:t> Святого </a:t>
            </a:r>
            <a:r>
              <a:rPr lang="ru-RU" sz="2000" dirty="0" err="1" smtClean="0">
                <a:hlinkClick r:id="rId2" tooltip="Університет Святого Володимира"/>
              </a:rPr>
              <a:t>Володимира</a:t>
            </a:r>
            <a:r>
              <a:rPr lang="ru-RU" sz="2000" dirty="0" smtClean="0"/>
              <a:t>,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за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нагороджений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двома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Орден Святої Анни"/>
              </a:rPr>
              <a:t>орденами </a:t>
            </a:r>
            <a:r>
              <a:rPr lang="ru-RU" sz="2000" dirty="0" err="1" smtClean="0">
                <a:hlinkClick r:id="rId3" tooltip="Орден Святої Анни"/>
              </a:rPr>
              <a:t>Святої</a:t>
            </a:r>
            <a:r>
              <a:rPr lang="ru-RU" sz="2000" dirty="0" smtClean="0">
                <a:hlinkClick r:id="rId3" tooltip="Орден Святої Анни"/>
              </a:rPr>
              <a:t> </a:t>
            </a:r>
            <a:r>
              <a:rPr lang="ru-RU" sz="2000" dirty="0" err="1" smtClean="0">
                <a:hlinkClick r:id="rId3" tooltip="Орден Святої Анни"/>
              </a:rPr>
              <a:t>Анни</a:t>
            </a:r>
            <a:r>
              <a:rPr lang="ru-RU" sz="2000" dirty="0" smtClean="0"/>
              <a:t>, </a:t>
            </a:r>
            <a:r>
              <a:rPr lang="ru-RU" sz="2000" dirty="0" err="1" smtClean="0"/>
              <a:t>бронзовим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хрестом</a:t>
            </a:r>
            <a:r>
              <a:rPr lang="ru-RU" sz="2000" dirty="0" smtClean="0"/>
              <a:t>, </a:t>
            </a:r>
            <a:r>
              <a:rPr lang="ru-RU" sz="2000" dirty="0" smtClean="0">
                <a:hlinkClick r:id="rId4" tooltip="Імператорський орден Святого Рівноапостольного князя Володимира"/>
              </a:rPr>
              <a:t>орденом Святого </a:t>
            </a:r>
            <a:r>
              <a:rPr lang="ru-RU" sz="2000" dirty="0" err="1" smtClean="0">
                <a:hlinkClick r:id="rId4" tooltip="Імператорський орден Святого Рівноапостольного князя Володимира"/>
              </a:rPr>
              <a:t>Рівноапостольного</a:t>
            </a:r>
            <a:r>
              <a:rPr lang="ru-RU" sz="2000" dirty="0" smtClean="0">
                <a:hlinkClick r:id="rId4" tooltip="Імператорський орден Святого Рівноапостольного князя Володимира"/>
              </a:rPr>
              <a:t> князя </a:t>
            </a:r>
            <a:r>
              <a:rPr lang="ru-RU" sz="2000" dirty="0" err="1" smtClean="0">
                <a:hlinkClick r:id="rId4" tooltip="Імператорський орден Святого Рівноапостольного князя Володимира"/>
              </a:rPr>
              <a:t>Володимира</a:t>
            </a:r>
            <a:r>
              <a:rPr lang="ru-RU" sz="2000" dirty="0" smtClean="0"/>
              <a:t>, —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дароване</a:t>
            </a:r>
            <a:r>
              <a:rPr lang="ru-RU" sz="2000" dirty="0" smtClean="0"/>
              <a:t> дворянство</a:t>
            </a:r>
            <a:r>
              <a:rPr lang="ru-RU" sz="2000" baseline="30000" dirty="0" smtClean="0">
                <a:hlinkClick r:id="rId5"/>
              </a:rPr>
              <a:t>[2]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4" name="Содержимое 3" descr="150px-Ordevan_Sint-Anna_IIe_Klasse_met_kroon.jp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899592" y="1916832"/>
            <a:ext cx="2664296" cy="4262874"/>
          </a:xfrm>
        </p:spPr>
      </p:pic>
      <p:pic>
        <p:nvPicPr>
          <p:cNvPr id="5" name="Рисунок 4" descr="Орден_св_владимира_1_ст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88024" y="2492896"/>
            <a:ext cx="2592288" cy="36292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Здобувши</a:t>
            </a:r>
            <a:r>
              <a:rPr lang="ru-RU" sz="2000" dirty="0" smtClean="0"/>
              <a:t> </a:t>
            </a:r>
            <a:r>
              <a:rPr lang="ru-RU" sz="2000" dirty="0" err="1" smtClean="0"/>
              <a:t>домашню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початкову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освіту</a:t>
            </a:r>
            <a:r>
              <a:rPr lang="ru-RU" sz="2000" dirty="0" smtClean="0"/>
              <a:t> 1880 року Михайло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зарахований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відразу</a:t>
            </a:r>
            <a:r>
              <a:rPr lang="ru-RU" sz="2000" dirty="0" smtClean="0"/>
              <a:t> до </a:t>
            </a:r>
            <a:r>
              <a:rPr lang="ru-RU" sz="2000" dirty="0" err="1" smtClean="0"/>
              <a:t>третього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класу</a:t>
            </a:r>
            <a:r>
              <a:rPr lang="ru-RU" sz="2000" dirty="0" smtClean="0"/>
              <a:t> </a:t>
            </a:r>
            <a:r>
              <a:rPr lang="ru-RU" sz="2000" dirty="0" err="1" smtClean="0"/>
              <a:t>Тифліської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гімназії</a:t>
            </a:r>
            <a:r>
              <a:rPr lang="ru-RU" sz="2000" dirty="0" smtClean="0"/>
              <a:t>. </a:t>
            </a:r>
            <a:endParaRPr lang="uk-UA" sz="2000" dirty="0"/>
          </a:p>
        </p:txBody>
      </p:sp>
      <p:pic>
        <p:nvPicPr>
          <p:cNvPr id="4" name="Содержимое 3" descr="220px-Gimasium-Tifl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997720"/>
            <a:ext cx="5400600" cy="368222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В </a:t>
            </a:r>
            <a:r>
              <a:rPr lang="ru-RU" sz="2000" dirty="0" err="1" smtClean="0"/>
              <a:t>липні</a:t>
            </a:r>
            <a:r>
              <a:rPr lang="ru-RU" sz="2000" dirty="0" smtClean="0"/>
              <a:t> 1886 року </a:t>
            </a:r>
            <a:r>
              <a:rPr lang="ru-RU" sz="2000" dirty="0" err="1" smtClean="0"/>
              <a:t>Грушевський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пише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звернення</a:t>
            </a:r>
            <a:r>
              <a:rPr lang="ru-RU" sz="2000" dirty="0" smtClean="0"/>
              <a:t> до ректора </a:t>
            </a:r>
            <a:r>
              <a:rPr lang="ru-RU" sz="2000" dirty="0" err="1" smtClean="0"/>
              <a:t>Київського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університету</a:t>
            </a:r>
            <a:r>
              <a:rPr lang="ru-RU" sz="2000" dirty="0" smtClean="0"/>
              <a:t> Св. </a:t>
            </a:r>
            <a:r>
              <a:rPr lang="ru-RU" sz="2000" dirty="0" err="1" smtClean="0"/>
              <a:t>Володимира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проханням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зарахувати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історичне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історико-філологічного</a:t>
            </a:r>
            <a:r>
              <a:rPr lang="ru-RU" sz="2000" dirty="0" smtClean="0"/>
              <a:t> факультету</a:t>
            </a:r>
            <a:r>
              <a:rPr lang="ru-RU" sz="2000" baseline="30000" dirty="0" smtClean="0">
                <a:hlinkClick r:id="rId2"/>
              </a:rPr>
              <a:t>[1</a:t>
            </a:r>
            <a:endParaRPr lang="uk-UA" sz="2000" dirty="0"/>
          </a:p>
        </p:txBody>
      </p:sp>
      <p:pic>
        <p:nvPicPr>
          <p:cNvPr id="4" name="Содержимое 3" descr="загруженное (1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31840" y="1492362"/>
            <a:ext cx="3312367" cy="428758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86800" cy="838200"/>
          </a:xfrm>
        </p:spPr>
        <p:txBody>
          <a:bodyPr>
            <a:noAutofit/>
          </a:bodyPr>
          <a:lstStyle/>
          <a:p>
            <a:r>
              <a:rPr lang="uk-UA" sz="2000" dirty="0" smtClean="0"/>
              <a:t>Наприкінці свого університетського навчання, Грушевський долучається до </a:t>
            </a:r>
            <a:r>
              <a:rPr lang="uk-UA" sz="2000" dirty="0" smtClean="0">
                <a:hlinkClick r:id="rId2" tooltip="Український національний рух"/>
              </a:rPr>
              <a:t>українського руху</a:t>
            </a:r>
            <a:r>
              <a:rPr lang="uk-UA" sz="2000" dirty="0" smtClean="0"/>
              <a:t>. Володимир Антонович вводить його до складу київської «Громади», таємної організації, що згуртувала </a:t>
            </a:r>
            <a:r>
              <a:rPr lang="uk-UA" sz="2000" dirty="0" err="1" smtClean="0"/>
              <a:t>довколо</a:t>
            </a:r>
            <a:r>
              <a:rPr lang="uk-UA" sz="2000" dirty="0" smtClean="0"/>
              <a:t> себе </a:t>
            </a:r>
            <a:r>
              <a:rPr lang="uk-UA" sz="2000" dirty="0" smtClean="0"/>
              <a:t>справжніх </a:t>
            </a:r>
            <a:r>
              <a:rPr lang="uk-UA" sz="2000" dirty="0" smtClean="0"/>
              <a:t>патріотів </a:t>
            </a:r>
            <a:r>
              <a:rPr lang="uk-UA" sz="2000" dirty="0" smtClean="0"/>
              <a:t>України</a:t>
            </a:r>
            <a:r>
              <a:rPr lang="en-US" sz="2000" dirty="0" smtClean="0"/>
              <a:t>.</a:t>
            </a:r>
            <a:endParaRPr lang="uk-UA" sz="2000" dirty="0"/>
          </a:p>
        </p:txBody>
      </p:sp>
      <p:pic>
        <p:nvPicPr>
          <p:cNvPr id="4" name="Содержимое 3" descr="Myhaylo_Hrushevski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27784" y="2636912"/>
            <a:ext cx="3283014" cy="39177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686800" cy="838200"/>
          </a:xfrm>
        </p:spPr>
        <p:txBody>
          <a:bodyPr>
            <a:noAutofit/>
          </a:bodyPr>
          <a:lstStyle/>
          <a:p>
            <a:r>
              <a:rPr lang="uk-UA" sz="2000" dirty="0" smtClean="0"/>
              <a:t>В 1894 році, за рекомендацією В.Антоновича, Грушевський призначається на посаду ординарного професора кафедри «всесвітньої історії з окремим узагальненням історії Східної Європи» </a:t>
            </a:r>
            <a:r>
              <a:rPr lang="uk-UA" sz="2000" dirty="0" smtClean="0">
                <a:hlinkClick r:id="rId2" tooltip="Львівський університет"/>
              </a:rPr>
              <a:t>Львівського університету</a:t>
            </a:r>
            <a:r>
              <a:rPr lang="uk-UA" sz="2000" baseline="30000" dirty="0" smtClean="0">
                <a:hlinkClick r:id="rId3"/>
              </a:rPr>
              <a:t>[4]</a:t>
            </a:r>
            <a:r>
              <a:rPr lang="uk-UA" sz="2000" dirty="0" smtClean="0"/>
              <a:t>. 12 жовтня 1894 року, Грушевський зробив свій перший вступний виклад у Львівському університеті. На цій посаді Грушевський пропрацював до 1914 року.</a:t>
            </a:r>
            <a:endParaRPr lang="uk-UA" sz="2000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971600" y="2852936"/>
            <a:ext cx="2659796" cy="3456384"/>
          </a:xfrm>
        </p:spPr>
      </p:pic>
      <p:pic>
        <p:nvPicPr>
          <p:cNvPr id="5" name="Рисунок 4" descr="University_Lviv_2009_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9992" y="3140968"/>
            <a:ext cx="3456384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На початку </a:t>
            </a:r>
            <a:r>
              <a:rPr lang="ru-RU" sz="2000" dirty="0" smtClean="0">
                <a:hlinkClick r:id="rId2" tooltip="1897"/>
              </a:rPr>
              <a:t>1897</a:t>
            </a:r>
            <a:r>
              <a:rPr lang="ru-RU" sz="2000" dirty="0" smtClean="0"/>
              <a:t> року </a:t>
            </a:r>
            <a:r>
              <a:rPr lang="ru-RU" sz="2000" dirty="0" err="1" smtClean="0"/>
              <a:t>Михайла</a:t>
            </a:r>
            <a:r>
              <a:rPr lang="ru-RU" sz="2000" dirty="0" smtClean="0"/>
              <a:t> </a:t>
            </a:r>
            <a:r>
              <a:rPr lang="ru-RU" sz="2000" dirty="0" err="1" smtClean="0"/>
              <a:t>Грушевського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обирають</a:t>
            </a:r>
            <a:r>
              <a:rPr lang="ru-RU" sz="2000" dirty="0" smtClean="0"/>
              <a:t> головою НТШ (1897–1913).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керівництвом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розроблялися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статути</a:t>
            </a:r>
            <a:r>
              <a:rPr lang="ru-RU" sz="2000" dirty="0" smtClean="0"/>
              <a:t> НТШ (1896, 1898, 1901, 1903, 1904), в основу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покладені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суто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наукові</a:t>
            </a:r>
            <a:r>
              <a:rPr lang="ru-RU" sz="2000" dirty="0" smtClean="0"/>
              <a:t>, а не </a:t>
            </a:r>
            <a:r>
              <a:rPr lang="ru-RU" sz="2000" dirty="0" err="1" smtClean="0"/>
              <a:t>політичні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</a:t>
            </a:r>
            <a:endParaRPr lang="uk-UA" sz="2000" dirty="0"/>
          </a:p>
        </p:txBody>
      </p:sp>
      <p:pic>
        <p:nvPicPr>
          <p:cNvPr id="4" name="Содержимое 3" descr="250px-Hrushevskyi_Mykhailo_XX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87824" y="1700808"/>
            <a:ext cx="3091504" cy="45259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258</Words>
  <Application>Microsoft Office PowerPoint</Application>
  <PresentationFormat>Экран (4:3)</PresentationFormat>
  <Paragraphs>19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 17 (29) вересня 1866-  25 листопада 1934(68 років)</vt:lpstr>
      <vt:lpstr>Миха́йло Сергі́йович Груше́вський (17 (29) вересня 1866, Холм, нині Польща — 25 листопада 1934, Кисловодськ, РРФСР) — професор історії, організатор української науки, політичний діяч і публіцист.</vt:lpstr>
      <vt:lpstr>Батько, Сергій Федорович Грушевський, на той час працював викладачем у греко-католицькій гімназії. За сімейною традицією Сергій Федорович здобув духовну освіту, проте все життя пропрацював на педагогічній ниві: викладав у Переяславській і Київській семінаріях, </vt:lpstr>
      <vt:lpstr>Дід Михайла Грушевського, Захарій Іванович Оппоков, який благословив онука на навчання у Києві, в університеті Святого Володимира, був за життя нагороджений двома орденами Святої Анни, бронзовим хрестом, орденом Святого Рівноапостольного князя Володимира, — і йому було дароване дворянство[2].</vt:lpstr>
      <vt:lpstr>Здобувши домашню початкову освіту 1880 року Михайло був зарахований відразу до третього класу Тифліської гімназії. </vt:lpstr>
      <vt:lpstr>В липні 1886 року Грушевський пише письмове звернення до ректора Київського університету Св. Володимира з проханням зарахувати його на історичне відділення історико-філологічного факультету[1</vt:lpstr>
      <vt:lpstr>Наприкінці свого університетського навчання, Грушевський долучається до українського руху. Володимир Антонович вводить його до складу київської «Громади», таємної організації, що згуртувала довколо себе справжніх патріотів України.</vt:lpstr>
      <vt:lpstr>В 1894 році, за рекомендацією В.Антоновича, Грушевський призначається на посаду ординарного професора кафедри «всесвітньої історії з окремим узагальненням історії Східної Європи» Львівського університету[4]. 12 жовтня 1894 року, Грушевський зробив свій перший вступний виклад у Львівському університеті. На цій посаді Грушевський пропрацював до 1914 року.</vt:lpstr>
      <vt:lpstr>На початку 1897 року Михайла Грушевського обирають головою НТШ (1897–1913). Під його керівництвом розроблялися статути НТШ (1896, 1898, 1901, 1903, 1904), в основу яких були покладені суто наукові, а не політичні і культурні завдання</vt:lpstr>
      <vt:lpstr>26 травня 1896 року, у м. Скала Михайло Грушевський вінчається з Марією Вояківською.</vt:lpstr>
      <vt:lpstr>Протягом 1897–1898 років, Михайло Грушевський пише І том своє фундаметальної праці — «Історія України-Руси», і вже наприкінці 1898 року, ця робота була надрукована у Львові. Незабаром Грушевський видає ще два томи своєї праці. Ця робота була щиро прийнята в Галичині, проте забороненна російським урядом.</vt:lpstr>
      <vt:lpstr>Влітку 1906 року Грушевський виїхав до Петербурга, де тоді працювала Перша Державна Дума, і взяв активну участь у діяльності Української Фракції, Українського Клубу та у роботі редакції заснованого тоді «Украинскаго Вестника».</vt:lpstr>
      <vt:lpstr>Початок Першої світової війни Грушевський зустрів у своєму маєтку в селі Криворівня у Карпатах. Через воєнні дії він не зміг одразу вирушити до Києва. Його маршрут пролягав через Угоршину, Австрію, а далі Румунію, що на той момент була нейтральною державою.</vt:lpstr>
      <vt:lpstr>Російська влада була вороже налаштована до вченого і по його поверненні 11 грудня 1914 року Грушевського заарештовано жандармерією у Києві за звинуваченням в австрофільстві та причетності до створення Легіону Українських січових стрільців</vt:lpstr>
      <vt:lpstr>31 березня 1916 вчена рада Львівського університету позбавила його посади професора. У вересні 1916 переїхав до Москви, де розгорнув активну громадсько-політичну діяльність. Відновив роботу московської філії Товариства українських поступовців, брав участь у роботі видавництва «Украинская жизнь»</vt:lpstr>
      <vt:lpstr>Від 1931 року змушений був жити в Москві. У січні 1934 року Володимир Затонський виступив на сесії ВУАН, зробивши основний акцент на критиці академіка Грушевського. Близькість до російських кадетів, орієнтація на німецький імперіалізм у боротьбі з «навалою більшовизму», звинувачення у дворушництві, сумнівність наукової порядності — далеко не повний перелік «гріхів», які посипалися на вченого.</vt:lpstr>
      <vt:lpstr> 1934 року Грушевський відпочивав у одному з кисловодських санаторіїв і несподівано захворів на карбункул. Втрутилися хірурги. Однак хвороба тільки посилилася, оскільки лікування було некваліфіковане. 25 листопада о другій годині дня зупинилось серце Грушевського.</vt:lpstr>
      <vt:lpstr>Тіло Грушевського перевезли до Києва і поклали в головній залі Української Академії Наук, а 29 листопада відбулися похорони[3]. Похований на Байковому кладовищі Києва 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 (29) вересня 1866-  25 листопада 1934(68 років)</dc:title>
  <dc:creator>USER</dc:creator>
  <cp:lastModifiedBy>USER</cp:lastModifiedBy>
  <cp:revision>3</cp:revision>
  <dcterms:created xsi:type="dcterms:W3CDTF">2013-10-14T17:03:38Z</dcterms:created>
  <dcterms:modified xsi:type="dcterms:W3CDTF">2013-10-14T17:33:05Z</dcterms:modified>
</cp:coreProperties>
</file>