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A0D99F7-5C15-4551-8449-23A6EFC4C4F6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FEAFD06-FFBA-465B-A4D8-5098CF941A2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404664"/>
            <a:ext cx="7632848" cy="27271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Розвиток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преси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українською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мовою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у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підросійській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Україні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,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почавшись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із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революції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1905 р., не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припинявся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аж до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Першої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світової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війни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,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хоча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деякі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роки й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були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для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нього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досить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тяжкими.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Визнаним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осередком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української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преси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у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цей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час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був</a:t>
            </a:r>
            <a:r>
              <a:rPr lang="ru-RU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i="1" dirty="0" err="1">
                <a:latin typeface="Cambria Math" pitchFamily="18" charset="0"/>
                <a:ea typeface="Cambria Math" pitchFamily="18" charset="0"/>
              </a:rPr>
              <a:t>Київ</a:t>
            </a:r>
            <a:endParaRPr lang="ru-RU" b="1" i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3" y="3356992"/>
            <a:ext cx="2952329" cy="27126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159" y="4293096"/>
            <a:ext cx="2155676" cy="232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68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7924800" cy="1143000"/>
          </a:xfrm>
        </p:spPr>
        <p:txBody>
          <a:bodyPr/>
          <a:lstStyle/>
          <a:p>
            <a:pPr algn="ctr"/>
            <a:r>
              <a:rPr lang="ru-RU" dirty="0" err="1"/>
              <a:t>періодичні</a:t>
            </a:r>
            <a:r>
              <a:rPr lang="ru-RU" dirty="0"/>
              <a:t> </a:t>
            </a:r>
            <a:r>
              <a:rPr lang="ru-RU" dirty="0" err="1" smtClean="0"/>
              <a:t>видання</a:t>
            </a:r>
            <a:r>
              <a:rPr lang="en-US" dirty="0" smtClean="0"/>
              <a:t> </a:t>
            </a:r>
            <a:r>
              <a:rPr lang="uk-UA" dirty="0" smtClean="0"/>
              <a:t>Києва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052736"/>
            <a:ext cx="8568952" cy="5400600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/>
              <a:t>«Записки </a:t>
            </a:r>
            <a:r>
              <a:rPr lang="ru-RU" sz="2800" dirty="0" err="1"/>
              <a:t>Українського</a:t>
            </a:r>
            <a:r>
              <a:rPr lang="ru-RU" sz="2800" dirty="0"/>
              <a:t> </a:t>
            </a:r>
            <a:r>
              <a:rPr lang="ru-RU" sz="2800" dirty="0" err="1"/>
              <a:t>наукового</a:t>
            </a:r>
            <a:r>
              <a:rPr lang="ru-RU" sz="2800" dirty="0"/>
              <a:t> </a:t>
            </a:r>
            <a:r>
              <a:rPr lang="ru-RU" sz="2800" dirty="0" err="1"/>
              <a:t>товариства</a:t>
            </a:r>
            <a:r>
              <a:rPr lang="ru-RU" sz="2800" dirty="0"/>
              <a:t>» і </a:t>
            </a:r>
            <a:r>
              <a:rPr lang="ru-RU" sz="2800" dirty="0" err="1"/>
              <a:t>збірники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секцій</a:t>
            </a:r>
            <a:r>
              <a:rPr lang="ru-RU" sz="2800" dirty="0"/>
              <a:t>, </a:t>
            </a:r>
            <a:endParaRPr lang="en-US" sz="2800" dirty="0" smtClean="0"/>
          </a:p>
          <a:p>
            <a:r>
              <a:rPr lang="ru-RU" sz="2800" dirty="0" smtClean="0"/>
              <a:t>«</a:t>
            </a:r>
            <a:r>
              <a:rPr lang="ru-RU" sz="2800" dirty="0" err="1"/>
              <a:t>Літературно-науковий</a:t>
            </a:r>
            <a:r>
              <a:rPr lang="ru-RU" sz="2800" dirty="0"/>
              <a:t> </a:t>
            </a:r>
            <a:r>
              <a:rPr lang="ru-RU" sz="2800" dirty="0" err="1"/>
              <a:t>вісник</a:t>
            </a:r>
            <a:r>
              <a:rPr lang="ru-RU" sz="2800" dirty="0"/>
              <a:t>», </a:t>
            </a:r>
            <a:endParaRPr lang="en-US" sz="2800" dirty="0" smtClean="0"/>
          </a:p>
          <a:p>
            <a:r>
              <a:rPr lang="ru-RU" sz="2800" dirty="0" smtClean="0"/>
              <a:t>«</a:t>
            </a:r>
            <a:r>
              <a:rPr lang="ru-RU" sz="2800" dirty="0" err="1"/>
              <a:t>Українська</a:t>
            </a:r>
            <a:r>
              <a:rPr lang="ru-RU" sz="2800" dirty="0"/>
              <a:t> хата», </a:t>
            </a:r>
            <a:endParaRPr lang="en-US" sz="2800" dirty="0" smtClean="0"/>
          </a:p>
          <a:p>
            <a:r>
              <a:rPr lang="ru-RU" sz="2800" dirty="0" smtClean="0"/>
              <a:t>«</a:t>
            </a:r>
            <a:r>
              <a:rPr lang="ru-RU" sz="2800" dirty="0" err="1"/>
              <a:t>Дзвін</a:t>
            </a:r>
            <a:r>
              <a:rPr lang="ru-RU" sz="2800" dirty="0"/>
              <a:t>», «</a:t>
            </a:r>
            <a:r>
              <a:rPr lang="ru-RU" sz="2800" dirty="0" err="1"/>
              <a:t>Світло</a:t>
            </a:r>
            <a:r>
              <a:rPr lang="ru-RU" sz="2800" dirty="0"/>
              <a:t>»,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ru-RU" sz="2800" dirty="0" smtClean="0"/>
              <a:t>«</a:t>
            </a:r>
            <a:r>
              <a:rPr lang="ru-RU" sz="2800" dirty="0" err="1"/>
              <a:t>Сяйво</a:t>
            </a:r>
            <a:r>
              <a:rPr lang="ru-RU" sz="2800" dirty="0"/>
              <a:t>»,</a:t>
            </a:r>
          </a:p>
          <a:p>
            <a:r>
              <a:rPr lang="ru-RU" sz="2800" dirty="0"/>
              <a:t>«</a:t>
            </a:r>
            <a:r>
              <a:rPr lang="ru-RU" sz="2800" dirty="0" err="1"/>
              <a:t>Вісник</a:t>
            </a:r>
            <a:r>
              <a:rPr lang="ru-RU" sz="2800" dirty="0"/>
              <a:t> </a:t>
            </a:r>
            <a:r>
              <a:rPr lang="ru-RU" sz="2800" dirty="0" err="1"/>
              <a:t>культури</a:t>
            </a:r>
            <a:r>
              <a:rPr lang="ru-RU" sz="2800" dirty="0"/>
              <a:t> і </a:t>
            </a:r>
            <a:r>
              <a:rPr lang="ru-RU" sz="2800" dirty="0" err="1"/>
              <a:t>життя</a:t>
            </a:r>
            <a:r>
              <a:rPr lang="ru-RU" sz="2800" dirty="0"/>
              <a:t>»,</a:t>
            </a:r>
          </a:p>
          <a:p>
            <a:r>
              <a:rPr lang="ru-RU" sz="2800" dirty="0" err="1"/>
              <a:t>тижневик</a:t>
            </a:r>
            <a:r>
              <a:rPr lang="ru-RU" sz="2800" dirty="0"/>
              <a:t> «</a:t>
            </a:r>
            <a:r>
              <a:rPr lang="ru-RU" sz="2800" dirty="0" err="1"/>
              <a:t>Рідний</a:t>
            </a:r>
            <a:r>
              <a:rPr lang="ru-RU" sz="2800" dirty="0"/>
              <a:t> край» з </a:t>
            </a:r>
            <a:r>
              <a:rPr lang="ru-RU" sz="2800" dirty="0" err="1"/>
              <a:t>додатком</a:t>
            </a:r>
            <a:r>
              <a:rPr lang="ru-RU" sz="2800" dirty="0"/>
              <a:t> «Молода </a:t>
            </a:r>
            <a:r>
              <a:rPr lang="ru-RU" sz="2800" dirty="0" err="1"/>
              <a:t>Україна</a:t>
            </a:r>
            <a:r>
              <a:rPr lang="ru-RU" sz="2800" dirty="0"/>
              <a:t>»,</a:t>
            </a:r>
          </a:p>
          <a:p>
            <a:r>
              <a:rPr lang="ru-RU" sz="2800" dirty="0"/>
              <a:t>«Маяк», </a:t>
            </a:r>
            <a:endParaRPr lang="en-US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Село</a:t>
            </a:r>
            <a:r>
              <a:rPr lang="ru-RU" sz="2800" dirty="0" smtClean="0"/>
              <a:t>»,</a:t>
            </a:r>
            <a:endParaRPr lang="en-US" sz="2800" dirty="0" smtClean="0"/>
          </a:p>
          <a:p>
            <a:r>
              <a:rPr lang="ru-RU" sz="2800" dirty="0" smtClean="0"/>
              <a:t> </a:t>
            </a:r>
            <a:r>
              <a:rPr lang="ru-RU" sz="2800" dirty="0"/>
              <a:t>«</a:t>
            </a:r>
            <a:r>
              <a:rPr lang="ru-RU" sz="2800" dirty="0" err="1"/>
              <a:t>Засів</a:t>
            </a:r>
            <a:r>
              <a:rPr lang="ru-RU" sz="2800" dirty="0"/>
              <a:t>», </a:t>
            </a:r>
            <a:endParaRPr lang="en-US" sz="2800" dirty="0" smtClean="0"/>
          </a:p>
          <a:p>
            <a:r>
              <a:rPr lang="ru-RU" sz="2800" dirty="0" smtClean="0"/>
              <a:t>«</a:t>
            </a:r>
            <a:r>
              <a:rPr lang="ru-RU" sz="2800" dirty="0" err="1"/>
              <a:t>Рілля</a:t>
            </a:r>
            <a:r>
              <a:rPr lang="ru-RU" sz="2800" dirty="0" smtClean="0"/>
              <a:t>»,</a:t>
            </a:r>
            <a:endParaRPr lang="en-US" sz="2800" dirty="0" smtClean="0"/>
          </a:p>
          <a:p>
            <a:r>
              <a:rPr lang="ru-RU" sz="2800" dirty="0" smtClean="0"/>
              <a:t> </a:t>
            </a:r>
            <a:r>
              <a:rPr lang="ru-RU" sz="2800" dirty="0"/>
              <a:t>«Наша </a:t>
            </a:r>
            <a:r>
              <a:rPr lang="ru-RU" sz="2800" dirty="0" err="1"/>
              <a:t>кооперація</a:t>
            </a:r>
            <a:r>
              <a:rPr lang="ru-RU" sz="2800" dirty="0" smtClean="0"/>
              <a:t>»,</a:t>
            </a:r>
            <a:endParaRPr lang="en-US" sz="2800" dirty="0"/>
          </a:p>
          <a:p>
            <a:r>
              <a:rPr lang="ru-RU" sz="2800" dirty="0" err="1" smtClean="0"/>
              <a:t>найбільш</a:t>
            </a:r>
            <a:r>
              <a:rPr lang="ru-RU" sz="2800" dirty="0" smtClean="0"/>
              <a:t> </a:t>
            </a:r>
            <a:r>
              <a:rPr lang="ru-RU" sz="2800" dirty="0" err="1"/>
              <a:t>впливове</a:t>
            </a:r>
            <a:r>
              <a:rPr lang="ru-RU" sz="2800" dirty="0"/>
              <a:t> </a:t>
            </a:r>
            <a:r>
              <a:rPr lang="ru-RU" sz="2800" dirty="0" err="1"/>
              <a:t>видання</a:t>
            </a:r>
            <a:r>
              <a:rPr lang="ru-RU" sz="2800" dirty="0"/>
              <a:t> - </a:t>
            </a:r>
            <a:r>
              <a:rPr lang="ru-RU" sz="2800" dirty="0" err="1"/>
              <a:t>щоденна</a:t>
            </a:r>
            <a:r>
              <a:rPr lang="ru-RU" sz="2800" dirty="0"/>
              <a:t> газета «Рада</a:t>
            </a:r>
            <a:r>
              <a:rPr lang="ru-RU" sz="2800" dirty="0" smtClean="0"/>
              <a:t>»</a:t>
            </a:r>
            <a:r>
              <a:rPr lang="en-US" sz="2800" dirty="0" smtClean="0"/>
              <a:t>        </a:t>
            </a:r>
            <a:r>
              <a:rPr lang="ru-RU" sz="2800" dirty="0" err="1" smtClean="0"/>
              <a:t>тощо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Співробітники</a:t>
            </a:r>
            <a:r>
              <a:rPr lang="ru-RU" b="1" dirty="0"/>
              <a:t> </a:t>
            </a:r>
            <a:r>
              <a:rPr lang="ru-RU" b="1" dirty="0" err="1"/>
              <a:t>редакції</a:t>
            </a:r>
            <a:r>
              <a:rPr lang="ru-RU" b="1" dirty="0"/>
              <a:t> журналу «</a:t>
            </a:r>
            <a:r>
              <a:rPr lang="ru-RU" b="1" dirty="0" err="1"/>
              <a:t>Рідний</a:t>
            </a:r>
            <a:r>
              <a:rPr lang="ru-RU" b="1" dirty="0"/>
              <a:t> край». </a:t>
            </a:r>
            <a:r>
              <a:rPr lang="ru-RU" b="1" dirty="0" err="1"/>
              <a:t>Київ</a:t>
            </a:r>
            <a:r>
              <a:rPr lang="ru-RU" b="1" dirty="0"/>
              <a:t>, 1909 р.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84784"/>
            <a:ext cx="7632848" cy="5112983"/>
          </a:xfrm>
        </p:spPr>
      </p:pic>
    </p:spTree>
    <p:extLst>
      <p:ext uri="{BB962C8B-B14F-4D97-AF65-F5344CB8AC3E}">
        <p14:creationId xmlns:p14="http://schemas.microsoft.com/office/powerpoint/2010/main" val="394874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Співробітники</a:t>
            </a:r>
            <a:r>
              <a:rPr lang="ru-RU" b="1" dirty="0"/>
              <a:t> </a:t>
            </a:r>
            <a:r>
              <a:rPr lang="ru-RU" b="1" dirty="0" err="1"/>
              <a:t>редакції</a:t>
            </a:r>
            <a:r>
              <a:rPr lang="ru-RU" b="1" dirty="0"/>
              <a:t> </a:t>
            </a:r>
            <a:r>
              <a:rPr lang="ru-RU" b="1" dirty="0" err="1"/>
              <a:t>газети</a:t>
            </a:r>
            <a:r>
              <a:rPr lang="ru-RU" b="1" dirty="0"/>
              <a:t> «Рада». </a:t>
            </a:r>
            <a:r>
              <a:rPr lang="ru-RU" b="1" dirty="0" err="1"/>
              <a:t>Київ</a:t>
            </a:r>
            <a:r>
              <a:rPr lang="ru-RU" b="1" dirty="0"/>
              <a:t>, 1905 р.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7200800" cy="5081319"/>
          </a:xfrm>
        </p:spPr>
      </p:pic>
    </p:spTree>
    <p:extLst>
      <p:ext uri="{BB962C8B-B14F-4D97-AF65-F5344CB8AC3E}">
        <p14:creationId xmlns:p14="http://schemas.microsoft.com/office/powerpoint/2010/main" val="2635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Поза </a:t>
            </a:r>
            <a:r>
              <a:rPr lang="ru-RU" dirty="0" err="1"/>
              <a:t>Києвом</a:t>
            </a:r>
            <a:r>
              <a:rPr lang="ru-RU" dirty="0"/>
              <a:t> </a:t>
            </a:r>
            <a:r>
              <a:rPr lang="ru-RU" dirty="0" err="1"/>
              <a:t>виходили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ru-RU" sz="2400" dirty="0" smtClean="0"/>
              <a:t>«</a:t>
            </a:r>
            <a:r>
              <a:rPr lang="ru-RU" sz="2400" dirty="0" err="1"/>
              <a:t>Сніп</a:t>
            </a:r>
            <a:r>
              <a:rPr lang="ru-RU" sz="2400" dirty="0"/>
              <a:t>» у </a:t>
            </a:r>
            <a:r>
              <a:rPr lang="ru-RU" sz="2400" dirty="0" err="1"/>
              <a:t>Харкові</a:t>
            </a:r>
            <a:r>
              <a:rPr lang="ru-RU" sz="2400" dirty="0" smtClean="0"/>
              <a:t>,</a:t>
            </a:r>
            <a:endParaRPr lang="en-US" sz="2400" dirty="0" smtClean="0"/>
          </a:p>
          <a:p>
            <a:r>
              <a:rPr lang="ru-RU" sz="2400" dirty="0" smtClean="0"/>
              <a:t> </a:t>
            </a:r>
            <a:r>
              <a:rPr lang="ru-RU" sz="2400" dirty="0"/>
              <a:t>«</a:t>
            </a:r>
            <a:r>
              <a:rPr lang="ru-RU" sz="2400" dirty="0" err="1"/>
              <a:t>Світова</a:t>
            </a:r>
            <a:r>
              <a:rPr lang="ru-RU" sz="2400" dirty="0"/>
              <a:t> </a:t>
            </a:r>
            <a:r>
              <a:rPr lang="ru-RU" sz="2400" dirty="0" err="1"/>
              <a:t>зірниця</a:t>
            </a:r>
            <a:r>
              <a:rPr lang="ru-RU" sz="2400" dirty="0"/>
              <a:t>» у </a:t>
            </a:r>
            <a:r>
              <a:rPr lang="ru-RU" sz="2400" dirty="0" err="1"/>
              <a:t>Могилеві</a:t>
            </a:r>
            <a:r>
              <a:rPr lang="ru-RU" sz="2400" dirty="0"/>
              <a:t> </a:t>
            </a:r>
            <a:endParaRPr lang="en-US" sz="2400" dirty="0" smtClean="0"/>
          </a:p>
          <a:p>
            <a:r>
              <a:rPr lang="ru-RU" sz="2400" dirty="0" smtClean="0"/>
              <a:t>«</a:t>
            </a:r>
            <a:r>
              <a:rPr lang="ru-RU" sz="2400" dirty="0" err="1"/>
              <a:t>Життя</a:t>
            </a:r>
            <a:r>
              <a:rPr lang="ru-RU" sz="2400" dirty="0"/>
              <a:t> і </a:t>
            </a:r>
            <a:r>
              <a:rPr lang="ru-RU" sz="2400" dirty="0" err="1"/>
              <a:t>знання</a:t>
            </a:r>
            <a:r>
              <a:rPr lang="ru-RU" sz="2400" dirty="0" smtClean="0"/>
              <a:t>»</a:t>
            </a:r>
            <a:r>
              <a:rPr lang="en-US" sz="2400" dirty="0" smtClean="0"/>
              <a:t> </a:t>
            </a:r>
            <a:r>
              <a:rPr lang="ru-RU" sz="2400" dirty="0"/>
              <a:t>на </a:t>
            </a:r>
            <a:r>
              <a:rPr lang="ru-RU" sz="2400" dirty="0" err="1"/>
              <a:t>Поділлі</a:t>
            </a:r>
            <a:r>
              <a:rPr lang="ru-RU" sz="2400" dirty="0"/>
              <a:t>, </a:t>
            </a:r>
            <a:endParaRPr lang="en-US" sz="2400" dirty="0" smtClean="0"/>
          </a:p>
          <a:p>
            <a:r>
              <a:rPr lang="ru-RU" sz="2400" dirty="0" smtClean="0"/>
              <a:t> «</a:t>
            </a:r>
            <a:r>
              <a:rPr lang="ru-RU" sz="2400" dirty="0" err="1"/>
              <a:t>Канівська</a:t>
            </a:r>
            <a:r>
              <a:rPr lang="ru-RU" sz="2400" dirty="0"/>
              <a:t> </a:t>
            </a:r>
            <a:r>
              <a:rPr lang="ru-RU" sz="2400" dirty="0" err="1"/>
              <a:t>неділя</a:t>
            </a:r>
            <a:r>
              <a:rPr lang="ru-RU" sz="2400" dirty="0" smtClean="0"/>
              <a:t>»</a:t>
            </a:r>
            <a:r>
              <a:rPr lang="ru-RU" sz="2400" dirty="0"/>
              <a:t> у </a:t>
            </a:r>
            <a:r>
              <a:rPr lang="ru-RU" sz="2400" dirty="0" err="1"/>
              <a:t>Полтаві</a:t>
            </a:r>
            <a:r>
              <a:rPr lang="ru-RU" sz="2400" dirty="0"/>
              <a:t>,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r>
              <a:rPr lang="ru-RU" sz="2400" dirty="0" smtClean="0"/>
              <a:t>«</a:t>
            </a:r>
            <a:r>
              <a:rPr lang="ru-RU" sz="2400" dirty="0" err="1"/>
              <a:t>Дніпрові</a:t>
            </a:r>
            <a:r>
              <a:rPr lang="ru-RU" sz="2400" dirty="0"/>
              <a:t> </a:t>
            </a:r>
            <a:r>
              <a:rPr lang="ru-RU" sz="2400" dirty="0" err="1"/>
              <a:t>хвилі</a:t>
            </a:r>
            <a:r>
              <a:rPr lang="ru-RU" sz="2400" dirty="0"/>
              <a:t>» в </a:t>
            </a:r>
            <a:r>
              <a:rPr lang="ru-RU" sz="2400" dirty="0" err="1"/>
              <a:t>Катеринославі</a:t>
            </a:r>
            <a:r>
              <a:rPr lang="ru-RU" sz="24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93650"/>
            <a:ext cx="3687496" cy="27363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68" y="980728"/>
            <a:ext cx="3564396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14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-387424"/>
            <a:ext cx="6194648" cy="1805062"/>
          </a:xfrm>
        </p:spPr>
        <p:txBody>
          <a:bodyPr/>
          <a:lstStyle/>
          <a:p>
            <a:r>
              <a:rPr lang="uk-UA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32656"/>
            <a:ext cx="7924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err="1"/>
              <a:t>Однією</a:t>
            </a:r>
            <a:r>
              <a:rPr lang="ru-RU" sz="2400" dirty="0"/>
              <a:t> з перших </a:t>
            </a:r>
            <a:r>
              <a:rPr lang="ru-RU" sz="2400" dirty="0" err="1"/>
              <a:t>українських</a:t>
            </a:r>
            <a:r>
              <a:rPr lang="ru-RU" sz="2400" dirty="0"/>
              <a:t> газет стала </a:t>
            </a:r>
            <a:r>
              <a:rPr lang="ru-RU" sz="2400" dirty="0" err="1"/>
              <a:t>щоденна</a:t>
            </a:r>
            <a:r>
              <a:rPr lang="ru-RU" sz="2400" dirty="0"/>
              <a:t> «</a:t>
            </a:r>
            <a:r>
              <a:rPr lang="ru-RU" sz="2400" dirty="0" err="1"/>
              <a:t>Громадська</a:t>
            </a:r>
            <a:r>
              <a:rPr lang="ru-RU" sz="2400" dirty="0"/>
              <a:t> думка», перший номер </a:t>
            </a:r>
            <a:r>
              <a:rPr lang="ru-RU" sz="2400" dirty="0" err="1"/>
              <a:t>якої</a:t>
            </a:r>
            <a:r>
              <a:rPr lang="ru-RU" sz="2400" dirty="0"/>
              <a:t> </a:t>
            </a:r>
            <a:r>
              <a:rPr lang="ru-RU" sz="2400" dirty="0" err="1"/>
              <a:t>вийшов</a:t>
            </a:r>
            <a:r>
              <a:rPr lang="ru-RU" sz="2400" dirty="0"/>
              <a:t> 31 </a:t>
            </a:r>
            <a:r>
              <a:rPr lang="ru-RU" sz="2400" dirty="0" err="1"/>
              <a:t>грудня</a:t>
            </a:r>
            <a:r>
              <a:rPr lang="ru-RU" sz="2400" dirty="0"/>
              <a:t> 1905 р. На жаль, </a:t>
            </a:r>
            <a:r>
              <a:rPr lang="ru-RU" sz="2400" dirty="0" err="1"/>
              <a:t>їй</a:t>
            </a:r>
            <a:r>
              <a:rPr lang="ru-RU" sz="2400" dirty="0"/>
              <a:t> </a:t>
            </a:r>
            <a:r>
              <a:rPr lang="ru-RU" sz="2400" dirty="0" err="1"/>
              <a:t>судилося</a:t>
            </a:r>
            <a:r>
              <a:rPr lang="ru-RU" sz="2400" dirty="0"/>
              <a:t> </a:t>
            </a:r>
            <a:r>
              <a:rPr lang="ru-RU" sz="2400" dirty="0" err="1"/>
              <a:t>існувати</a:t>
            </a:r>
            <a:r>
              <a:rPr lang="ru-RU" sz="2400" dirty="0"/>
              <a:t> </a:t>
            </a:r>
            <a:r>
              <a:rPr lang="ru-RU" sz="2400" dirty="0" err="1"/>
              <a:t>недовго</a:t>
            </a:r>
            <a:r>
              <a:rPr lang="ru-RU" sz="2400" dirty="0"/>
              <a:t>: в </a:t>
            </a:r>
            <a:r>
              <a:rPr lang="ru-RU" sz="2400" dirty="0" err="1"/>
              <a:t>ніч</a:t>
            </a:r>
            <a:r>
              <a:rPr lang="ru-RU" sz="2400" dirty="0"/>
              <a:t> на 18 </a:t>
            </a:r>
            <a:r>
              <a:rPr lang="ru-RU" sz="2400" dirty="0" err="1"/>
              <a:t>серпня</a:t>
            </a:r>
            <a:r>
              <a:rPr lang="ru-RU" sz="2400" dirty="0"/>
              <a:t> 1906 р. у </a:t>
            </a:r>
            <a:r>
              <a:rPr lang="ru-RU" sz="2400" dirty="0" err="1"/>
              <a:t>приміщенні</a:t>
            </a:r>
            <a:r>
              <a:rPr lang="ru-RU" sz="2400" dirty="0"/>
              <a:t> </a:t>
            </a:r>
            <a:r>
              <a:rPr lang="ru-RU" sz="2400" dirty="0" err="1"/>
              <a:t>редакції</a:t>
            </a:r>
            <a:r>
              <a:rPr lang="ru-RU" sz="2400" dirty="0"/>
              <a:t> </a:t>
            </a:r>
            <a:r>
              <a:rPr lang="ru-RU" sz="2400" dirty="0" err="1"/>
              <a:t>поліція</a:t>
            </a:r>
            <a:r>
              <a:rPr lang="ru-RU" sz="2400" dirty="0"/>
              <a:t> вчинила погром, </a:t>
            </a:r>
            <a:r>
              <a:rPr lang="ru-RU" sz="2400" dirty="0" err="1"/>
              <a:t>заарештувала</a:t>
            </a:r>
            <a:r>
              <a:rPr lang="ru-RU" sz="2400" dirty="0"/>
              <a:t> </a:t>
            </a:r>
            <a:r>
              <a:rPr lang="ru-RU" sz="2400" dirty="0" err="1"/>
              <a:t>одинадцять</a:t>
            </a:r>
            <a:r>
              <a:rPr lang="ru-RU" sz="2400" dirty="0"/>
              <a:t> </a:t>
            </a:r>
            <a:r>
              <a:rPr lang="ru-RU" sz="2400" dirty="0" err="1"/>
              <a:t>працівників</a:t>
            </a:r>
            <a:r>
              <a:rPr lang="ru-RU" sz="2400" dirty="0"/>
              <a:t>. </a:t>
            </a:r>
            <a:r>
              <a:rPr lang="ru-RU" sz="2400" dirty="0" err="1"/>
              <a:t>Наступного</a:t>
            </a:r>
            <a:r>
              <a:rPr lang="ru-RU" sz="2400" dirty="0"/>
              <a:t> дня, 19 </a:t>
            </a:r>
            <a:r>
              <a:rPr lang="ru-RU" sz="2400" dirty="0" err="1"/>
              <a:t>серпня</a:t>
            </a:r>
            <a:r>
              <a:rPr lang="ru-RU" sz="2400" dirty="0"/>
              <a:t>, </a:t>
            </a:r>
            <a:r>
              <a:rPr lang="ru-RU" sz="2400" dirty="0" err="1"/>
              <a:t>згідно</a:t>
            </a:r>
            <a:r>
              <a:rPr lang="ru-RU" sz="2400" dirty="0"/>
              <a:t> з </a:t>
            </a:r>
            <a:r>
              <a:rPr lang="ru-RU" sz="2400" dirty="0" err="1"/>
              <a:t>розпорядженням</a:t>
            </a:r>
            <a:r>
              <a:rPr lang="ru-RU" sz="2400" dirty="0"/>
              <a:t> генерал-губернатора, «</a:t>
            </a:r>
            <a:r>
              <a:rPr lang="ru-RU" sz="2400" dirty="0" err="1"/>
              <a:t>Громадську</a:t>
            </a:r>
            <a:r>
              <a:rPr lang="ru-RU" sz="2400" dirty="0"/>
              <a:t> думку» </a:t>
            </a:r>
            <a:r>
              <a:rPr lang="ru-RU" sz="2400" dirty="0" err="1"/>
              <a:t>закрили</a:t>
            </a:r>
            <a:r>
              <a:rPr lang="ru-RU" sz="24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20" y="2788385"/>
            <a:ext cx="2664296" cy="37892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398" y="3404991"/>
            <a:ext cx="3452986" cy="31726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859" y="4446750"/>
            <a:ext cx="2841141" cy="213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40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88640"/>
            <a:ext cx="7924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ідеї</a:t>
            </a:r>
            <a:r>
              <a:rPr lang="ru-RU" sz="2400" dirty="0"/>
              <a:t> </a:t>
            </a:r>
            <a:r>
              <a:rPr lang="ru-RU" sz="2400" dirty="0" err="1"/>
              <a:t>продовжила</a:t>
            </a:r>
            <a:r>
              <a:rPr lang="ru-RU" sz="2400" dirty="0"/>
              <a:t> газета «Рада». Як </a:t>
            </a:r>
            <a:r>
              <a:rPr lang="ru-RU" sz="2400" dirty="0" err="1"/>
              <a:t>видання</a:t>
            </a:r>
            <a:r>
              <a:rPr lang="ru-RU" sz="2400" dirty="0"/>
              <a:t> </a:t>
            </a:r>
            <a:r>
              <a:rPr lang="ru-RU" sz="2400" dirty="0" err="1"/>
              <a:t>загальнополітичне</a:t>
            </a:r>
            <a:r>
              <a:rPr lang="ru-RU" sz="2400" dirty="0"/>
              <a:t>, </a:t>
            </a:r>
            <a:r>
              <a:rPr lang="ru-RU" sz="2400" dirty="0" err="1"/>
              <a:t>економічне</a:t>
            </a:r>
            <a:r>
              <a:rPr lang="ru-RU" sz="2400" dirty="0"/>
              <a:t> та </a:t>
            </a:r>
            <a:r>
              <a:rPr lang="ru-RU" sz="2400" dirty="0" err="1"/>
              <a:t>літературне</a:t>
            </a:r>
            <a:r>
              <a:rPr lang="ru-RU" sz="2400" dirty="0"/>
              <a:t>, «</a:t>
            </a:r>
            <a:r>
              <a:rPr lang="ru-RU" sz="2400" dirty="0" err="1"/>
              <a:t>Громадська</a:t>
            </a:r>
            <a:r>
              <a:rPr lang="ru-RU" sz="2400" dirty="0"/>
              <a:t> думка» / «Рада» </a:t>
            </a:r>
            <a:r>
              <a:rPr lang="ru-RU" sz="2400" dirty="0" err="1"/>
              <a:t>значну</a:t>
            </a:r>
            <a:r>
              <a:rPr lang="ru-RU" sz="2400" dirty="0"/>
              <a:t> </a:t>
            </a:r>
            <a:r>
              <a:rPr lang="ru-RU" sz="2400" dirty="0" err="1"/>
              <a:t>частину</a:t>
            </a:r>
            <a:r>
              <a:rPr lang="ru-RU" sz="2400" dirty="0"/>
              <a:t> </a:t>
            </a:r>
            <a:r>
              <a:rPr lang="ru-RU" sz="2400" dirty="0" err="1"/>
              <a:t>площі</a:t>
            </a:r>
            <a:r>
              <a:rPr lang="ru-RU" sz="2400" dirty="0"/>
              <a:t> </a:t>
            </a:r>
            <a:r>
              <a:rPr lang="ru-RU" sz="2400" dirty="0" err="1"/>
              <a:t>своїх</a:t>
            </a:r>
            <a:r>
              <a:rPr lang="ru-RU" sz="2400" dirty="0"/>
              <a:t> </a:t>
            </a:r>
            <a:r>
              <a:rPr lang="ru-RU" sz="2400" dirty="0" err="1"/>
              <a:t>сторінок</a:t>
            </a:r>
            <a:r>
              <a:rPr lang="ru-RU" sz="2400" dirty="0"/>
              <a:t> </a:t>
            </a:r>
            <a:r>
              <a:rPr lang="ru-RU" sz="2400" dirty="0" err="1"/>
              <a:t>відводила</a:t>
            </a:r>
            <a:r>
              <a:rPr lang="ru-RU" sz="2400" dirty="0"/>
              <a:t> </a:t>
            </a:r>
            <a:r>
              <a:rPr lang="ru-RU" sz="2400" dirty="0" err="1"/>
              <a:t>подіям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, </a:t>
            </a:r>
            <a:r>
              <a:rPr lang="ru-RU" sz="2400" dirty="0" err="1"/>
              <a:t>Росії</a:t>
            </a:r>
            <a:r>
              <a:rPr lang="ru-RU" sz="2400" dirty="0"/>
              <a:t>, за кордоном. </a:t>
            </a:r>
            <a:r>
              <a:rPr lang="ru-RU" sz="2400" dirty="0" err="1"/>
              <a:t>Жодного</a:t>
            </a:r>
            <a:r>
              <a:rPr lang="ru-RU" sz="2400" dirty="0"/>
              <a:t> номера не </a:t>
            </a:r>
            <a:r>
              <a:rPr lang="ru-RU" sz="2400" dirty="0" err="1"/>
              <a:t>вийшло</a:t>
            </a:r>
            <a:r>
              <a:rPr lang="ru-RU" sz="2400" dirty="0"/>
              <a:t> без </a:t>
            </a:r>
            <a:r>
              <a:rPr lang="ru-RU" sz="2400" dirty="0" err="1"/>
              <a:t>матеріалів</a:t>
            </a:r>
            <a:r>
              <a:rPr lang="ru-RU" sz="2400" dirty="0"/>
              <a:t>, </a:t>
            </a:r>
            <a:r>
              <a:rPr lang="ru-RU" sz="2400" dirty="0" err="1"/>
              <a:t>присвячених</a:t>
            </a:r>
            <a:r>
              <a:rPr lang="ru-RU" sz="2400" dirty="0"/>
              <a:t> </a:t>
            </a:r>
            <a:r>
              <a:rPr lang="ru-RU" sz="2400" dirty="0" err="1"/>
              <a:t>життю</a:t>
            </a:r>
            <a:r>
              <a:rPr lang="ru-RU" sz="2400" dirty="0"/>
              <a:t> </a:t>
            </a:r>
            <a:r>
              <a:rPr lang="ru-RU" sz="2400" dirty="0" err="1"/>
              <a:t>тогочасного</a:t>
            </a:r>
            <a:r>
              <a:rPr lang="ru-RU" sz="2400" dirty="0"/>
              <a:t> </a:t>
            </a:r>
            <a:r>
              <a:rPr lang="ru-RU" sz="2400" dirty="0" err="1"/>
              <a:t>Києва</a:t>
            </a:r>
            <a:r>
              <a:rPr lang="ru-RU" sz="2400" dirty="0"/>
              <a:t>. Газета </a:t>
            </a:r>
            <a:r>
              <a:rPr lang="ru-RU" sz="2400" dirty="0" err="1"/>
              <a:t>закарбовувала</a:t>
            </a:r>
            <a:r>
              <a:rPr lang="ru-RU" sz="2400" dirty="0"/>
              <a:t> на </a:t>
            </a:r>
            <a:r>
              <a:rPr lang="ru-RU" sz="2400" dirty="0" err="1"/>
              <a:t>своїх</a:t>
            </a:r>
            <a:r>
              <a:rPr lang="ru-RU" sz="2400" dirty="0"/>
              <a:t> </a:t>
            </a:r>
            <a:r>
              <a:rPr lang="ru-RU" sz="2400" dirty="0" err="1"/>
              <a:t>шпальтах</a:t>
            </a:r>
            <a:r>
              <a:rPr lang="ru-RU" sz="2400" dirty="0"/>
              <a:t> </a:t>
            </a:r>
            <a:r>
              <a:rPr lang="ru-RU" sz="2400" dirty="0" err="1"/>
              <a:t>важливі</a:t>
            </a:r>
            <a:r>
              <a:rPr lang="ru-RU" sz="2400" dirty="0"/>
              <a:t> </a:t>
            </a:r>
            <a:r>
              <a:rPr lang="ru-RU" sz="2400" dirty="0" err="1"/>
              <a:t>моменти</a:t>
            </a:r>
            <a:r>
              <a:rPr lang="ru-RU" sz="2400" dirty="0"/>
              <a:t> й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української</a:t>
            </a:r>
            <a:r>
              <a:rPr lang="ru-RU" sz="2400" dirty="0"/>
              <a:t> </a:t>
            </a:r>
            <a:r>
              <a:rPr lang="ru-RU" sz="2400" dirty="0" err="1"/>
              <a:t>культури</a:t>
            </a:r>
            <a:r>
              <a:rPr lang="ru-RU" sz="2400" dirty="0"/>
              <a:t> та </a:t>
            </a:r>
            <a:r>
              <a:rPr lang="ru-RU" sz="2400" dirty="0" err="1"/>
              <a:t>побуту</a:t>
            </a:r>
            <a:r>
              <a:rPr lang="ru-RU" sz="2400" dirty="0"/>
              <a:t> </a:t>
            </a:r>
            <a:r>
              <a:rPr lang="ru-RU" sz="2400" dirty="0" err="1"/>
              <a:t>губернського</a:t>
            </a:r>
            <a:r>
              <a:rPr lang="ru-RU" sz="2400" dirty="0"/>
              <a:t> центру, </a:t>
            </a:r>
            <a:r>
              <a:rPr lang="ru-RU" sz="2400" dirty="0" err="1"/>
              <a:t>достовірно</a:t>
            </a:r>
            <a:r>
              <a:rPr lang="ru-RU" sz="2400" dirty="0"/>
              <a:t> </a:t>
            </a:r>
            <a:r>
              <a:rPr lang="ru-RU" sz="2400" dirty="0" err="1"/>
              <a:t>відтворювала</a:t>
            </a:r>
            <a:r>
              <a:rPr lang="ru-RU" sz="2400" dirty="0"/>
              <a:t> </a:t>
            </a:r>
            <a:r>
              <a:rPr lang="ru-RU" sz="2400" dirty="0" err="1"/>
              <a:t>факти</a:t>
            </a:r>
            <a:r>
              <a:rPr lang="ru-RU" sz="2400" dirty="0"/>
              <a:t> </a:t>
            </a:r>
            <a:r>
              <a:rPr lang="ru-RU" sz="2400" dirty="0" err="1"/>
              <a:t>тогочасної</a:t>
            </a:r>
            <a:r>
              <a:rPr lang="ru-RU" sz="2400" dirty="0"/>
              <a:t> </a:t>
            </a:r>
            <a:r>
              <a:rPr lang="ru-RU" sz="2400" dirty="0" err="1"/>
              <a:t>дійсності</a:t>
            </a:r>
            <a:r>
              <a:rPr lang="ru-RU" sz="24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70"/>
          <a:stretch/>
        </p:blipFill>
        <p:spPr>
          <a:xfrm>
            <a:off x="1607578" y="3645024"/>
            <a:ext cx="6480720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96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24800" cy="1143000"/>
          </a:xfrm>
        </p:spPr>
        <p:txBody>
          <a:bodyPr/>
          <a:lstStyle/>
          <a:p>
            <a:pPr algn="ctr"/>
            <a:r>
              <a:rPr lang="ru-RU" sz="2000" dirty="0"/>
              <a:t>Перед </a:t>
            </a:r>
            <a:r>
              <a:rPr lang="ru-RU" sz="2000" dirty="0" err="1"/>
              <a:t>Першою</a:t>
            </a:r>
            <a:r>
              <a:rPr lang="ru-RU" sz="2000" dirty="0"/>
              <a:t> </a:t>
            </a:r>
            <a:r>
              <a:rPr lang="ru-RU" sz="2000" dirty="0" err="1"/>
              <a:t>світовою</a:t>
            </a:r>
            <a:r>
              <a:rPr lang="ru-RU" sz="2000" dirty="0"/>
              <a:t> </a:t>
            </a:r>
            <a:r>
              <a:rPr lang="ru-RU" sz="2000" dirty="0" err="1"/>
              <a:t>війною</a:t>
            </a:r>
            <a:r>
              <a:rPr lang="ru-RU" sz="2000" dirty="0"/>
              <a:t> </a:t>
            </a:r>
            <a:r>
              <a:rPr lang="ru-RU" sz="2000" dirty="0" err="1"/>
              <a:t>українською</a:t>
            </a:r>
            <a:r>
              <a:rPr lang="ru-RU" sz="2000" dirty="0"/>
              <a:t> </a:t>
            </a:r>
            <a:r>
              <a:rPr lang="ru-RU" sz="2000" dirty="0" err="1"/>
              <a:t>мовою</a:t>
            </a:r>
            <a:r>
              <a:rPr lang="ru-RU" sz="2000" dirty="0"/>
              <a:t> </a:t>
            </a:r>
            <a:r>
              <a:rPr lang="ru-RU" sz="2000" dirty="0" err="1"/>
              <a:t>виходило</a:t>
            </a:r>
            <a:r>
              <a:rPr lang="ru-RU" sz="2000" dirty="0"/>
              <a:t> 17 </a:t>
            </a:r>
            <a:r>
              <a:rPr lang="ru-RU" sz="2000" dirty="0" err="1"/>
              <a:t>часописів</a:t>
            </a:r>
            <a:r>
              <a:rPr lang="ru-RU" sz="2000" dirty="0"/>
              <a:t>. </a:t>
            </a:r>
            <a:r>
              <a:rPr lang="ru-RU" sz="2000" dirty="0" err="1"/>
              <a:t>Значна</a:t>
            </a:r>
            <a:r>
              <a:rPr lang="ru-RU" sz="2000" dirty="0"/>
              <a:t> </a:t>
            </a:r>
            <a:r>
              <a:rPr lang="ru-RU" sz="2000" dirty="0" err="1"/>
              <a:t>частина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досить</a:t>
            </a:r>
            <a:r>
              <a:rPr lang="ru-RU" sz="2000" dirty="0"/>
              <a:t> добре </a:t>
            </a:r>
            <a:r>
              <a:rPr lang="ru-RU" sz="2000" dirty="0" err="1"/>
              <a:t>організована</a:t>
            </a:r>
            <a:r>
              <a:rPr lang="ru-RU" sz="2000" dirty="0"/>
              <a:t>, мала </a:t>
            </a:r>
            <a:r>
              <a:rPr lang="ru-RU" sz="2000" dirty="0" err="1"/>
              <a:t>постійних</a:t>
            </a:r>
            <a:r>
              <a:rPr lang="ru-RU" sz="2000" dirty="0"/>
              <a:t> </a:t>
            </a:r>
            <a:r>
              <a:rPr lang="ru-RU" sz="2000" dirty="0" err="1"/>
              <a:t>співробітників</a:t>
            </a:r>
            <a:r>
              <a:rPr lang="ru-RU" sz="2000" dirty="0"/>
              <a:t>, </a:t>
            </a:r>
            <a:r>
              <a:rPr lang="ru-RU" sz="2000" dirty="0" err="1"/>
              <a:t>зокрема</a:t>
            </a:r>
            <a:r>
              <a:rPr lang="ru-RU" sz="2000" dirty="0"/>
              <a:t> і </a:t>
            </a:r>
            <a:r>
              <a:rPr lang="ru-RU" sz="2000" dirty="0" err="1"/>
              <a:t>видатних</a:t>
            </a:r>
            <a:r>
              <a:rPr lang="ru-RU" sz="2000" dirty="0"/>
              <a:t> </a:t>
            </a:r>
            <a:r>
              <a:rPr lang="ru-RU" sz="2000" dirty="0" err="1"/>
              <a:t>журналістів</a:t>
            </a:r>
            <a:r>
              <a:rPr lang="ru-RU" sz="2000" dirty="0"/>
              <a:t>, </a:t>
            </a:r>
            <a:r>
              <a:rPr lang="ru-RU" sz="2000" dirty="0" err="1"/>
              <a:t>усталений</a:t>
            </a:r>
            <a:r>
              <a:rPr lang="ru-RU" sz="2000" dirty="0"/>
              <a:t> контингент </a:t>
            </a:r>
            <a:r>
              <a:rPr lang="ru-RU" sz="2000" dirty="0" err="1"/>
              <a:t>читачів</a:t>
            </a:r>
            <a:r>
              <a:rPr lang="ru-RU" sz="2000" dirty="0"/>
              <a:t>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96610549"/>
              </p:ext>
            </p:extLst>
          </p:nvPr>
        </p:nvGraphicFramePr>
        <p:xfrm>
          <a:off x="323528" y="1988840"/>
          <a:ext cx="8496945" cy="3744413"/>
        </p:xfrm>
        <a:graphic>
          <a:graphicData uri="http://schemas.openxmlformats.org/drawingml/2006/table">
            <a:tbl>
              <a:tblPr/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340401"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 err="1"/>
                        <a:t>Кількісний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розвиток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української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преси</a:t>
                      </a:r>
                      <a:r>
                        <a:rPr lang="ru-RU" b="1" dirty="0"/>
                        <a:t> на початку ХХ ст.</a:t>
                      </a:r>
                      <a:endParaRPr lang="ru-RU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0804"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Роки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Кількість назв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/>
                        <a:t>Землі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Поза межами України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Наддніпрянські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/>
                        <a:t>Західноукраїнські</a:t>
                      </a:r>
                      <a:endParaRPr lang="ru-RU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1905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1906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8І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1908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1910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1911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1913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1914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69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6626696" cy="274042"/>
          </a:xfrm>
        </p:spPr>
        <p:txBody>
          <a:bodyPr/>
          <a:lstStyle/>
          <a:p>
            <a:r>
              <a:rPr lang="uk-UA" dirty="0" smtClean="0"/>
              <a:t> 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88640"/>
            <a:ext cx="7924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err="1"/>
              <a:t>Продовжувала</a:t>
            </a:r>
            <a:r>
              <a:rPr lang="ru-RU" sz="2400" dirty="0"/>
              <a:t> </a:t>
            </a:r>
            <a:r>
              <a:rPr lang="ru-RU" sz="2400" dirty="0" err="1"/>
              <a:t>розвиватись</a:t>
            </a:r>
            <a:r>
              <a:rPr lang="ru-RU" sz="2400" dirty="0"/>
              <a:t> </a:t>
            </a:r>
            <a:r>
              <a:rPr lang="ru-RU" sz="2400" dirty="0" err="1"/>
              <a:t>українська</a:t>
            </a:r>
            <a:r>
              <a:rPr lang="ru-RU" sz="2400" dirty="0"/>
              <a:t> </a:t>
            </a:r>
            <a:r>
              <a:rPr lang="ru-RU" sz="2400" dirty="0" err="1"/>
              <a:t>преса</a:t>
            </a:r>
            <a:r>
              <a:rPr lang="ru-RU" sz="2400" dirty="0"/>
              <a:t> у </a:t>
            </a:r>
            <a:r>
              <a:rPr lang="ru-RU" sz="2400" dirty="0" err="1"/>
              <a:t>західноукраїнських</a:t>
            </a:r>
            <a:r>
              <a:rPr lang="ru-RU" sz="2400" dirty="0"/>
              <a:t> землях.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відомими</a:t>
            </a:r>
            <a:r>
              <a:rPr lang="ru-RU" sz="2400" dirty="0"/>
              <a:t>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видання</a:t>
            </a:r>
            <a:r>
              <a:rPr lang="ru-RU" sz="2400" dirty="0"/>
              <a:t> «</a:t>
            </a:r>
            <a:r>
              <a:rPr lang="ru-RU" sz="2400" dirty="0" err="1"/>
              <a:t>Буковина</a:t>
            </a:r>
            <a:r>
              <a:rPr lang="ru-RU" sz="2400" dirty="0"/>
              <a:t>», «</a:t>
            </a:r>
            <a:r>
              <a:rPr lang="ru-RU" sz="2400" dirty="0" err="1"/>
              <a:t>Діло</a:t>
            </a:r>
            <a:r>
              <a:rPr lang="ru-RU" sz="2400" dirty="0"/>
              <a:t>» і «Молода </a:t>
            </a:r>
            <a:r>
              <a:rPr lang="ru-RU" sz="2400" dirty="0" err="1"/>
              <a:t>Україна</a:t>
            </a:r>
            <a:r>
              <a:rPr lang="ru-RU" sz="2400" dirty="0"/>
              <a:t>». У </a:t>
            </a:r>
            <a:r>
              <a:rPr lang="ru-RU" sz="2400" dirty="0" err="1"/>
              <a:t>діаспорі</a:t>
            </a:r>
            <a:r>
              <a:rPr lang="ru-RU" sz="2400" dirty="0"/>
              <a:t> </a:t>
            </a:r>
            <a:r>
              <a:rPr lang="ru-RU" sz="2400" dirty="0" err="1"/>
              <a:t>найбільше</a:t>
            </a:r>
            <a:r>
              <a:rPr lang="ru-RU" sz="2400" dirty="0"/>
              <a:t> </a:t>
            </a:r>
            <a:r>
              <a:rPr lang="ru-RU" sz="2400" dirty="0" err="1"/>
              <a:t>українських</a:t>
            </a:r>
            <a:r>
              <a:rPr lang="ru-RU" sz="2400" dirty="0"/>
              <a:t> </a:t>
            </a:r>
            <a:r>
              <a:rPr lang="ru-RU" sz="2400" dirty="0" err="1"/>
              <a:t>видань</a:t>
            </a:r>
            <a:r>
              <a:rPr lang="ru-RU" sz="2400" dirty="0"/>
              <a:t> (до 75 %) </a:t>
            </a:r>
            <a:r>
              <a:rPr lang="ru-RU" sz="2400" dirty="0" err="1"/>
              <a:t>виходило</a:t>
            </a:r>
            <a:r>
              <a:rPr lang="ru-RU" sz="2400" dirty="0"/>
              <a:t> у США та </a:t>
            </a:r>
            <a:r>
              <a:rPr lang="ru-RU" sz="2400" dirty="0" err="1"/>
              <a:t>Канаді</a:t>
            </a:r>
            <a:r>
              <a:rPr lang="ru-RU" sz="24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276872"/>
            <a:ext cx="4032448" cy="435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24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43</TotalTime>
  <Words>446</Words>
  <Application>Microsoft Office PowerPoint</Application>
  <PresentationFormat>Экран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Горизонт</vt:lpstr>
      <vt:lpstr>Розвиток преси українською мовою у підросійській Україні, почавшись із революції 1905 р., не припинявся аж до Першої світової війни, хоча деякі роки й були для нього досить тяжкими. Визнаним осередком української преси у цей час був Київ</vt:lpstr>
      <vt:lpstr>періодичні видання Києва: </vt:lpstr>
      <vt:lpstr>Співробітники редакції журналу «Рідний край». Київ, 1909 р.</vt:lpstr>
      <vt:lpstr>Співробітники редакції газети «Рада». Київ, 1905 р.</vt:lpstr>
      <vt:lpstr>Поза Києвом виходили:</vt:lpstr>
      <vt:lpstr>   </vt:lpstr>
      <vt:lpstr>    </vt:lpstr>
      <vt:lpstr>Перед Першою світовою війною українською мовою виходило 17 часописів. Значна частина їх була досить добре організована, мала постійних співробітників, зокрема і видатних журналістів, усталений контингент читачів.</vt:lpstr>
      <vt:lpstr>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преси українською мовою у підросійській Україні, почавшись із революції 1905 р., не припинявся аж до Першої світової війни, хоча деякі роки й були для нього досить тяжкими. Визнаним осередком української преси у цей час був Київ</dc:title>
  <dc:creator>Sergey</dc:creator>
  <cp:lastModifiedBy>Sergey</cp:lastModifiedBy>
  <cp:revision>5</cp:revision>
  <dcterms:created xsi:type="dcterms:W3CDTF">2012-10-10T17:27:36Z</dcterms:created>
  <dcterms:modified xsi:type="dcterms:W3CDTF">2012-10-10T18:11:32Z</dcterms:modified>
</cp:coreProperties>
</file>