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68F3A-D0DE-4C98-9795-74F5F22E2DBF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8840-2AB1-4C70-9E5E-71EDCC45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6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8840-2AB1-4C70-9E5E-71EDCC45C4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6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313AA13-174F-43F7-B569-30BEC0DB640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7363E2A-73B1-4223-BC15-6D0F4C2A6F6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" TargetMode="External"/><Relationship Id="rId2" Type="http://schemas.openxmlformats.org/officeDocument/2006/relationships/hyperlink" Target="http://gvizdivtsi.org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kvar.su/istorija/163195-Velikaya-Otechestvenna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Ціна перемоги у Великій Вітчизняній Війні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429000"/>
            <a:ext cx="6172200" cy="685800"/>
          </a:xfrm>
        </p:spPr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Юрків Ольга</a:t>
            </a:r>
            <a:br>
              <a:rPr lang="uk-UA" dirty="0" smtClean="0"/>
            </a:br>
            <a:r>
              <a:rPr lang="uk-UA" dirty="0" smtClean="0"/>
              <a:t>7(11)-В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96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268760"/>
            <a:ext cx="4320480" cy="4608512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/>
              <a:t>перемоги </a:t>
            </a:r>
            <a:r>
              <a:rPr lang="ru-RU" dirty="0" err="1"/>
              <a:t>виявилася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, </a:t>
            </a:r>
            <a:r>
              <a:rPr lang="ru-RU" dirty="0" smtClean="0"/>
              <a:t>але </a:t>
            </a:r>
            <a:r>
              <a:rPr lang="ru-RU" dirty="0" err="1" smtClean="0"/>
              <a:t>принесені</a:t>
            </a:r>
            <a:r>
              <a:rPr lang="ru-RU" dirty="0" smtClean="0"/>
              <a:t> </a:t>
            </a:r>
            <a:r>
              <a:rPr lang="ru-RU" dirty="0" err="1" smtClean="0"/>
              <a:t>жертви</a:t>
            </a:r>
            <a:r>
              <a:rPr lang="ru-RU" dirty="0" smtClean="0"/>
              <a:t>  </a:t>
            </a:r>
            <a:r>
              <a:rPr lang="ru-RU" dirty="0"/>
              <a:t>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марні</a:t>
            </a:r>
            <a:r>
              <a:rPr lang="ru-RU" dirty="0"/>
              <a:t>. </a:t>
            </a:r>
          </a:p>
          <a:p>
            <a:pPr marL="18288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як для </a:t>
            </a:r>
            <a:r>
              <a:rPr lang="ru-RU" dirty="0" err="1"/>
              <a:t>Радянського</a:t>
            </a:r>
            <a:r>
              <a:rPr lang="ru-RU" dirty="0"/>
              <a:t> Союзу, так і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жертв </a:t>
            </a:r>
            <a:r>
              <a:rPr lang="ru-RU" dirty="0" err="1"/>
              <a:t>виявилося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smtClean="0"/>
              <a:t>великою</a:t>
            </a:r>
          </a:p>
          <a:p>
            <a:pPr marL="18288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Безумовно</a:t>
            </a:r>
            <a:r>
              <a:rPr lang="ru-RU" dirty="0"/>
              <a:t>,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могли бути і </a:t>
            </a:r>
            <a:r>
              <a:rPr lang="ru-RU" dirty="0" err="1"/>
              <a:t>меншими</a:t>
            </a:r>
            <a:r>
              <a:rPr lang="ru-RU" dirty="0"/>
              <a:t>, </a:t>
            </a:r>
            <a:r>
              <a:rPr lang="ru-RU" dirty="0" err="1"/>
              <a:t>якби</a:t>
            </a:r>
            <a:r>
              <a:rPr lang="ru-RU" dirty="0"/>
              <a:t> не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прорахунки</a:t>
            </a:r>
            <a:r>
              <a:rPr lang="ru-RU" dirty="0"/>
              <a:t> і </a:t>
            </a:r>
            <a:r>
              <a:rPr lang="ru-RU" dirty="0" err="1"/>
              <a:t>помилки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і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 та на початку </a:t>
            </a:r>
            <a:r>
              <a:rPr lang="ru-RU" dirty="0" err="1" smtClean="0"/>
              <a:t>війни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326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Підсумки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888432" cy="223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63" y="1340768"/>
            <a:ext cx="322023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76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1340768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    На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1945 </a:t>
            </a:r>
            <a:r>
              <a:rPr lang="ru-RU" dirty="0" err="1"/>
              <a:t>рік</a:t>
            </a:r>
            <a:r>
              <a:rPr lang="ru-RU" dirty="0"/>
              <a:t> став </a:t>
            </a:r>
            <a:r>
              <a:rPr lang="ru-RU" dirty="0" err="1"/>
              <a:t>поворотним</a:t>
            </a:r>
            <a:r>
              <a:rPr lang="ru-RU" dirty="0"/>
              <a:t> пунктом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суспільному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Змінилася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карта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Людство</a:t>
            </a:r>
            <a:r>
              <a:rPr lang="ru-RU" dirty="0"/>
              <a:t> вступило в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 - </a:t>
            </a:r>
            <a:r>
              <a:rPr lang="ru-RU" dirty="0" err="1"/>
              <a:t>ядерне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розпалася</a:t>
            </a:r>
            <a:r>
              <a:rPr lang="ru-RU" dirty="0"/>
              <a:t> </a:t>
            </a:r>
            <a:r>
              <a:rPr lang="ru-RU" dirty="0" err="1"/>
              <a:t>антигітлерівська</a:t>
            </a:r>
            <a:r>
              <a:rPr lang="ru-RU" dirty="0"/>
              <a:t> </a:t>
            </a:r>
            <a:r>
              <a:rPr lang="ru-RU" dirty="0" err="1"/>
              <a:t>коаліція</a:t>
            </a:r>
            <a:r>
              <a:rPr lang="ru-RU" dirty="0"/>
              <a:t>.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розкол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Утворилися</a:t>
            </a:r>
            <a:r>
              <a:rPr lang="ru-RU" dirty="0"/>
              <a:t> два </a:t>
            </a:r>
            <a:r>
              <a:rPr lang="ru-RU" dirty="0" err="1"/>
              <a:t>протилежних</a:t>
            </a:r>
            <a:r>
              <a:rPr lang="ru-RU" dirty="0"/>
              <a:t> </a:t>
            </a:r>
            <a:r>
              <a:rPr lang="ru-RU" dirty="0" err="1"/>
              <a:t>військово-політичні</a:t>
            </a:r>
            <a:r>
              <a:rPr lang="ru-RU" dirty="0"/>
              <a:t> блоки. У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наступив </a:t>
            </a:r>
            <a:r>
              <a:rPr lang="ru-RU" dirty="0" err="1"/>
              <a:t>виснажливий</a:t>
            </a:r>
            <a:r>
              <a:rPr lang="ru-RU" dirty="0"/>
              <a:t> і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7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http://gvizdivtsi.org.ua</a:t>
            </a:r>
            <a:r>
              <a:rPr lang="uk-UA" dirty="0" smtClean="0"/>
              <a:t> </a:t>
            </a:r>
          </a:p>
          <a:p>
            <a:r>
              <a:rPr lang="en-US" dirty="0" smtClean="0">
                <a:hlinkClick r:id="rId3"/>
              </a:rPr>
              <a:t>http://ua-referat.com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http://bukvar.su/istorija/163195-Velikaya-Otechestvennaya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5544615" cy="42484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Велика </a:t>
            </a:r>
            <a:r>
              <a:rPr lang="ru-RU" dirty="0" err="1" smtClean="0"/>
              <a:t>вітчизняна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1941-1945 - справедлива, </a:t>
            </a:r>
            <a:r>
              <a:rPr lang="ru-RU" dirty="0" err="1" smtClean="0"/>
              <a:t>визвольна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народу за свободу і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соціалістичної</a:t>
            </a:r>
            <a:r>
              <a:rPr lang="ru-RU" dirty="0" smtClean="0"/>
              <a:t> </a:t>
            </a:r>
            <a:r>
              <a:rPr lang="ru-RU" dirty="0" err="1" smtClean="0"/>
              <a:t>батьківщини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фашистської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союзників</a:t>
            </a:r>
            <a:r>
              <a:rPr lang="ru-RU" dirty="0" smtClean="0"/>
              <a:t>, </a:t>
            </a:r>
            <a:r>
              <a:rPr lang="ru-RU" dirty="0" err="1" smtClean="0"/>
              <a:t>найважливіша</a:t>
            </a:r>
            <a:r>
              <a:rPr lang="ru-RU" dirty="0" smtClean="0"/>
              <a:t> і </a:t>
            </a:r>
            <a:r>
              <a:rPr lang="ru-RU" dirty="0" err="1" smtClean="0"/>
              <a:t>вирішальна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1939-1945. </a:t>
            </a:r>
          </a:p>
          <a:p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тривали</a:t>
            </a:r>
            <a:r>
              <a:rPr lang="ru-RU" dirty="0" smtClean="0"/>
              <a:t> 1418 </a:t>
            </a:r>
            <a:r>
              <a:rPr lang="ru-RU" dirty="0" err="1" smtClean="0"/>
              <a:t>днів</a:t>
            </a:r>
            <a:r>
              <a:rPr lang="ru-RU" dirty="0" smtClean="0"/>
              <a:t>. </a:t>
            </a:r>
            <a:r>
              <a:rPr lang="ru-RU" dirty="0" err="1" smtClean="0"/>
              <a:t>Радянський</a:t>
            </a:r>
            <a:r>
              <a:rPr lang="ru-RU" dirty="0" smtClean="0"/>
              <a:t> Союз не </a:t>
            </a:r>
            <a:r>
              <a:rPr lang="ru-RU" dirty="0" err="1" smtClean="0"/>
              <a:t>підписав</a:t>
            </a:r>
            <a:r>
              <a:rPr lang="ru-RU" dirty="0" smtClean="0"/>
              <a:t> мир з </a:t>
            </a:r>
            <a:r>
              <a:rPr lang="ru-RU" dirty="0" err="1" smtClean="0"/>
              <a:t>Німеччиною</a:t>
            </a:r>
            <a:r>
              <a:rPr lang="ru-RU" dirty="0" smtClean="0"/>
              <a:t>. </a:t>
            </a:r>
            <a:r>
              <a:rPr lang="ru-RU" dirty="0" err="1" smtClean="0"/>
              <a:t>Війна</a:t>
            </a:r>
            <a:r>
              <a:rPr lang="ru-RU" dirty="0" smtClean="0"/>
              <a:t> з </a:t>
            </a:r>
            <a:r>
              <a:rPr lang="ru-RU" dirty="0" err="1" smtClean="0"/>
              <a:t>Німеччиною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формально </a:t>
            </a:r>
            <a:r>
              <a:rPr lang="ru-RU" dirty="0" err="1" smtClean="0"/>
              <a:t>закінчена</a:t>
            </a:r>
            <a:r>
              <a:rPr lang="ru-RU" dirty="0" smtClean="0"/>
              <a:t> 25 </a:t>
            </a:r>
            <a:r>
              <a:rPr lang="ru-RU" dirty="0" err="1" smtClean="0"/>
              <a:t>січня</a:t>
            </a:r>
            <a:r>
              <a:rPr lang="ru-RU" dirty="0" smtClean="0"/>
              <a:t> 1955 </a:t>
            </a:r>
            <a:r>
              <a:rPr lang="ru-RU" dirty="0" err="1" smtClean="0"/>
              <a:t>виданням</a:t>
            </a:r>
            <a:r>
              <a:rPr lang="ru-RU" dirty="0" smtClean="0"/>
              <a:t> </a:t>
            </a:r>
            <a:r>
              <a:rPr lang="ru-RU" dirty="0" err="1" smtClean="0"/>
              <a:t>Президією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СРСР указу «Про </a:t>
            </a:r>
            <a:r>
              <a:rPr lang="ru-RU" dirty="0" err="1" smtClean="0"/>
              <a:t>припинення</a:t>
            </a:r>
            <a:r>
              <a:rPr lang="ru-RU" dirty="0" smtClean="0"/>
              <a:t> стану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Радянським</a:t>
            </a:r>
            <a:r>
              <a:rPr lang="ru-RU" dirty="0" smtClean="0"/>
              <a:t> Союзом та </a:t>
            </a:r>
            <a:r>
              <a:rPr lang="ru-RU" dirty="0" err="1" smtClean="0"/>
              <a:t>Німеччиною</a:t>
            </a:r>
            <a:r>
              <a:rPr lang="ru-RU" dirty="0" smtClean="0"/>
              <a:t>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r>
              <a:rPr lang="uk-UA" dirty="0" smtClean="0"/>
              <a:t>                 Вступ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664296" cy="37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1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artime.org.ua/uploads/posts/2012-07/1341868697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333"/>
            <a:ext cx="3240360" cy="250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://ukrhist.at.ua/_ph/5/2/15650201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456384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ilovod.com.ua/emblmu/vvv194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392488" cy="26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27809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Поза всяким </a:t>
            </a:r>
            <a:r>
              <a:rPr lang="ru-RU" dirty="0" err="1"/>
              <a:t>сумнівом</a:t>
            </a:r>
            <a:r>
              <a:rPr lang="ru-RU" dirty="0"/>
              <a:t>,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жертви</a:t>
            </a:r>
            <a:r>
              <a:rPr lang="ru-RU" dirty="0"/>
              <a:t>, </a:t>
            </a:r>
            <a:r>
              <a:rPr lang="ru-RU" dirty="0" err="1"/>
              <a:t>принесені</a:t>
            </a:r>
            <a:r>
              <a:rPr lang="ru-RU" dirty="0"/>
              <a:t> </a:t>
            </a:r>
            <a:r>
              <a:rPr lang="ru-RU" dirty="0" err="1"/>
              <a:t>мешканцями</a:t>
            </a:r>
            <a:r>
              <a:rPr lang="ru-RU" dirty="0"/>
              <a:t> </a:t>
            </a:r>
            <a:r>
              <a:rPr lang="ru-RU" dirty="0" smtClean="0"/>
              <a:t>СРСР </a:t>
            </a:r>
            <a:r>
              <a:rPr lang="ru-RU" dirty="0"/>
              <a:t>на </a:t>
            </a:r>
            <a:r>
              <a:rPr lang="ru-RU" dirty="0" err="1"/>
              <a:t>вівтар</a:t>
            </a:r>
            <a:r>
              <a:rPr lang="ru-RU" dirty="0"/>
              <a:t> Перемоги, є головною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encrypted-tbn3.gstatic.com/images?q=tbn:ANd9GcTq97BJ3kAS-lJLQyTyfkPU9Tx0pJBghWpKUtEwigtOGijiO547tmX23vK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16319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TtL46dJP5OgvDE6y2sCSFtKJItIWoj8s2sPlO4_jRw25e_JOEfNEIB-vW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32" y="357805"/>
            <a:ext cx="190218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4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636912"/>
            <a:ext cx="6096000" cy="3657599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Фашистські</a:t>
            </a:r>
            <a:r>
              <a:rPr lang="ru-RU" dirty="0" smtClean="0"/>
              <a:t> </a:t>
            </a:r>
            <a:r>
              <a:rPr lang="ru-RU" dirty="0" err="1"/>
              <a:t>орди</a:t>
            </a:r>
            <a:r>
              <a:rPr lang="ru-RU" dirty="0"/>
              <a:t> </a:t>
            </a:r>
            <a:r>
              <a:rPr lang="ru-RU" dirty="0" err="1"/>
              <a:t>перетворили</a:t>
            </a:r>
            <a:r>
              <a:rPr lang="ru-RU" dirty="0"/>
              <a:t> в </a:t>
            </a:r>
            <a:r>
              <a:rPr lang="ru-RU" dirty="0" err="1"/>
              <a:t>руїни</a:t>
            </a:r>
            <a:r>
              <a:rPr lang="ru-RU" dirty="0"/>
              <a:t> десятки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і </a:t>
            </a:r>
            <a:r>
              <a:rPr lang="ru-RU" dirty="0" err="1"/>
              <a:t>сіл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Вони вбивали і </a:t>
            </a:r>
            <a:r>
              <a:rPr lang="ru-RU" dirty="0" err="1"/>
              <a:t>катували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людей, не </a:t>
            </a:r>
            <a:r>
              <a:rPr lang="ru-RU" dirty="0" err="1"/>
              <a:t>шкодуючи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дітей</a:t>
            </a:r>
            <a:r>
              <a:rPr lang="ru-RU" dirty="0"/>
              <a:t>,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</a:p>
          <a:p>
            <a:r>
              <a:rPr lang="ru-RU" dirty="0"/>
              <a:t>   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фашистської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СРСР носила </a:t>
            </a:r>
            <a:r>
              <a:rPr lang="ru-RU" dirty="0" err="1"/>
              <a:t>особливий</a:t>
            </a:r>
            <a:r>
              <a:rPr lang="ru-RU" dirty="0"/>
              <a:t> характер. </a:t>
            </a:r>
            <a:r>
              <a:rPr lang="ru-RU" dirty="0" err="1"/>
              <a:t>Німецький</a:t>
            </a:r>
            <a:r>
              <a:rPr lang="ru-RU" dirty="0"/>
              <a:t> фашизм </a:t>
            </a:r>
            <a:r>
              <a:rPr lang="ru-RU" dirty="0" err="1"/>
              <a:t>прагнув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захопити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СРСР, але й </a:t>
            </a:r>
            <a:r>
              <a:rPr lang="ru-RU" dirty="0" err="1"/>
              <a:t>знищити</a:t>
            </a:r>
            <a:r>
              <a:rPr lang="ru-RU" dirty="0"/>
              <a:t> першу в </a:t>
            </a:r>
            <a:r>
              <a:rPr lang="ru-RU" dirty="0" err="1"/>
              <a:t>світі</a:t>
            </a:r>
            <a:r>
              <a:rPr lang="ru-RU" dirty="0"/>
              <a:t> державу </a:t>
            </a:r>
            <a:r>
              <a:rPr lang="ru-RU" dirty="0" err="1"/>
              <a:t>робітників</a:t>
            </a:r>
            <a:r>
              <a:rPr lang="ru-RU" dirty="0"/>
              <a:t> і селян, </a:t>
            </a:r>
            <a:r>
              <a:rPr lang="ru-RU" dirty="0" err="1"/>
              <a:t>повалити</a:t>
            </a:r>
            <a:r>
              <a:rPr lang="ru-RU" dirty="0"/>
              <a:t> </a:t>
            </a:r>
            <a:r>
              <a:rPr lang="ru-RU" dirty="0" err="1"/>
              <a:t>соціалістичний</a:t>
            </a:r>
            <a:r>
              <a:rPr lang="ru-RU" dirty="0"/>
              <a:t> </a:t>
            </a:r>
            <a:r>
              <a:rPr lang="ru-RU" dirty="0" err="1"/>
              <a:t>суспільний</a:t>
            </a:r>
            <a:r>
              <a:rPr lang="ru-RU" dirty="0"/>
              <a:t> лад,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переслідував</a:t>
            </a:r>
            <a:r>
              <a:rPr lang="ru-RU" dirty="0"/>
              <a:t> </a:t>
            </a:r>
            <a:r>
              <a:rPr lang="ru-RU" dirty="0" err="1"/>
              <a:t>класові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268760"/>
            <a:ext cx="7543800" cy="914400"/>
          </a:xfrm>
        </p:spPr>
        <p:txBody>
          <a:bodyPr/>
          <a:lstStyle/>
          <a:p>
            <a:r>
              <a:rPr lang="ru-RU" dirty="0" err="1"/>
              <a:t>Жорстокість</a:t>
            </a:r>
            <a:r>
              <a:rPr lang="ru-RU" dirty="0"/>
              <a:t> </a:t>
            </a:r>
            <a:r>
              <a:rPr lang="ru-RU" dirty="0" err="1"/>
              <a:t>фашистів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0283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http://albl.ru/wp-content/uploads/2011/03/Swasti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161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6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200800" cy="416165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Гітлерівська</a:t>
            </a:r>
            <a:r>
              <a:rPr lang="ru-RU" dirty="0" smtClean="0"/>
              <a:t> </a:t>
            </a:r>
            <a:r>
              <a:rPr lang="ru-RU" dirty="0" err="1"/>
              <a:t>Німеччина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Союзу, як і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з самого початку і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розгрому</a:t>
            </a:r>
            <a:r>
              <a:rPr lang="ru-RU" dirty="0"/>
              <a:t>, вела </a:t>
            </a:r>
            <a:r>
              <a:rPr lang="ru-RU" dirty="0" err="1"/>
              <a:t>загарбницьку</a:t>
            </a:r>
            <a:r>
              <a:rPr lang="ru-RU" dirty="0"/>
              <a:t>, </a:t>
            </a:r>
            <a:r>
              <a:rPr lang="ru-RU" dirty="0" err="1"/>
              <a:t>несправедливу</a:t>
            </a:r>
            <a:r>
              <a:rPr lang="ru-RU" dirty="0"/>
              <a:t>, </a:t>
            </a:r>
            <a:r>
              <a:rPr lang="ru-RU" dirty="0" err="1"/>
              <a:t>агресивну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загрожувало</a:t>
            </a:r>
            <a:r>
              <a:rPr lang="ru-RU" dirty="0"/>
              <a:t> 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народові</a:t>
            </a:r>
            <a:r>
              <a:rPr lang="ru-RU" dirty="0"/>
              <a:t>, як і народам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знищенням</a:t>
            </a:r>
            <a:r>
              <a:rPr lang="ru-RU" dirty="0"/>
              <a:t> і рабством.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і </a:t>
            </a:r>
            <a:r>
              <a:rPr lang="ru-RU" dirty="0" err="1"/>
              <a:t>руйнування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веденням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жертви</a:t>
            </a:r>
            <a:r>
              <a:rPr lang="ru-RU" dirty="0"/>
              <a:t>, </a:t>
            </a:r>
            <a:r>
              <a:rPr lang="ru-RU" dirty="0" err="1"/>
              <a:t>понесені</a:t>
            </a:r>
            <a:r>
              <a:rPr lang="ru-RU" dirty="0"/>
              <a:t> народами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є, перш за все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агресивної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фашизму.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543800" cy="914400"/>
          </a:xfrm>
        </p:spPr>
        <p:txBody>
          <a:bodyPr/>
          <a:lstStyle/>
          <a:p>
            <a:r>
              <a:rPr lang="ru-RU" dirty="0" smtClean="0"/>
              <a:t>      Характер </a:t>
            </a:r>
            <a:r>
              <a:rPr lang="ru-RU" dirty="0" err="1" smtClean="0"/>
              <a:t>війни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07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20888"/>
            <a:ext cx="4752528" cy="324036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    </a:t>
            </a:r>
            <a:r>
              <a:rPr lang="ru-RU" dirty="0"/>
              <a:t>"Нам </a:t>
            </a:r>
            <a:r>
              <a:rPr lang="ru-RU" dirty="0" err="1"/>
              <a:t>недостатньо</a:t>
            </a:r>
            <a:r>
              <a:rPr lang="ru-RU" dirty="0"/>
              <a:t> просто розбити </a:t>
            </a:r>
            <a:r>
              <a:rPr lang="ru-RU" dirty="0" err="1"/>
              <a:t>російську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 і </a:t>
            </a:r>
            <a:r>
              <a:rPr lang="ru-RU" dirty="0" err="1"/>
              <a:t>захопити</a:t>
            </a:r>
            <a:r>
              <a:rPr lang="ru-RU" dirty="0"/>
              <a:t> </a:t>
            </a:r>
            <a:r>
              <a:rPr lang="ru-RU" dirty="0" err="1"/>
              <a:t>Ленінград</a:t>
            </a:r>
            <a:r>
              <a:rPr lang="ru-RU" dirty="0"/>
              <a:t>, Москву, Кавказ. Ми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стерти</a:t>
            </a:r>
            <a:r>
              <a:rPr lang="ru-RU" dirty="0"/>
              <a:t> з </a:t>
            </a:r>
            <a:r>
              <a:rPr lang="ru-RU" dirty="0" err="1"/>
              <a:t>лиця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 і </a:t>
            </a:r>
            <a:r>
              <a:rPr lang="ru-RU" dirty="0" err="1"/>
              <a:t>знищити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народ". "На </a:t>
            </a:r>
            <a:r>
              <a:rPr lang="ru-RU" dirty="0" err="1"/>
              <a:t>війні</a:t>
            </a:r>
            <a:r>
              <a:rPr lang="ru-RU" dirty="0"/>
              <a:t> сама </a:t>
            </a:r>
            <a:r>
              <a:rPr lang="ru-RU" dirty="0" err="1"/>
              <a:t>жорстокість</a:t>
            </a:r>
            <a:r>
              <a:rPr lang="ru-RU" dirty="0"/>
              <a:t> - благо для </a:t>
            </a:r>
            <a:r>
              <a:rPr lang="ru-RU" dirty="0" err="1"/>
              <a:t>майбутнього</a:t>
            </a:r>
            <a:r>
              <a:rPr lang="ru-RU" dirty="0"/>
              <a:t>", - </a:t>
            </a:r>
            <a:r>
              <a:rPr lang="ru-RU" dirty="0" err="1"/>
              <a:t>напучував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генералів</a:t>
            </a:r>
            <a:r>
              <a:rPr lang="ru-RU" dirty="0"/>
              <a:t> у </a:t>
            </a:r>
            <a:r>
              <a:rPr lang="ru-RU" dirty="0" err="1"/>
              <a:t>березні</a:t>
            </a:r>
            <a:r>
              <a:rPr lang="ru-RU" dirty="0"/>
              <a:t> 1941-го.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43800" cy="914400"/>
          </a:xfrm>
        </p:spPr>
        <p:txBody>
          <a:bodyPr/>
          <a:lstStyle/>
          <a:p>
            <a:r>
              <a:rPr lang="uk-UA" dirty="0" smtClean="0"/>
              <a:t>      Настанова Гітлера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04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2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196752"/>
            <a:ext cx="7344816" cy="536665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Білорусії</a:t>
            </a:r>
            <a:r>
              <a:rPr lang="ru-RU" dirty="0"/>
              <a:t>,  і Прибалтики </a:t>
            </a:r>
            <a:r>
              <a:rPr lang="ru-RU" dirty="0" err="1"/>
              <a:t>гітлерівці</a:t>
            </a:r>
            <a:r>
              <a:rPr lang="ru-RU" dirty="0"/>
              <a:t> </a:t>
            </a:r>
            <a:r>
              <a:rPr lang="ru-RU" dirty="0" err="1"/>
              <a:t>знищили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мирного </a:t>
            </a:r>
            <a:r>
              <a:rPr lang="ru-RU" dirty="0" err="1"/>
              <a:t>населення</a:t>
            </a:r>
            <a:r>
              <a:rPr lang="ru-RU" dirty="0"/>
              <a:t>, в основному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старих</a:t>
            </a:r>
            <a:r>
              <a:rPr lang="ru-RU" dirty="0"/>
              <a:t> і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/>
              <a:t> на </a:t>
            </a:r>
            <a:r>
              <a:rPr lang="ru-RU" dirty="0" err="1"/>
              <a:t>каторжних</a:t>
            </a:r>
            <a:r>
              <a:rPr lang="ru-RU" dirty="0"/>
              <a:t> роботах у </a:t>
            </a:r>
            <a:r>
              <a:rPr lang="ru-RU" dirty="0" err="1"/>
              <a:t>Німеччині</a:t>
            </a:r>
            <a:r>
              <a:rPr lang="ru-RU" dirty="0"/>
              <a:t>, у </a:t>
            </a:r>
            <a:r>
              <a:rPr lang="ru-RU" dirty="0" err="1"/>
              <a:t>фашистських</a:t>
            </a:r>
            <a:r>
              <a:rPr lang="ru-RU" dirty="0"/>
              <a:t> </a:t>
            </a:r>
            <a:r>
              <a:rPr lang="ru-RU" dirty="0" err="1"/>
              <a:t>концтаборах</a:t>
            </a:r>
            <a:r>
              <a:rPr lang="ru-RU" dirty="0"/>
              <a:t>,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стали жертвами </a:t>
            </a:r>
            <a:r>
              <a:rPr lang="ru-RU" dirty="0" err="1"/>
              <a:t>бомбардувань</a:t>
            </a:r>
            <a:r>
              <a:rPr lang="ru-RU" dirty="0"/>
              <a:t>, </a:t>
            </a:r>
            <a:r>
              <a:rPr lang="ru-RU" dirty="0" err="1"/>
              <a:t>пожеж</a:t>
            </a:r>
            <a:r>
              <a:rPr lang="ru-RU" dirty="0"/>
              <a:t>, хвороб і голоду. </a:t>
            </a:r>
            <a:r>
              <a:rPr lang="ru-RU" dirty="0" err="1"/>
              <a:t>Німецький</a:t>
            </a:r>
            <a:r>
              <a:rPr lang="ru-RU" dirty="0"/>
              <a:t> фашизм </a:t>
            </a:r>
            <a:r>
              <a:rPr lang="ru-RU" dirty="0" err="1"/>
              <a:t>завдав</a:t>
            </a:r>
            <a:r>
              <a:rPr lang="ru-RU" dirty="0"/>
              <a:t> </a:t>
            </a:r>
            <a:r>
              <a:rPr lang="ru-RU" dirty="0" err="1"/>
              <a:t>величезної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і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43800" cy="914400"/>
          </a:xfrm>
        </p:spPr>
        <p:txBody>
          <a:bodyPr/>
          <a:lstStyle/>
          <a:p>
            <a:r>
              <a:rPr lang="uk-UA" dirty="0" smtClean="0"/>
              <a:t>       Ціна перемоги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7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7992888" cy="4104456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дорого </a:t>
            </a:r>
            <a:r>
              <a:rPr lang="ru-RU" dirty="0" err="1"/>
              <a:t>обійшлося</a:t>
            </a:r>
            <a:r>
              <a:rPr lang="ru-RU" dirty="0"/>
              <a:t> </a:t>
            </a:r>
            <a:r>
              <a:rPr lang="ru-RU" dirty="0" err="1"/>
              <a:t>зволікання</a:t>
            </a:r>
            <a:r>
              <a:rPr lang="ru-RU" dirty="0"/>
              <a:t> з </a:t>
            </a:r>
            <a:r>
              <a:rPr lang="ru-RU" dirty="0" err="1"/>
              <a:t>відкриттям</a:t>
            </a:r>
            <a:r>
              <a:rPr lang="ru-RU" dirty="0"/>
              <a:t> другого фронту в </a:t>
            </a:r>
            <a:r>
              <a:rPr lang="ru-RU" dirty="0" err="1"/>
              <a:t>Європі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об'єктивними</a:t>
            </a:r>
            <a:r>
              <a:rPr lang="ru-RU" dirty="0"/>
              <a:t> </a:t>
            </a:r>
            <a:r>
              <a:rPr lang="ru-RU" dirty="0" err="1"/>
              <a:t>труднощами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, але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розрахунками</a:t>
            </a:r>
            <a:r>
              <a:rPr lang="ru-RU" dirty="0"/>
              <a:t> "</a:t>
            </a:r>
            <a:r>
              <a:rPr lang="ru-RU" dirty="0" err="1"/>
              <a:t>заощадити</a:t>
            </a:r>
            <a:r>
              <a:rPr lang="ru-RU" dirty="0"/>
              <a:t>"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радянсько-німецькому</a:t>
            </a:r>
            <a:r>
              <a:rPr lang="ru-RU" dirty="0"/>
              <a:t> </a:t>
            </a:r>
            <a:r>
              <a:rPr lang="ru-RU" dirty="0" err="1"/>
              <a:t>фронті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знищена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вермахту: до 75% </a:t>
            </a:r>
            <a:r>
              <a:rPr lang="ru-RU" dirty="0" err="1"/>
              <a:t>танків</a:t>
            </a:r>
            <a:r>
              <a:rPr lang="ru-RU" dirty="0"/>
              <a:t> і </a:t>
            </a:r>
            <a:r>
              <a:rPr lang="ru-RU" dirty="0" err="1"/>
              <a:t>штурмових</a:t>
            </a:r>
            <a:r>
              <a:rPr lang="ru-RU" dirty="0"/>
              <a:t> </a:t>
            </a:r>
            <a:r>
              <a:rPr lang="ru-RU" dirty="0" err="1"/>
              <a:t>гармат</a:t>
            </a:r>
            <a:r>
              <a:rPr lang="ru-RU" dirty="0"/>
              <a:t>, </a:t>
            </a:r>
            <a:r>
              <a:rPr lang="ru-RU" dirty="0" err="1"/>
              <a:t>понад</a:t>
            </a:r>
            <a:r>
              <a:rPr lang="ru-RU" dirty="0"/>
              <a:t> 75% </a:t>
            </a:r>
            <a:r>
              <a:rPr lang="ru-RU" dirty="0" err="1"/>
              <a:t>авіації</a:t>
            </a:r>
            <a:r>
              <a:rPr lang="ru-RU" dirty="0"/>
              <a:t>, 74% </a:t>
            </a:r>
            <a:r>
              <a:rPr lang="ru-RU" dirty="0" err="1"/>
              <a:t>артилерійських</a:t>
            </a:r>
            <a:r>
              <a:rPr lang="ru-RU" dirty="0"/>
              <a:t> </a:t>
            </a:r>
            <a:r>
              <a:rPr lang="ru-RU" dirty="0" err="1"/>
              <a:t>знарядь</a:t>
            </a:r>
            <a:r>
              <a:rPr lang="ru-RU" dirty="0"/>
              <a:t>. </a:t>
            </a:r>
            <a:r>
              <a:rPr lang="ru-RU" dirty="0" err="1"/>
              <a:t>Щодня</a:t>
            </a:r>
            <a:r>
              <a:rPr lang="ru-RU" dirty="0"/>
              <a:t> противник </a:t>
            </a:r>
            <a:r>
              <a:rPr lang="ru-RU" dirty="0" err="1"/>
              <a:t>втрачав</a:t>
            </a:r>
            <a:r>
              <a:rPr lang="ru-RU" dirty="0"/>
              <a:t> тут в </a:t>
            </a:r>
            <a:r>
              <a:rPr lang="ru-RU" dirty="0" err="1"/>
              <a:t>середньому</a:t>
            </a:r>
            <a:r>
              <a:rPr lang="ru-RU" dirty="0"/>
              <a:t> 55 </a:t>
            </a:r>
            <a:r>
              <a:rPr lang="ru-RU" dirty="0" err="1"/>
              <a:t>літаків</a:t>
            </a:r>
            <a:r>
              <a:rPr lang="ru-RU" dirty="0"/>
              <a:t>, 118 </a:t>
            </a:r>
            <a:r>
              <a:rPr lang="ru-RU" dirty="0" err="1"/>
              <a:t>артилерійських</a:t>
            </a:r>
            <a:r>
              <a:rPr lang="ru-RU" dirty="0"/>
              <a:t> систем, 34 танки і </a:t>
            </a:r>
            <a:r>
              <a:rPr lang="ru-RU" dirty="0" err="1"/>
              <a:t>штурмових</a:t>
            </a:r>
            <a:r>
              <a:rPr lang="ru-RU" dirty="0"/>
              <a:t> </a:t>
            </a:r>
            <a:r>
              <a:rPr lang="ru-RU" dirty="0" err="1"/>
              <a:t>гармати</a:t>
            </a:r>
            <a:r>
              <a:rPr lang="ru-RU" dirty="0"/>
              <a:t>. За </a:t>
            </a:r>
            <a:r>
              <a:rPr lang="ru-RU" dirty="0" err="1"/>
              <a:t>підрахунками</a:t>
            </a:r>
            <a:r>
              <a:rPr lang="ru-RU" dirty="0"/>
              <a:t> </a:t>
            </a:r>
            <a:r>
              <a:rPr lang="ru-RU" dirty="0" err="1"/>
              <a:t>історика</a:t>
            </a:r>
            <a:r>
              <a:rPr lang="ru-RU" dirty="0"/>
              <a:t> з </a:t>
            </a:r>
            <a:r>
              <a:rPr lang="ru-RU" dirty="0" err="1"/>
              <a:t>Кембріджського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червнем</a:t>
            </a:r>
            <a:r>
              <a:rPr lang="ru-RU" dirty="0"/>
              <a:t> 1941 і </a:t>
            </a:r>
            <a:r>
              <a:rPr lang="ru-RU" dirty="0" err="1"/>
              <a:t>червнем</a:t>
            </a:r>
            <a:r>
              <a:rPr lang="ru-RU" dirty="0"/>
              <a:t> 1944 р., </a:t>
            </a:r>
            <a:r>
              <a:rPr lang="ru-RU" dirty="0" err="1"/>
              <a:t>тобто</a:t>
            </a:r>
            <a:r>
              <a:rPr lang="ru-RU" dirty="0"/>
              <a:t> до </a:t>
            </a:r>
            <a:r>
              <a:rPr lang="ru-RU" dirty="0" err="1"/>
              <a:t>висадки</a:t>
            </a:r>
            <a:r>
              <a:rPr lang="ru-RU" dirty="0"/>
              <a:t> англо-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у </a:t>
            </a:r>
            <a:r>
              <a:rPr lang="ru-RU" dirty="0" err="1"/>
              <a:t>Францію</a:t>
            </a:r>
            <a:r>
              <a:rPr lang="ru-RU" dirty="0"/>
              <a:t>, 93%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в боях з </a:t>
            </a:r>
            <a:r>
              <a:rPr lang="ru-RU" dirty="0" err="1"/>
              <a:t>Червоною</a:t>
            </a:r>
            <a:r>
              <a:rPr lang="ru-RU" dirty="0"/>
              <a:t> </a:t>
            </a:r>
            <a:r>
              <a:rPr lang="ru-RU" dirty="0" err="1"/>
              <a:t>Армією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43800" cy="914400"/>
          </a:xfrm>
        </p:spPr>
        <p:txBody>
          <a:bodyPr/>
          <a:lstStyle/>
          <a:p>
            <a:r>
              <a:rPr lang="uk-UA" dirty="0" smtClean="0"/>
              <a:t>       Ціна </a:t>
            </a:r>
            <a:r>
              <a:rPr lang="uk-UA" dirty="0"/>
              <a:t>п</a:t>
            </a:r>
            <a:r>
              <a:rPr lang="uk-UA" dirty="0" smtClean="0"/>
              <a:t>еремоги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01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402016" cy="403934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Безповоротні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СРСР у </a:t>
            </a:r>
            <a:r>
              <a:rPr lang="ru-RU" dirty="0" err="1"/>
              <a:t>війні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вбиті</a:t>
            </a:r>
            <a:r>
              <a:rPr lang="ru-RU" dirty="0"/>
              <a:t> в бою і </a:t>
            </a:r>
            <a:r>
              <a:rPr lang="ru-RU" dirty="0" err="1"/>
              <a:t>померлі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ран у </a:t>
            </a:r>
            <a:r>
              <a:rPr lang="ru-RU" dirty="0" err="1"/>
              <a:t>госпіталях</a:t>
            </a:r>
            <a:r>
              <a:rPr lang="ru-RU" dirty="0"/>
              <a:t>, </a:t>
            </a:r>
            <a:r>
              <a:rPr lang="ru-RU" dirty="0" err="1"/>
              <a:t>зниклі</a:t>
            </a:r>
            <a:r>
              <a:rPr lang="ru-RU" dirty="0"/>
              <a:t> без </a:t>
            </a:r>
            <a:r>
              <a:rPr lang="ru-RU" dirty="0" err="1"/>
              <a:t>вісті</a:t>
            </a:r>
            <a:r>
              <a:rPr lang="ru-RU" dirty="0"/>
              <a:t>, не </a:t>
            </a:r>
            <a:r>
              <a:rPr lang="ru-RU" dirty="0" err="1"/>
              <a:t>повернулися</a:t>
            </a:r>
            <a:r>
              <a:rPr lang="ru-RU" dirty="0"/>
              <a:t> з полону </a:t>
            </a:r>
            <a:r>
              <a:rPr lang="ru-RU" dirty="0" err="1"/>
              <a:t>військовослужбовці</a:t>
            </a:r>
            <a:r>
              <a:rPr lang="ru-RU" dirty="0"/>
              <a:t>, </a:t>
            </a:r>
            <a:r>
              <a:rPr lang="ru-RU" dirty="0" err="1"/>
              <a:t>партизани</a:t>
            </a:r>
            <a:r>
              <a:rPr lang="ru-RU" dirty="0"/>
              <a:t> і </a:t>
            </a:r>
            <a:r>
              <a:rPr lang="ru-RU" dirty="0" err="1"/>
              <a:t>ополченці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скорботний</a:t>
            </a:r>
            <a:r>
              <a:rPr lang="ru-RU" dirty="0"/>
              <a:t> список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/>
              <a:t>мирних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померлих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голоду і хвороб, </a:t>
            </a:r>
            <a:r>
              <a:rPr lang="ru-RU" dirty="0" err="1"/>
              <a:t>загиблих</a:t>
            </a:r>
            <a:r>
              <a:rPr lang="ru-RU" dirty="0"/>
              <a:t> при </a:t>
            </a:r>
            <a:r>
              <a:rPr lang="ru-RU" dirty="0" err="1"/>
              <a:t>бомбардуваннях</a:t>
            </a:r>
            <a:r>
              <a:rPr lang="ru-RU" dirty="0"/>
              <a:t> і </a:t>
            </a:r>
            <a:r>
              <a:rPr lang="ru-RU" dirty="0" err="1"/>
              <a:t>артилерійських</a:t>
            </a:r>
            <a:r>
              <a:rPr lang="ru-RU" dirty="0"/>
              <a:t> </a:t>
            </a:r>
            <a:r>
              <a:rPr lang="ru-RU" dirty="0" err="1"/>
              <a:t>обстрілів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каральних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окупантів</a:t>
            </a:r>
            <a:r>
              <a:rPr lang="ru-RU" dirty="0"/>
              <a:t>,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розстріляних</a:t>
            </a:r>
            <a:r>
              <a:rPr lang="ru-RU" dirty="0"/>
              <a:t> </a:t>
            </a:r>
            <a:r>
              <a:rPr lang="ru-RU" dirty="0" err="1"/>
              <a:t>підпільників</a:t>
            </a:r>
            <a:r>
              <a:rPr lang="ru-RU" dirty="0"/>
              <a:t>, </a:t>
            </a:r>
            <a:r>
              <a:rPr lang="ru-RU" dirty="0" err="1"/>
              <a:t>закатованих</a:t>
            </a:r>
            <a:r>
              <a:rPr lang="ru-RU" dirty="0"/>
              <a:t> у таборах,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вивезених</a:t>
            </a:r>
            <a:r>
              <a:rPr lang="ru-RU" dirty="0"/>
              <a:t> у </a:t>
            </a:r>
            <a:r>
              <a:rPr lang="ru-RU" dirty="0" err="1"/>
              <a:t>Німеччину</a:t>
            </a:r>
            <a:r>
              <a:rPr lang="ru-RU" dirty="0"/>
              <a:t> і не </a:t>
            </a:r>
            <a:r>
              <a:rPr lang="ru-RU" dirty="0" err="1"/>
              <a:t>повернулися</a:t>
            </a:r>
            <a:r>
              <a:rPr lang="ru-RU" dirty="0"/>
              <a:t> </a:t>
            </a:r>
            <a:r>
              <a:rPr lang="ru-RU" dirty="0" err="1"/>
              <a:t>звідти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про </a:t>
            </a:r>
            <a:r>
              <a:rPr lang="ru-RU" dirty="0" err="1"/>
              <a:t>що</a:t>
            </a:r>
            <a:r>
              <a:rPr lang="ru-RU" dirty="0"/>
              <a:t> говорить статистика смертей в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концтаборах</a:t>
            </a:r>
            <a:r>
              <a:rPr lang="ru-RU" dirty="0"/>
              <a:t>. Так, з 235 тис. </a:t>
            </a:r>
            <a:r>
              <a:rPr lang="ru-RU" dirty="0" err="1"/>
              <a:t>англійських</a:t>
            </a:r>
            <a:r>
              <a:rPr lang="ru-RU" dirty="0"/>
              <a:t> і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військовополонених</a:t>
            </a:r>
            <a:r>
              <a:rPr lang="ru-RU" dirty="0"/>
              <a:t> там </a:t>
            </a:r>
            <a:r>
              <a:rPr lang="ru-RU" dirty="0" err="1"/>
              <a:t>загинули</a:t>
            </a:r>
            <a:r>
              <a:rPr lang="ru-RU" dirty="0"/>
              <a:t> 8300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3,5%. А з 5700 тис.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військовополонених</a:t>
            </a:r>
            <a:r>
              <a:rPr lang="ru-RU" dirty="0"/>
              <a:t>,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голоду і хвороб померли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розстріляні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3300 тис.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smtClean="0"/>
              <a:t>57%.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43800" cy="914400"/>
          </a:xfrm>
        </p:spPr>
        <p:txBody>
          <a:bodyPr/>
          <a:lstStyle/>
          <a:p>
            <a:r>
              <a:rPr lang="uk-UA" dirty="0" smtClean="0"/>
              <a:t>      Жертви перемоги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360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54</TotalTime>
  <Words>775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Ціна перемоги у Великій Вітчизняній Війні</vt:lpstr>
      <vt:lpstr>                 Вступ </vt:lpstr>
      <vt:lpstr>Презентация PowerPoint</vt:lpstr>
      <vt:lpstr>Жорстокість фашистів </vt:lpstr>
      <vt:lpstr>      Характер війни  </vt:lpstr>
      <vt:lpstr>      Настанова Гітлера</vt:lpstr>
      <vt:lpstr>       Ціна перемоги</vt:lpstr>
      <vt:lpstr>       Ціна перемоги</vt:lpstr>
      <vt:lpstr>      Жертви перемоги </vt:lpstr>
      <vt:lpstr>Презентация PowerPoint</vt:lpstr>
      <vt:lpstr>Презентация PowerPoint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21</cp:revision>
  <dcterms:created xsi:type="dcterms:W3CDTF">2013-10-17T18:04:23Z</dcterms:created>
  <dcterms:modified xsi:type="dcterms:W3CDTF">2013-10-18T03:33:32Z</dcterms:modified>
</cp:coreProperties>
</file>