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50B4F7-3B1E-4148-B6EB-383E28009AA5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D0224-BDE4-4481-8AFB-92C0462638F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4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857364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Book Antiqua" pitchFamily="18" charset="0"/>
                <a:cs typeface="Browallia New" pitchFamily="34" charset="-34"/>
              </a:rPr>
              <a:t>Голодомор</a:t>
            </a:r>
            <a:endParaRPr lang="ru-RU" sz="6000" dirty="0">
              <a:solidFill>
                <a:schemeClr val="tx1"/>
              </a:solidFill>
              <a:latin typeface="Book Antiqua" pitchFamily="18" charset="0"/>
              <a:cs typeface="Browallia New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1921-1923рр.</a:t>
            </a:r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14 </a:t>
            </a:r>
            <a:r>
              <a:rPr lang="ru-RU" dirty="0" err="1" smtClean="0"/>
              <a:t>січня</a:t>
            </a:r>
            <a:r>
              <a:rPr lang="ru-RU" dirty="0" smtClean="0"/>
              <a:t> 1922 р.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Раднарком</a:t>
            </a:r>
            <a:r>
              <a:rPr lang="ru-RU" dirty="0" smtClean="0"/>
              <a:t> </a:t>
            </a:r>
            <a:r>
              <a:rPr lang="ru-RU" dirty="0" err="1" smtClean="0"/>
              <a:t>прийняв</a:t>
            </a:r>
            <a:r>
              <a:rPr lang="ru-RU" dirty="0" smtClean="0"/>
              <a:t> давно </a:t>
            </a:r>
            <a:r>
              <a:rPr lang="ru-RU" dirty="0" err="1" smtClean="0"/>
              <a:t>очікувану</a:t>
            </a:r>
            <a:r>
              <a:rPr lang="ru-RU" dirty="0" smtClean="0"/>
              <a:t> постанову про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голодуючими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неврожайних</a:t>
            </a:r>
            <a:r>
              <a:rPr lang="ru-RU" dirty="0" smtClean="0"/>
              <a:t> </a:t>
            </a:r>
            <a:r>
              <a:rPr lang="ru-RU" dirty="0" err="1" smtClean="0"/>
              <a:t>губерній</a:t>
            </a:r>
            <a:r>
              <a:rPr lang="ru-RU" dirty="0" smtClean="0"/>
              <a:t> УСРР, а 16 </a:t>
            </a:r>
            <a:r>
              <a:rPr lang="ru-RU" dirty="0" err="1" smtClean="0"/>
              <a:t>січня</a:t>
            </a:r>
            <a:r>
              <a:rPr lang="ru-RU" dirty="0" smtClean="0"/>
              <a:t> 1922 р. </a:t>
            </a:r>
            <a:r>
              <a:rPr lang="ru-RU" dirty="0" err="1" smtClean="0"/>
              <a:t>Політбюро</a:t>
            </a:r>
            <a:r>
              <a:rPr lang="ru-RU" dirty="0" smtClean="0"/>
              <a:t> ЦК КП(б)У </a:t>
            </a:r>
            <a:r>
              <a:rPr lang="ru-RU" dirty="0" err="1" smtClean="0"/>
              <a:t>зняло</a:t>
            </a:r>
            <a:r>
              <a:rPr lang="ru-RU" dirty="0" smtClean="0"/>
              <a:t> блокаду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голод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err="1" smtClean="0"/>
              <a:t>Неврожайні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час </a:t>
            </a:r>
            <a:r>
              <a:rPr lang="ru-RU" dirty="0" err="1" smtClean="0"/>
              <a:t>залишались</a:t>
            </a:r>
            <a:r>
              <a:rPr lang="ru-RU" dirty="0" smtClean="0"/>
              <a:t> на </a:t>
            </a:r>
            <a:r>
              <a:rPr lang="ru-RU" dirty="0" err="1" smtClean="0"/>
              <a:t>продовольчому</a:t>
            </a:r>
            <a:r>
              <a:rPr lang="ru-RU" dirty="0" smtClean="0"/>
              <a:t> </a:t>
            </a:r>
            <a:r>
              <a:rPr lang="ru-RU" dirty="0" err="1" smtClean="0"/>
              <a:t>самозабезпеченні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звільнялись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податку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 РСФРР. Уряд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вперто</a:t>
            </a:r>
            <a:r>
              <a:rPr lang="ru-RU" dirty="0" smtClean="0"/>
              <a:t> </a:t>
            </a:r>
            <a:r>
              <a:rPr lang="ru-RU" dirty="0" err="1" smtClean="0"/>
              <a:t>відмовляв</a:t>
            </a:r>
            <a:r>
              <a:rPr lang="ru-RU" dirty="0" smtClean="0"/>
              <a:t> </a:t>
            </a:r>
            <a:r>
              <a:rPr lang="ru-RU" dirty="0" err="1" smtClean="0"/>
              <a:t>голодуючим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дозволі</a:t>
            </a:r>
            <a:r>
              <a:rPr lang="ru-RU" dirty="0" smtClean="0"/>
              <a:t> на </a:t>
            </a:r>
            <a:r>
              <a:rPr lang="ru-RU" dirty="0" err="1" smtClean="0"/>
              <a:t>закупівлю</a:t>
            </a:r>
            <a:r>
              <a:rPr lang="ru-RU" dirty="0" smtClean="0"/>
              <a:t> зерна у </a:t>
            </a:r>
            <a:r>
              <a:rPr lang="ru-RU" dirty="0" err="1" smtClean="0"/>
              <a:t>врожайних</a:t>
            </a:r>
            <a:r>
              <a:rPr lang="ru-RU" dirty="0" smtClean="0"/>
              <a:t> </a:t>
            </a:r>
            <a:r>
              <a:rPr lang="ru-RU" dirty="0" err="1" smtClean="0"/>
              <a:t>місцевостях</a:t>
            </a:r>
            <a:r>
              <a:rPr lang="ru-RU" dirty="0" smtClean="0"/>
              <a:t> до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право </a:t>
            </a:r>
            <a:r>
              <a:rPr lang="ru-RU" dirty="0" err="1" smtClean="0"/>
              <a:t>надавалось</a:t>
            </a:r>
            <a:r>
              <a:rPr lang="ru-RU" dirty="0" smtClean="0"/>
              <a:t> </a:t>
            </a:r>
            <a:r>
              <a:rPr lang="ru-RU" dirty="0" err="1" smtClean="0"/>
              <a:t>голодуючим</a:t>
            </a:r>
            <a:r>
              <a:rPr lang="ru-RU" dirty="0" smtClean="0"/>
              <a:t> РСФРР. </a:t>
            </a:r>
            <a:r>
              <a:rPr lang="ru-RU" dirty="0" err="1" smtClean="0"/>
              <a:t>Лише</a:t>
            </a:r>
            <a:r>
              <a:rPr lang="ru-RU" dirty="0" smtClean="0"/>
              <a:t> в 1922 р. центральна </a:t>
            </a:r>
            <a:r>
              <a:rPr lang="ru-RU" dirty="0" err="1" smtClean="0"/>
              <a:t>комісія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голодуючим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довгоочікуваний</a:t>
            </a:r>
            <a:r>
              <a:rPr lang="ru-RU" dirty="0" smtClean="0"/>
              <a:t> </a:t>
            </a:r>
            <a:r>
              <a:rPr lang="ru-RU" dirty="0" err="1" smtClean="0"/>
              <a:t>дозвіл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потреби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голодуючих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Злочинна</a:t>
            </a:r>
            <a:r>
              <a:rPr lang="ru-RU" dirty="0" smtClean="0"/>
              <a:t>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уряду </a:t>
            </a:r>
            <a:r>
              <a:rPr lang="ru-RU" dirty="0" err="1" smtClean="0"/>
              <a:t>спричинила</a:t>
            </a:r>
            <a:r>
              <a:rPr lang="ru-RU" dirty="0" smtClean="0"/>
              <a:t> </a:t>
            </a:r>
            <a:r>
              <a:rPr lang="ru-RU" dirty="0" err="1" smtClean="0"/>
              <a:t>масове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голоду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вимирання</a:t>
            </a:r>
            <a:r>
              <a:rPr lang="ru-RU" dirty="0" smtClean="0"/>
              <a:t> </a:t>
            </a:r>
            <a:r>
              <a:rPr lang="ru-RU" dirty="0" err="1" smtClean="0"/>
              <a:t>голодуючих</a:t>
            </a:r>
            <a:r>
              <a:rPr lang="ru-RU" dirty="0" smtClean="0"/>
              <a:t>. Станом на 1 </a:t>
            </a:r>
            <a:r>
              <a:rPr lang="ru-RU" dirty="0" err="1" smtClean="0"/>
              <a:t>травня</a:t>
            </a:r>
            <a:r>
              <a:rPr lang="ru-RU" dirty="0" smtClean="0"/>
              <a:t> 1922 р. у 5-ти </a:t>
            </a:r>
            <a:r>
              <a:rPr lang="ru-RU" dirty="0" err="1" smtClean="0"/>
              <a:t>степових</a:t>
            </a:r>
            <a:r>
              <a:rPr lang="ru-RU" dirty="0" smtClean="0"/>
              <a:t> </a:t>
            </a:r>
            <a:r>
              <a:rPr lang="ru-RU" dirty="0" err="1" smtClean="0"/>
              <a:t>губерніях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голодувало</a:t>
            </a:r>
            <a:r>
              <a:rPr lang="ru-RU" dirty="0" smtClean="0"/>
              <a:t> 3 </a:t>
            </a:r>
            <a:r>
              <a:rPr lang="ru-RU" dirty="0" err="1" smtClean="0"/>
              <a:t>млн</a:t>
            </a:r>
            <a:r>
              <a:rPr lang="ru-RU" dirty="0" smtClean="0"/>
              <a:t> 709 тис. 556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35%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потребуючих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6 </a:t>
            </a:r>
            <a:r>
              <a:rPr lang="ru-RU" dirty="0" err="1" smtClean="0"/>
              <a:t>млн</a:t>
            </a:r>
            <a:r>
              <a:rPr lang="ru-RU" dirty="0" smtClean="0"/>
              <a:t> 600 тис.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40% становили </a:t>
            </a:r>
            <a:r>
              <a:rPr lang="ru-RU" dirty="0" err="1" smtClean="0"/>
              <a:t>діти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державну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отримувало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7,5% </a:t>
            </a:r>
            <a:r>
              <a:rPr lang="ru-RU" dirty="0" err="1" smtClean="0"/>
              <a:t>голодуючих</a:t>
            </a:r>
            <a:r>
              <a:rPr lang="ru-RU" dirty="0" smtClean="0"/>
              <a:t>. У той же час у РСФРР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голодуючих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харчувались</a:t>
            </a:r>
            <a:r>
              <a:rPr lang="ru-RU" dirty="0" smtClean="0"/>
              <a:t> у пунктах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сягала</a:t>
            </a:r>
            <a:r>
              <a:rPr lang="ru-RU" dirty="0" smtClean="0"/>
              <a:t> 80%. Станом на 1 </a:t>
            </a:r>
            <a:r>
              <a:rPr lang="ru-RU" dirty="0" err="1" smtClean="0"/>
              <a:t>вересня</a:t>
            </a:r>
            <a:r>
              <a:rPr lang="ru-RU" dirty="0" smtClean="0"/>
              <a:t> 1922 р. </a:t>
            </a:r>
            <a:r>
              <a:rPr lang="ru-RU" dirty="0" err="1" smtClean="0"/>
              <a:t>продовольчу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фонду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голодуючим</a:t>
            </a:r>
            <a:r>
              <a:rPr lang="ru-RU" dirty="0" smtClean="0"/>
              <a:t> </a:t>
            </a:r>
            <a:r>
              <a:rPr lang="ru-RU" dirty="0" err="1" smtClean="0"/>
              <a:t>отримувало</a:t>
            </a:r>
            <a:r>
              <a:rPr lang="ru-RU" dirty="0" smtClean="0"/>
              <a:t> 425 тис.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1,8%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 </a:t>
            </a:r>
            <a:r>
              <a:rPr lang="ru-RU" dirty="0" err="1" smtClean="0"/>
              <a:t>забезпечували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благодійні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952194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Точну</a:t>
            </a:r>
            <a:r>
              <a:rPr lang="ru-RU" dirty="0" smtClean="0"/>
              <a:t> цифру </a:t>
            </a:r>
            <a:r>
              <a:rPr lang="ru-RU" dirty="0" err="1" smtClean="0"/>
              <a:t>померлих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в </a:t>
            </a:r>
            <a:r>
              <a:rPr lang="ru-RU" dirty="0" err="1" smtClean="0"/>
              <a:t>Україні</a:t>
            </a:r>
            <a:r>
              <a:rPr lang="ru-RU" dirty="0" smtClean="0"/>
              <a:t> не </a:t>
            </a:r>
            <a:r>
              <a:rPr lang="ru-RU" dirty="0" err="1" smtClean="0"/>
              <a:t>встановлено</a:t>
            </a:r>
            <a:r>
              <a:rPr lang="ru-RU" dirty="0" smtClean="0"/>
              <a:t>.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наводяться</a:t>
            </a:r>
            <a:r>
              <a:rPr lang="ru-RU" dirty="0" smtClean="0"/>
              <a:t> </a:t>
            </a:r>
            <a:r>
              <a:rPr lang="ru-RU" dirty="0" err="1" smtClean="0"/>
              <a:t>цифри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235 тис. до 500 тис. </a:t>
            </a:r>
            <a:r>
              <a:rPr lang="ru-RU" dirty="0" err="1" smtClean="0"/>
              <a:t>осіб</a:t>
            </a:r>
            <a:r>
              <a:rPr lang="ru-RU" dirty="0" smtClean="0"/>
              <a:t>. Голод </a:t>
            </a:r>
            <a:r>
              <a:rPr lang="ru-RU" dirty="0" err="1" smtClean="0"/>
              <a:t>виявився</a:t>
            </a:r>
            <a:r>
              <a:rPr lang="ru-RU" dirty="0" smtClean="0"/>
              <a:t> фактором,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 за </a:t>
            </a:r>
            <a:r>
              <a:rPr lang="ru-RU" dirty="0" err="1" smtClean="0"/>
              <a:t>каральні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 </a:t>
            </a:r>
            <a:r>
              <a:rPr lang="ru-RU" dirty="0" err="1" smtClean="0"/>
              <a:t>втихомирив</a:t>
            </a:r>
            <a:r>
              <a:rPr lang="ru-RU" dirty="0" smtClean="0"/>
              <a:t> </a:t>
            </a:r>
            <a:r>
              <a:rPr lang="ru-RU" dirty="0" err="1" smtClean="0"/>
              <a:t>повстанців</a:t>
            </a:r>
            <a:r>
              <a:rPr lang="ru-RU" dirty="0" smtClean="0"/>
              <a:t>. </a:t>
            </a:r>
            <a:r>
              <a:rPr lang="ru-RU" dirty="0" err="1" smtClean="0"/>
              <a:t>Нещадна</a:t>
            </a:r>
            <a:r>
              <a:rPr lang="ru-RU" dirty="0" smtClean="0"/>
              <a:t> </a:t>
            </a:r>
            <a:r>
              <a:rPr lang="ru-RU" dirty="0" err="1" smtClean="0"/>
              <a:t>хлібозаготівельна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уряду мала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терористичний</a:t>
            </a:r>
            <a:r>
              <a:rPr lang="ru-RU" dirty="0" smtClean="0"/>
              <a:t> характер. </a:t>
            </a:r>
            <a:r>
              <a:rPr lang="ru-RU" dirty="0" err="1" smtClean="0"/>
              <a:t>Тоталітарний</a:t>
            </a:r>
            <a:r>
              <a:rPr lang="ru-RU" dirty="0" smtClean="0"/>
              <a:t> режим для </a:t>
            </a:r>
            <a:r>
              <a:rPr lang="ru-RU" dirty="0" err="1" smtClean="0"/>
              <a:t>придушення</a:t>
            </a:r>
            <a:r>
              <a:rPr lang="ru-RU" dirty="0" smtClean="0"/>
              <a:t> опору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</a:t>
            </a:r>
            <a:r>
              <a:rPr lang="ru-RU" dirty="0" err="1" smtClean="0"/>
              <a:t>терор</a:t>
            </a:r>
            <a:r>
              <a:rPr lang="ru-RU" dirty="0" smtClean="0"/>
              <a:t> голодом (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заснування</a:t>
            </a:r>
            <a:r>
              <a:rPr lang="ru-RU" dirty="0" smtClean="0"/>
              <a:t> ним </a:t>
            </a:r>
            <a:r>
              <a:rPr lang="ru-RU" dirty="0" err="1" smtClean="0"/>
              <a:t>інститут</a:t>
            </a:r>
            <a:r>
              <a:rPr lang="ru-RU" dirty="0" smtClean="0"/>
              <a:t> </a:t>
            </a:r>
            <a:r>
              <a:rPr lang="ru-RU" dirty="0" err="1" smtClean="0"/>
              <a:t>закладництва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концтаборів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Segoe Script" pitchFamily="34" charset="0"/>
              </a:rPr>
              <a:t>Дякуємо</a:t>
            </a:r>
            <a:r>
              <a:rPr lang="ru-RU" dirty="0" smtClean="0">
                <a:latin typeface="Segoe Script" pitchFamily="34" charset="0"/>
              </a:rPr>
              <a:t> за </a:t>
            </a:r>
            <a:r>
              <a:rPr lang="ru-RU" dirty="0" err="1" smtClean="0">
                <a:latin typeface="Segoe Script" pitchFamily="34" charset="0"/>
              </a:rPr>
              <a:t>увагу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588" y="214290"/>
            <a:ext cx="5286412" cy="64294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Жертвам Голодомора</a:t>
            </a:r>
          </a:p>
          <a:p>
            <a:r>
              <a:rPr lang="ru-RU" dirty="0" smtClean="0"/>
              <a:t>Звонят по всей стране колокола, </a:t>
            </a:r>
          </a:p>
          <a:p>
            <a:r>
              <a:rPr lang="ru-RU" dirty="0" smtClean="0"/>
              <a:t> В домах, на площадях, зажжены свечи, </a:t>
            </a:r>
          </a:p>
          <a:p>
            <a:r>
              <a:rPr lang="ru-RU" dirty="0" smtClean="0"/>
              <a:t> Слезой омыто прошлое сполна, </a:t>
            </a:r>
          </a:p>
          <a:p>
            <a:r>
              <a:rPr lang="ru-RU" dirty="0" smtClean="0"/>
              <a:t> И мне не спится с мыслью о рассвете. </a:t>
            </a:r>
          </a:p>
          <a:p>
            <a:r>
              <a:rPr lang="ru-RU" dirty="0" smtClean="0"/>
              <a:t> Голодомор, как память и печаль, </a:t>
            </a:r>
          </a:p>
          <a:p>
            <a:r>
              <a:rPr lang="ru-RU" dirty="0" smtClean="0"/>
              <a:t> И слезы на глазах у Украины! </a:t>
            </a:r>
          </a:p>
          <a:p>
            <a:r>
              <a:rPr lang="ru-RU" dirty="0" smtClean="0"/>
              <a:t> Будь прокляты те страшные года, </a:t>
            </a:r>
          </a:p>
          <a:p>
            <a:r>
              <a:rPr lang="ru-RU" dirty="0" smtClean="0"/>
              <a:t> Что снятся поколенью и поныне. </a:t>
            </a:r>
          </a:p>
          <a:p>
            <a:r>
              <a:rPr lang="ru-RU" dirty="0" smtClean="0"/>
              <a:t> И тянется голодная рука... </a:t>
            </a:r>
          </a:p>
          <a:p>
            <a:r>
              <a:rPr lang="ru-RU" dirty="0" smtClean="0"/>
              <a:t> Мужская, женская и детская за хлебом, </a:t>
            </a:r>
          </a:p>
          <a:p>
            <a:r>
              <a:rPr lang="ru-RU" dirty="0" smtClean="0"/>
              <a:t> Гробов уж нету сил сбивать... </a:t>
            </a:r>
          </a:p>
          <a:p>
            <a:r>
              <a:rPr lang="ru-RU" dirty="0" smtClean="0"/>
              <a:t> И трупный запах, словно дым уходит в небо. </a:t>
            </a:r>
          </a:p>
          <a:p>
            <a:r>
              <a:rPr lang="ru-RU" dirty="0" smtClean="0"/>
              <a:t> Помолимся, за души тех людей, </a:t>
            </a:r>
          </a:p>
          <a:p>
            <a:r>
              <a:rPr lang="ru-RU" dirty="0" smtClean="0"/>
              <a:t> Невинных и ни в чем не виноватых, </a:t>
            </a:r>
          </a:p>
          <a:p>
            <a:r>
              <a:rPr lang="ru-RU" dirty="0" smtClean="0"/>
              <a:t> Рукой костлявой смерти взятых, </a:t>
            </a:r>
          </a:p>
          <a:p>
            <a:r>
              <a:rPr lang="ru-RU" dirty="0" smtClean="0"/>
              <a:t> Мужей, детей и матерей. </a:t>
            </a:r>
          </a:p>
          <a:p>
            <a:r>
              <a:rPr lang="ru-RU" dirty="0" smtClean="0"/>
              <a:t> А колокол надрывно все звучит, </a:t>
            </a:r>
          </a:p>
          <a:p>
            <a:r>
              <a:rPr lang="ru-RU" dirty="0" smtClean="0"/>
              <a:t> И памяти листаются страницы, </a:t>
            </a:r>
          </a:p>
          <a:p>
            <a:r>
              <a:rPr lang="ru-RU" dirty="0" smtClean="0"/>
              <a:t> Фитиль свечи мерцает и коптит, </a:t>
            </a:r>
          </a:p>
          <a:p>
            <a:r>
              <a:rPr lang="ru-RU" dirty="0" smtClean="0"/>
              <a:t> И корка хлеба с колоском пшеницы... </a:t>
            </a:r>
          </a:p>
          <a:p>
            <a:r>
              <a:rPr lang="ru-RU" dirty="0" smtClean="0"/>
              <a:t> И черной птицей в памяти парит </a:t>
            </a:r>
          </a:p>
          <a:p>
            <a:r>
              <a:rPr lang="ru-RU" dirty="0" smtClean="0"/>
              <a:t> Названье страха-смерти Геноцид!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64332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r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Причини голоду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88049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Виникнення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цього</a:t>
            </a:r>
            <a:r>
              <a:rPr lang="ru-RU" b="1" dirty="0" smtClean="0">
                <a:solidFill>
                  <a:schemeClr val="bg1"/>
                </a:solidFill>
              </a:rPr>
              <a:t> лиха </a:t>
            </a:r>
            <a:r>
              <a:rPr lang="ru-RU" b="1" dirty="0" err="1" smtClean="0">
                <a:solidFill>
                  <a:schemeClr val="bg1"/>
                </a:solidFill>
              </a:rPr>
              <a:t>було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зумовлене</a:t>
            </a:r>
            <a:r>
              <a:rPr lang="ru-RU" b="1" dirty="0" smtClean="0">
                <a:solidFill>
                  <a:schemeClr val="bg1"/>
                </a:solidFill>
              </a:rPr>
              <a:t> низкою </a:t>
            </a:r>
            <a:r>
              <a:rPr lang="ru-RU" b="1" dirty="0" err="1" smtClean="0">
                <a:solidFill>
                  <a:schemeClr val="bg1"/>
                </a:solidFill>
              </a:rPr>
              <a:t>соціально-економічних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політичних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факторів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ru-RU" b="1" dirty="0" err="1" smtClean="0">
                <a:solidFill>
                  <a:schemeClr val="bg1"/>
                </a:solidFill>
              </a:rPr>
              <a:t>безперервними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бойовими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діями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протягом</a:t>
            </a:r>
            <a:r>
              <a:rPr lang="ru-RU" b="1" dirty="0" smtClean="0">
                <a:solidFill>
                  <a:schemeClr val="bg1"/>
                </a:solidFill>
              </a:rPr>
              <a:t> семи </a:t>
            </a:r>
            <a:r>
              <a:rPr lang="ru-RU" b="1" dirty="0" err="1" smtClean="0">
                <a:solidFill>
                  <a:schemeClr val="bg1"/>
                </a:solidFill>
              </a:rPr>
              <a:t>років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дворічною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посухою</a:t>
            </a:r>
            <a:r>
              <a:rPr lang="ru-RU" b="1" dirty="0" smtClean="0">
                <a:solidFill>
                  <a:schemeClr val="bg1"/>
                </a:solidFill>
              </a:rPr>
              <a:t> 1921-1922 </a:t>
            </a:r>
            <a:r>
              <a:rPr lang="ru-RU" b="1" dirty="0" err="1" smtClean="0">
                <a:solidFill>
                  <a:schemeClr val="bg1"/>
                </a:solidFill>
              </a:rPr>
              <a:t>рр</a:t>
            </a:r>
            <a:r>
              <a:rPr lang="ru-RU" b="1" dirty="0" smtClean="0">
                <a:solidFill>
                  <a:schemeClr val="bg1"/>
                </a:solidFill>
              </a:rPr>
              <a:t>. на </a:t>
            </a:r>
            <a:r>
              <a:rPr lang="ru-RU" b="1" dirty="0" err="1" smtClean="0">
                <a:solidFill>
                  <a:schemeClr val="bg1"/>
                </a:solidFill>
              </a:rPr>
              <a:t>півдні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реквізиційною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політикою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більшовиків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щодо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хлібозаготівель</a:t>
            </a:r>
            <a:r>
              <a:rPr lang="ru-RU" b="1" dirty="0" smtClean="0">
                <a:solidFill>
                  <a:schemeClr val="bg1"/>
                </a:solidFill>
              </a:rPr>
              <a:t>, яка проводилась </a:t>
            </a:r>
            <a:r>
              <a:rPr lang="ru-RU" b="1" dirty="0" err="1" smtClean="0">
                <a:solidFill>
                  <a:schemeClr val="bg1"/>
                </a:solidFill>
              </a:rPr>
              <a:t>навіть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вражених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посухою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регіонах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314825"/>
            <a:ext cx="2571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підірвала</a:t>
            </a:r>
            <a:r>
              <a:rPr lang="ru-RU" dirty="0" smtClean="0"/>
              <a:t> </a:t>
            </a:r>
            <a:r>
              <a:rPr lang="ru-RU" dirty="0" err="1" smtClean="0"/>
              <a:t>продуктивні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тваринництва</a:t>
            </a:r>
            <a:r>
              <a:rPr lang="ru-RU" dirty="0" smtClean="0"/>
              <a:t> та </a:t>
            </a:r>
            <a:r>
              <a:rPr lang="ru-RU" dirty="0" err="1" smtClean="0"/>
              <a:t>рільництва</a:t>
            </a:r>
            <a:r>
              <a:rPr lang="ru-RU" dirty="0" smtClean="0"/>
              <a:t> </a:t>
            </a:r>
            <a:r>
              <a:rPr lang="ru-RU" dirty="0" err="1" smtClean="0"/>
              <a:t>зменшилася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на </a:t>
            </a:r>
            <a:r>
              <a:rPr lang="ru-RU" dirty="0" err="1" smtClean="0"/>
              <a:t>третину</a:t>
            </a:r>
            <a:r>
              <a:rPr lang="ru-RU" dirty="0" smtClean="0"/>
              <a:t>. У 1920 р.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зібрано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768,5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пудів</a:t>
            </a:r>
            <a:r>
              <a:rPr lang="ru-RU" dirty="0" smtClean="0"/>
              <a:t> зерна –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середньорічного</a:t>
            </a:r>
            <a:r>
              <a:rPr lang="ru-RU" dirty="0" smtClean="0"/>
              <a:t> валового </a:t>
            </a:r>
            <a:r>
              <a:rPr lang="ru-RU" dirty="0" err="1" smtClean="0"/>
              <a:t>збору</a:t>
            </a:r>
            <a:r>
              <a:rPr lang="ru-RU" dirty="0" smtClean="0"/>
              <a:t> 1909–1913 </a:t>
            </a:r>
            <a:r>
              <a:rPr lang="ru-RU" dirty="0" err="1" smtClean="0"/>
              <a:t>рр</a:t>
            </a:r>
            <a:r>
              <a:rPr lang="ru-RU" dirty="0" smtClean="0"/>
              <a:t>.,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складав</a:t>
            </a:r>
            <a:r>
              <a:rPr lang="ru-RU" dirty="0" smtClean="0"/>
              <a:t> 1,7 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пудів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рогатої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1916 р. </a:t>
            </a:r>
            <a:r>
              <a:rPr lang="ru-RU" dirty="0" err="1" smtClean="0"/>
              <a:t>скоротилася</a:t>
            </a:r>
            <a:r>
              <a:rPr lang="ru-RU" dirty="0" smtClean="0"/>
              <a:t> на 15,5</a:t>
            </a:r>
            <a:r>
              <a:rPr lang="ru-RU" dirty="0" smtClean="0"/>
              <a:t>%.</a:t>
            </a:r>
            <a:endParaRPr lang="ru-RU" dirty="0" smtClean="0"/>
          </a:p>
          <a:p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рільництво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 та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мілітаризації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 До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r>
              <a:rPr lang="ru-RU" dirty="0" err="1" smtClean="0"/>
              <a:t>мобілізували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працездатну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села –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третини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чоловічого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З них </a:t>
            </a:r>
            <a:r>
              <a:rPr lang="ru-RU" dirty="0" err="1" smtClean="0"/>
              <a:t>було</a:t>
            </a:r>
            <a:r>
              <a:rPr lang="ru-RU" dirty="0" smtClean="0"/>
              <a:t> вбито, поранено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потрапило</a:t>
            </a:r>
            <a:r>
              <a:rPr lang="ru-RU" dirty="0" smtClean="0"/>
              <a:t> у полон 1 </a:t>
            </a:r>
            <a:r>
              <a:rPr lang="ru-RU" dirty="0" err="1" smtClean="0"/>
              <a:t>млн</a:t>
            </a:r>
            <a:r>
              <a:rPr lang="ru-RU" dirty="0" smtClean="0"/>
              <a:t> 338 тис.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829180" cy="607223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негативними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соціально-економічними</a:t>
            </a:r>
            <a:r>
              <a:rPr lang="ru-RU" dirty="0" smtClean="0"/>
              <a:t> </a:t>
            </a:r>
            <a:r>
              <a:rPr lang="ru-RU" dirty="0" err="1" smtClean="0"/>
              <a:t>наслідками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погано </a:t>
            </a:r>
            <a:r>
              <a:rPr lang="ru-RU" dirty="0" err="1" smtClean="0"/>
              <a:t>позначалася</a:t>
            </a:r>
            <a:r>
              <a:rPr lang="ru-RU" dirty="0" smtClean="0"/>
              <a:t> на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рільництва</a:t>
            </a:r>
            <a:r>
              <a:rPr lang="ru-RU" dirty="0" smtClean="0"/>
              <a:t> </a:t>
            </a:r>
            <a:r>
              <a:rPr lang="ru-RU" dirty="0" err="1" smtClean="0"/>
              <a:t>земельна</a:t>
            </a:r>
            <a:r>
              <a:rPr lang="ru-RU" dirty="0" smtClean="0"/>
              <a:t> </a:t>
            </a:r>
            <a:r>
              <a:rPr lang="ru-RU" dirty="0" err="1" smtClean="0"/>
              <a:t>невпорядкованість</a:t>
            </a:r>
            <a:r>
              <a:rPr lang="ru-RU" dirty="0" smtClean="0"/>
              <a:t>.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переділи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безперервно</a:t>
            </a:r>
            <a:r>
              <a:rPr lang="ru-RU" dirty="0" smtClean="0"/>
              <a:t> </a:t>
            </a:r>
            <a:r>
              <a:rPr lang="ru-RU" dirty="0" err="1" smtClean="0"/>
              <a:t>продовжувалися</a:t>
            </a:r>
            <a:r>
              <a:rPr lang="ru-RU" dirty="0" smtClean="0"/>
              <a:t> до 1923 р., </a:t>
            </a:r>
            <a:r>
              <a:rPr lang="ru-RU" dirty="0" err="1" smtClean="0"/>
              <a:t>призводили</a:t>
            </a:r>
            <a:r>
              <a:rPr lang="ru-RU" dirty="0" smtClean="0"/>
              <a:t> до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засівних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та </a:t>
            </a:r>
            <a:r>
              <a:rPr lang="ru-RU" dirty="0" err="1" smtClean="0"/>
              <a:t>погіршення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обробітку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аграрної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</a:t>
            </a:r>
            <a:r>
              <a:rPr lang="ru-RU" dirty="0" err="1" smtClean="0"/>
              <a:t>зменшилась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великих </a:t>
            </a:r>
            <a:r>
              <a:rPr lang="ru-RU" dirty="0" err="1" smtClean="0"/>
              <a:t>заможних</a:t>
            </a:r>
            <a:r>
              <a:rPr lang="ru-RU" dirty="0" smtClean="0"/>
              <a:t>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впала </a:t>
            </a:r>
            <a:r>
              <a:rPr lang="ru-RU" dirty="0" err="1" smtClean="0"/>
              <a:t>товарність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3048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858280" cy="65008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Криза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позначилася</a:t>
            </a:r>
            <a:r>
              <a:rPr lang="ru-RU" dirty="0" smtClean="0"/>
              <a:t> на </a:t>
            </a:r>
            <a:r>
              <a:rPr lang="ru-RU" dirty="0" err="1" smtClean="0"/>
              <a:t>погіршенні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продовольством</a:t>
            </a:r>
            <a:r>
              <a:rPr lang="ru-RU" dirty="0" smtClean="0"/>
              <a:t> </a:t>
            </a:r>
            <a:r>
              <a:rPr lang="ru-RU" dirty="0" err="1" smtClean="0"/>
              <a:t>армію</a:t>
            </a:r>
            <a:r>
              <a:rPr lang="ru-RU" dirty="0" smtClean="0"/>
              <a:t>, </a:t>
            </a:r>
            <a:r>
              <a:rPr lang="ru-RU" dirty="0" err="1" smtClean="0"/>
              <a:t>партійно-державний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, </a:t>
            </a:r>
            <a:r>
              <a:rPr lang="ru-RU" dirty="0" err="1" smtClean="0"/>
              <a:t>робітників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за умов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товарності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заборонила </a:t>
            </a:r>
            <a:r>
              <a:rPr lang="ru-RU" dirty="0" err="1" smtClean="0"/>
              <a:t>торгівлю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вилучала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у селян шляхом </a:t>
            </a:r>
            <a:r>
              <a:rPr lang="ru-RU" dirty="0" err="1" smtClean="0"/>
              <a:t>реквізицій</a:t>
            </a:r>
            <a:r>
              <a:rPr lang="ru-RU" dirty="0" smtClean="0"/>
              <a:t>,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визначалися</a:t>
            </a:r>
            <a:r>
              <a:rPr lang="ru-RU" dirty="0" smtClean="0"/>
              <a:t> потребами </a:t>
            </a:r>
            <a:r>
              <a:rPr lang="ru-RU" dirty="0" err="1" smtClean="0"/>
              <a:t>держави</a:t>
            </a:r>
            <a:r>
              <a:rPr lang="ru-RU" dirty="0" smtClean="0"/>
              <a:t> в </a:t>
            </a:r>
            <a:r>
              <a:rPr lang="ru-RU" dirty="0" err="1" smtClean="0"/>
              <a:t>продовольстві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на </a:t>
            </a:r>
            <a:r>
              <a:rPr lang="ru-RU" dirty="0" err="1" smtClean="0"/>
              <a:t>заготівлю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та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«</a:t>
            </a:r>
            <a:r>
              <a:rPr lang="ru-RU" dirty="0" err="1" smtClean="0"/>
              <a:t>розверстувалося</a:t>
            </a:r>
            <a:r>
              <a:rPr lang="ru-RU" dirty="0" smtClean="0"/>
              <a:t>» по </a:t>
            </a:r>
            <a:r>
              <a:rPr lang="ru-RU" dirty="0" err="1" smtClean="0"/>
              <a:t>губерніях</a:t>
            </a:r>
            <a:r>
              <a:rPr lang="ru-RU" dirty="0" smtClean="0"/>
              <a:t>, </a:t>
            </a:r>
            <a:r>
              <a:rPr lang="ru-RU" dirty="0" err="1" smtClean="0"/>
              <a:t>повітах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волостях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взяти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хлібозаготовча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"</a:t>
            </a:r>
            <a:r>
              <a:rPr lang="ru-RU" dirty="0" err="1" smtClean="0"/>
              <a:t>продрозкладка</a:t>
            </a:r>
            <a:r>
              <a:rPr lang="ru-RU" dirty="0" smtClean="0"/>
              <a:t>". </a:t>
            </a:r>
            <a:r>
              <a:rPr lang="ru-RU" dirty="0" err="1" smtClean="0"/>
              <a:t>Здійснювалася</a:t>
            </a:r>
            <a:r>
              <a:rPr lang="ru-RU" dirty="0" smtClean="0"/>
              <a:t> вона </a:t>
            </a:r>
            <a:r>
              <a:rPr lang="ru-RU" dirty="0" err="1" smtClean="0"/>
              <a:t>репресивними</a:t>
            </a:r>
            <a:r>
              <a:rPr lang="ru-RU" dirty="0" smtClean="0"/>
              <a:t> методами. За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хлібоздачі</a:t>
            </a:r>
            <a:r>
              <a:rPr lang="ru-RU" dirty="0" smtClean="0"/>
              <a:t> у кожному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відповідала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кріпацтва</a:t>
            </a:r>
            <a:r>
              <a:rPr lang="ru-RU" dirty="0" smtClean="0"/>
              <a:t>, </a:t>
            </a:r>
            <a:r>
              <a:rPr lang="ru-RU" dirty="0" err="1" smtClean="0"/>
              <a:t>сільська</a:t>
            </a:r>
            <a:r>
              <a:rPr lang="ru-RU" dirty="0" smtClean="0"/>
              <a:t> громада,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діяла</a:t>
            </a:r>
            <a:r>
              <a:rPr lang="ru-RU" dirty="0" smtClean="0"/>
              <a:t> </a:t>
            </a:r>
            <a:r>
              <a:rPr lang="ru-RU" dirty="0" err="1" smtClean="0"/>
              <a:t>кругова</a:t>
            </a:r>
            <a:r>
              <a:rPr lang="ru-RU" dirty="0" smtClean="0"/>
              <a:t> порука селян. В </a:t>
            </a:r>
            <a:r>
              <a:rPr lang="ru-RU" dirty="0" err="1" smtClean="0"/>
              <a:t>обмін</a:t>
            </a:r>
            <a:r>
              <a:rPr lang="ru-RU" dirty="0" smtClean="0"/>
              <a:t> на </a:t>
            </a:r>
            <a:r>
              <a:rPr lang="ru-RU" dirty="0" err="1" smtClean="0"/>
              <a:t>вилучене</a:t>
            </a:r>
            <a:r>
              <a:rPr lang="ru-RU" dirty="0" smtClean="0"/>
              <a:t> у селян </a:t>
            </a:r>
            <a:r>
              <a:rPr lang="ru-RU" dirty="0" err="1" smtClean="0"/>
              <a:t>продовольство</a:t>
            </a:r>
            <a:r>
              <a:rPr lang="ru-RU" dirty="0" smtClean="0"/>
              <a:t> держава </a:t>
            </a:r>
            <a:r>
              <a:rPr lang="ru-RU" dirty="0" err="1" smtClean="0"/>
              <a:t>зобо­в’язувалася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промислову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та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вироблялася</a:t>
            </a:r>
            <a:r>
              <a:rPr lang="ru-RU" dirty="0" smtClean="0"/>
              <a:t>, </a:t>
            </a:r>
            <a:r>
              <a:rPr lang="ru-RU" dirty="0" err="1" smtClean="0"/>
              <a:t>спрямовувалася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, на </a:t>
            </a:r>
            <a:r>
              <a:rPr lang="ru-RU" dirty="0" err="1" smtClean="0"/>
              <a:t>воєнні</a:t>
            </a:r>
            <a:r>
              <a:rPr lang="ru-RU" dirty="0" smtClean="0"/>
              <a:t> потреби та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. До села вона практично не доходила.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5214942" cy="61436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Руйнівні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продрозкладки</a:t>
            </a:r>
            <a:r>
              <a:rPr lang="ru-RU" dirty="0" smtClean="0"/>
              <a:t> </a:t>
            </a:r>
            <a:r>
              <a:rPr lang="ru-RU" dirty="0" err="1" smtClean="0"/>
              <a:t>перевищували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війною</a:t>
            </a:r>
            <a:r>
              <a:rPr lang="ru-RU" dirty="0" smtClean="0"/>
              <a:t>.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дефіцит</a:t>
            </a:r>
            <a:r>
              <a:rPr lang="ru-RU" dirty="0" smtClean="0"/>
              <a:t>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засівів</a:t>
            </a:r>
            <a:r>
              <a:rPr lang="ru-RU" dirty="0" smtClean="0"/>
              <a:t> </a:t>
            </a:r>
            <a:r>
              <a:rPr lang="ru-RU" dirty="0" err="1" smtClean="0"/>
              <a:t>виник</a:t>
            </a:r>
            <a:r>
              <a:rPr lang="ru-RU" dirty="0" smtClean="0"/>
              <a:t> не на </a:t>
            </a:r>
            <a:r>
              <a:rPr lang="ru-RU" dirty="0" err="1" smtClean="0"/>
              <a:t>території</a:t>
            </a:r>
            <a:r>
              <a:rPr lang="ru-RU" dirty="0" smtClean="0"/>
              <a:t>, де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воєнні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(</a:t>
            </a:r>
            <a:r>
              <a:rPr lang="ru-RU" dirty="0" err="1" smtClean="0"/>
              <a:t>Одеська</a:t>
            </a:r>
            <a:r>
              <a:rPr lang="ru-RU" dirty="0" smtClean="0"/>
              <a:t>, </a:t>
            </a:r>
            <a:r>
              <a:rPr lang="ru-RU" dirty="0" err="1" smtClean="0"/>
              <a:t>Київська</a:t>
            </a:r>
            <a:r>
              <a:rPr lang="ru-RU" dirty="0" smtClean="0"/>
              <a:t>, </a:t>
            </a:r>
            <a:r>
              <a:rPr lang="ru-RU" dirty="0" err="1" smtClean="0"/>
              <a:t>Донецька</a:t>
            </a:r>
            <a:r>
              <a:rPr lang="ru-RU" dirty="0" smtClean="0"/>
              <a:t>, </a:t>
            </a:r>
            <a:r>
              <a:rPr lang="ru-RU" dirty="0" err="1" smtClean="0"/>
              <a:t>Катеринославська</a:t>
            </a:r>
            <a:r>
              <a:rPr lang="ru-RU" dirty="0" smtClean="0"/>
              <a:t>, </a:t>
            </a:r>
            <a:r>
              <a:rPr lang="ru-RU" dirty="0" err="1" smtClean="0"/>
              <a:t>Волинська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Подільська</a:t>
            </a:r>
            <a:r>
              <a:rPr lang="ru-RU" dirty="0" smtClean="0"/>
              <a:t>), а </a:t>
            </a:r>
            <a:r>
              <a:rPr lang="ru-RU" dirty="0" err="1" smtClean="0"/>
              <a:t>саме</a:t>
            </a:r>
            <a:r>
              <a:rPr lang="ru-RU" dirty="0" smtClean="0"/>
              <a:t> там, де активно </a:t>
            </a:r>
            <a:r>
              <a:rPr lang="ru-RU" dirty="0" err="1" smtClean="0"/>
              <a:t>виконувався</a:t>
            </a:r>
            <a:r>
              <a:rPr lang="ru-RU" dirty="0" smtClean="0"/>
              <a:t> план </a:t>
            </a:r>
            <a:r>
              <a:rPr lang="ru-RU" dirty="0" err="1" smtClean="0"/>
              <a:t>хлібозаготівель</a:t>
            </a:r>
            <a:r>
              <a:rPr lang="ru-RU" dirty="0" smtClean="0"/>
              <a:t> (</a:t>
            </a:r>
            <a:r>
              <a:rPr lang="ru-RU" dirty="0" err="1" smtClean="0"/>
              <a:t>Чернігівська</a:t>
            </a:r>
            <a:r>
              <a:rPr lang="ru-RU" dirty="0" smtClean="0"/>
              <a:t>, </a:t>
            </a:r>
            <a:r>
              <a:rPr lang="ru-RU" dirty="0" err="1" smtClean="0"/>
              <a:t>Полтавська</a:t>
            </a:r>
            <a:r>
              <a:rPr lang="ru-RU" dirty="0" smtClean="0"/>
              <a:t>,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). </a:t>
            </a:r>
            <a:r>
              <a:rPr lang="ru-RU" dirty="0" err="1" smtClean="0"/>
              <a:t>Продрозкладка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поширилася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на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виробляли</a:t>
            </a:r>
            <a:r>
              <a:rPr lang="ru-RU" dirty="0" smtClean="0"/>
              <a:t> </a:t>
            </a:r>
            <a:r>
              <a:rPr lang="ru-RU" dirty="0" err="1" smtClean="0"/>
              <a:t>селяни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374520" cy="539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err="1" smtClean="0"/>
              <a:t>Масштаби</a:t>
            </a:r>
            <a:r>
              <a:rPr lang="ru-RU" dirty="0" smtClean="0"/>
              <a:t> голоду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5286412" cy="60007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Руйнівні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продовольчої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восени</a:t>
            </a:r>
            <a:r>
              <a:rPr lang="ru-RU" dirty="0" smtClean="0"/>
              <a:t> 1921 р. У </a:t>
            </a:r>
            <a:r>
              <a:rPr lang="ru-RU" dirty="0" err="1" smtClean="0"/>
              <a:t>серпні</a:t>
            </a:r>
            <a:r>
              <a:rPr lang="ru-RU" dirty="0" smtClean="0"/>
              <a:t> 1921 р. </a:t>
            </a:r>
            <a:r>
              <a:rPr lang="ru-RU" dirty="0" err="1" smtClean="0"/>
              <a:t>Політбюро</a:t>
            </a:r>
            <a:r>
              <a:rPr lang="ru-RU" dirty="0" smtClean="0"/>
              <a:t> ЦК </a:t>
            </a:r>
            <a:r>
              <a:rPr lang="ru-RU" dirty="0" smtClean="0"/>
              <a:t>КПУ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«Про </a:t>
            </a:r>
            <a:r>
              <a:rPr lang="ru-RU" dirty="0" err="1" smtClean="0"/>
              <a:t>кампанію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голодом» </a:t>
            </a:r>
            <a:r>
              <a:rPr lang="ru-RU" dirty="0" err="1" smtClean="0"/>
              <a:t>прийняло</a:t>
            </a:r>
            <a:r>
              <a:rPr lang="ru-RU" dirty="0" smtClean="0"/>
              <a:t> </a:t>
            </a:r>
            <a:r>
              <a:rPr lang="ru-RU" dirty="0" err="1" smtClean="0"/>
              <a:t>резолюцію</a:t>
            </a:r>
            <a:r>
              <a:rPr lang="ru-RU" dirty="0" smtClean="0"/>
              <a:t>: «</a:t>
            </a:r>
            <a:r>
              <a:rPr lang="ru-RU" dirty="0" err="1" smtClean="0"/>
              <a:t>Вказати</a:t>
            </a:r>
            <a:r>
              <a:rPr lang="ru-RU" dirty="0" smtClean="0"/>
              <a:t> </a:t>
            </a:r>
            <a:r>
              <a:rPr lang="ru-RU" dirty="0" err="1" smtClean="0"/>
              <a:t>губкомам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заклик</a:t>
            </a:r>
            <a:r>
              <a:rPr lang="ru-RU" dirty="0" smtClean="0"/>
              <a:t> до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голодом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неврожаєм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, де </a:t>
            </a:r>
            <a:r>
              <a:rPr lang="ru-RU" dirty="0" err="1" smtClean="0"/>
              <a:t>допомога</a:t>
            </a:r>
            <a:r>
              <a:rPr lang="ru-RU" dirty="0" smtClean="0"/>
              <a:t> районам,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неврожаю</a:t>
            </a:r>
            <a:r>
              <a:rPr lang="ru-RU" dirty="0" smtClean="0"/>
              <a:t>,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цілком</a:t>
            </a:r>
            <a:r>
              <a:rPr lang="ru-RU" dirty="0" smtClean="0"/>
              <a:t>  </a:t>
            </a:r>
            <a:r>
              <a:rPr lang="ru-RU" dirty="0" err="1" smtClean="0"/>
              <a:t>надана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 </a:t>
            </a:r>
            <a:r>
              <a:rPr lang="ru-RU" dirty="0" err="1" smtClean="0"/>
              <a:t>губернськими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повітовими</a:t>
            </a:r>
            <a:r>
              <a:rPr lang="ru-RU" dirty="0" smtClean="0"/>
              <a:t>  </a:t>
            </a:r>
            <a:r>
              <a:rPr lang="ru-RU" dirty="0" err="1" smtClean="0"/>
              <a:t>засобами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00" y="928670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8069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грудні</a:t>
            </a:r>
            <a:r>
              <a:rPr lang="ru-RU" dirty="0" smtClean="0"/>
              <a:t> 1921 р. </a:t>
            </a:r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смертність</a:t>
            </a:r>
            <a:r>
              <a:rPr lang="ru-RU" dirty="0" smtClean="0"/>
              <a:t> у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губерніях</a:t>
            </a:r>
            <a:r>
              <a:rPr lang="ru-RU" dirty="0" smtClean="0"/>
              <a:t> УСРР </a:t>
            </a:r>
            <a:r>
              <a:rPr lang="ru-RU" dirty="0" err="1" smtClean="0"/>
              <a:t>змусила</a:t>
            </a:r>
            <a:r>
              <a:rPr lang="ru-RU" dirty="0" smtClean="0"/>
              <a:t>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дисциплінованих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більшовиків</a:t>
            </a:r>
            <a:r>
              <a:rPr lang="ru-RU" dirty="0" smtClean="0"/>
              <a:t> </a:t>
            </a:r>
            <a:r>
              <a:rPr lang="ru-RU" dirty="0" err="1" smtClean="0"/>
              <a:t>виступити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центру. </a:t>
            </a:r>
            <a:r>
              <a:rPr lang="en-US" dirty="0" smtClean="0"/>
              <a:t>VI </a:t>
            </a:r>
            <a:r>
              <a:rPr lang="ru-RU" dirty="0" err="1" smtClean="0"/>
              <a:t>Всеукраїнська</a:t>
            </a:r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КП(б)У </a:t>
            </a:r>
            <a:r>
              <a:rPr lang="ru-RU" dirty="0" err="1" smtClean="0"/>
              <a:t>розглянула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«Голод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засівна</a:t>
            </a:r>
            <a:r>
              <a:rPr lang="ru-RU" dirty="0" smtClean="0"/>
              <a:t> </a:t>
            </a:r>
            <a:r>
              <a:rPr lang="ru-RU" dirty="0" err="1" smtClean="0"/>
              <a:t>кампанія</a:t>
            </a:r>
            <a:r>
              <a:rPr lang="ru-RU" dirty="0" smtClean="0"/>
              <a:t>» та </a:t>
            </a:r>
            <a:r>
              <a:rPr lang="ru-RU" dirty="0" err="1" smtClean="0"/>
              <a:t>прийняла</a:t>
            </a:r>
            <a:r>
              <a:rPr lang="ru-RU" dirty="0" smtClean="0"/>
              <a:t> постанову про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губерніям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Запорізькій</a:t>
            </a:r>
            <a:r>
              <a:rPr lang="ru-RU" dirty="0" smtClean="0"/>
              <a:t>, </a:t>
            </a:r>
            <a:r>
              <a:rPr lang="ru-RU" dirty="0" err="1" smtClean="0"/>
              <a:t>Катеринославській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Донецькій</a:t>
            </a:r>
            <a:r>
              <a:rPr lang="ru-RU" dirty="0" smtClean="0"/>
              <a:t>) у </a:t>
            </a:r>
            <a:r>
              <a:rPr lang="ru-RU" dirty="0" err="1" smtClean="0"/>
              <a:t>розмірі</a:t>
            </a:r>
            <a:r>
              <a:rPr lang="ru-RU" dirty="0" smtClean="0"/>
              <a:t> 6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пудів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постанови ЦК РКП(б)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визнати</a:t>
            </a:r>
            <a:r>
              <a:rPr lang="ru-RU" dirty="0" smtClean="0"/>
              <a:t> </a:t>
            </a:r>
            <a:r>
              <a:rPr lang="ru-RU" dirty="0" err="1" smtClean="0"/>
              <a:t>реальність</a:t>
            </a:r>
            <a:r>
              <a:rPr lang="ru-RU" dirty="0" smtClean="0"/>
              <a:t> голоду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перестав </a:t>
            </a:r>
            <a:r>
              <a:rPr lang="ru-RU" dirty="0" err="1" smtClean="0"/>
              <a:t>заперечувати</a:t>
            </a:r>
            <a:r>
              <a:rPr lang="ru-RU" dirty="0" smtClean="0"/>
              <a:t> </a:t>
            </a:r>
            <a:r>
              <a:rPr lang="ru-RU" dirty="0" err="1" smtClean="0"/>
              <a:t>спрямування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продовольчих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у </a:t>
            </a:r>
            <a:r>
              <a:rPr lang="ru-RU" dirty="0" err="1" smtClean="0"/>
              <a:t>голодуючі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Але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обмеженою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</TotalTime>
  <Words>1057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Голодомор</vt:lpstr>
      <vt:lpstr>Слайд 2</vt:lpstr>
      <vt:lpstr>Причини голоду</vt:lpstr>
      <vt:lpstr>Слайд 4</vt:lpstr>
      <vt:lpstr>Слайд 5</vt:lpstr>
      <vt:lpstr>Слайд 6</vt:lpstr>
      <vt:lpstr>Слайд 7</vt:lpstr>
      <vt:lpstr>Масштаби голоду</vt:lpstr>
      <vt:lpstr>Слайд 9</vt:lpstr>
      <vt:lpstr>Слайд 10</vt:lpstr>
      <vt:lpstr>Слайд 11</vt:lpstr>
      <vt:lpstr>Слайд 12</vt:lpstr>
      <vt:lpstr>Дякуємо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18</cp:revision>
  <dcterms:created xsi:type="dcterms:W3CDTF">2013-02-06T16:08:26Z</dcterms:created>
  <dcterms:modified xsi:type="dcterms:W3CDTF">2013-02-06T19:33:19Z</dcterms:modified>
</cp:coreProperties>
</file>