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496944" cy="1700808"/>
          </a:xfrm>
        </p:spPr>
        <p:txBody>
          <a:bodyPr/>
          <a:lstStyle/>
          <a:p>
            <a:pPr algn="ctr"/>
            <a:r>
              <a:rPr lang="uk-UA" sz="54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Культура України ХІХ століття</a:t>
            </a:r>
            <a:endParaRPr lang="uk-UA" sz="5400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420888"/>
            <a:ext cx="7857660" cy="4437112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Презентацію виконала:</a:t>
            </a:r>
          </a:p>
          <a:p>
            <a:pPr algn="ctr"/>
            <a:r>
              <a:rPr lang="uk-U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Кулібаба</a:t>
            </a:r>
            <a:r>
              <a:rPr lang="uk-U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Ганна </a:t>
            </a:r>
          </a:p>
          <a:p>
            <a:pPr algn="ctr"/>
            <a:r>
              <a:rPr lang="uk-U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учениця 9-В класу</a:t>
            </a:r>
          </a:p>
          <a:p>
            <a:pPr algn="ctr"/>
            <a:r>
              <a:rPr lang="uk-U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ЗОШ 1-3 ступенів №1 </a:t>
            </a:r>
          </a:p>
          <a:p>
            <a:pPr algn="ctr"/>
            <a:r>
              <a:rPr lang="uk-U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м. Калинівка </a:t>
            </a:r>
          </a:p>
          <a:p>
            <a:pPr algn="ctr"/>
            <a:r>
              <a:rPr lang="uk-U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2013 рік</a:t>
            </a:r>
            <a:endParaRPr lang="uk-UA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492896"/>
          </a:xfrm>
        </p:spPr>
        <p:txBody>
          <a:bodyPr/>
          <a:lstStyle/>
          <a:p>
            <a:pPr algn="ctr"/>
            <a:r>
              <a:rPr lang="uk-UA" sz="5400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Розвиток літератури ХІХ століття пов’язаний з творчістю: </a:t>
            </a:r>
            <a:endParaRPr lang="ru-RU" sz="5400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92896"/>
            <a:ext cx="9144000" cy="4365104"/>
          </a:xfrm>
        </p:spPr>
        <p:txBody>
          <a:bodyPr>
            <a:normAutofit lnSpcReduction="10000"/>
          </a:bodyPr>
          <a:lstStyle/>
          <a:p>
            <a:pPr algn="l"/>
            <a:r>
              <a:rPr lang="uk-UA" dirty="0" smtClean="0"/>
              <a:t>                 </a:t>
            </a:r>
            <a:r>
              <a:rPr lang="uk-UA" sz="2600" dirty="0" smtClean="0"/>
              <a:t>                                                       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М. Вовчка</a:t>
            </a:r>
            <a:endParaRPr lang="uk-UA" sz="2600" dirty="0" smtClean="0"/>
          </a:p>
          <a:p>
            <a:pPr algn="l"/>
            <a:r>
              <a:rPr lang="uk-UA" sz="2600" dirty="0" smtClean="0"/>
              <a:t>      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О. 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Стороженка</a:t>
            </a:r>
            <a:endParaRPr lang="uk-UA" sz="2600" dirty="0" smtClean="0"/>
          </a:p>
          <a:p>
            <a:pPr algn="l"/>
            <a:r>
              <a:rPr lang="uk-UA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                                           Т. Шевченка</a:t>
            </a:r>
          </a:p>
          <a:p>
            <a:pPr algn="l"/>
            <a:r>
              <a:rPr lang="uk-UA" sz="2600" dirty="0" smtClean="0"/>
              <a:t>                       </a:t>
            </a:r>
            <a:r>
              <a:rPr lang="uk-UA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І. Франка</a:t>
            </a:r>
            <a:endParaRPr lang="uk-UA" sz="2600" dirty="0" smtClean="0"/>
          </a:p>
          <a:p>
            <a:pPr algn="l"/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                                          </a:t>
            </a:r>
            <a:r>
              <a:rPr lang="uk-UA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П. Мирного</a:t>
            </a:r>
            <a:endParaRPr lang="uk-UA" sz="2600" dirty="0" smtClean="0"/>
          </a:p>
          <a:p>
            <a:pPr algn="l"/>
            <a:r>
              <a:rPr lang="uk-UA" sz="2600" dirty="0" smtClean="0"/>
              <a:t>                                   </a:t>
            </a:r>
          </a:p>
          <a:p>
            <a:pPr algn="l"/>
            <a:r>
              <a:rPr lang="uk-UA" sz="2600" dirty="0" smtClean="0"/>
              <a:t> </a:t>
            </a:r>
            <a:r>
              <a:rPr lang="uk-UA" sz="2600" dirty="0" smtClean="0"/>
              <a:t>                                 </a:t>
            </a:r>
            <a:r>
              <a:rPr lang="uk-UA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О. Косинського</a:t>
            </a:r>
          </a:p>
          <a:p>
            <a:pPr algn="l"/>
            <a:r>
              <a:rPr lang="uk-UA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                                                                             </a:t>
            </a:r>
          </a:p>
          <a:p>
            <a:pPr algn="l"/>
            <a:r>
              <a:rPr lang="uk-UA" sz="2400" dirty="0" smtClean="0"/>
              <a:t>         </a:t>
            </a:r>
            <a:r>
              <a:rPr lang="uk-UA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П. Куліша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/>
            <a:r>
              <a:rPr lang="uk-UA" sz="66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Архітектура України</a:t>
            </a:r>
            <a:endParaRPr lang="ru-RU" sz="6600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5652120" cy="5733256"/>
          </a:xfrm>
        </p:spPr>
        <p:txBody>
          <a:bodyPr>
            <a:normAutofit lnSpcReduction="10000"/>
          </a:bodyPr>
          <a:lstStyle/>
          <a:p>
            <a:pPr algn="l">
              <a:buFont typeface="Courier New" pitchFamily="49" charset="0"/>
              <a:buChar char="o"/>
            </a:pPr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Шедевром монументальної скульптури став пам’ятник Б. Хмельницькому в Києві ( автор – російський скульптор М. </a:t>
            </a:r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Мікешин</a:t>
            </a:r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). Були побудовані визначні споруди – оперний театр в Одесі (архітектори Ф. </a:t>
            </a:r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Фельнер</a:t>
            </a:r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та Г. </a:t>
            </a:r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Гальмер</a:t>
            </a:r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), Львові (З. </a:t>
            </a:r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Горголевський</a:t>
            </a:r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), резиденція митрополита в Чернівцях (Й. Главк).</a:t>
            </a:r>
          </a:p>
          <a:p>
            <a:pPr algn="l">
              <a:buFont typeface="Courier New" pitchFamily="49" charset="0"/>
              <a:buChar char="o"/>
            </a:pPr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Створено визначні зразки українського модерну – будинок Полтавського земства (архітектори В. Кричевський і К. Жуков, розписи С. Васильківського, М. </a:t>
            </a:r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Самокіша</a:t>
            </a:r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М. </a:t>
            </a:r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Беркоса</a:t>
            </a:r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М. </a:t>
            </a:r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Уварова</a:t>
            </a:r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), будинок товариства “ Дністер ” у Львові (І. Левицький), перший в Україні критий ринок – </a:t>
            </a:r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Бассарабський</a:t>
            </a:r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 Києві(Г. Гай)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меморіальний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храм </a:t>
            </a:r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під Берестечком на Волині (В. </a:t>
            </a:r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Максимов</a:t>
            </a:r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),” Народний дім “ у Дрогобичі (О. </a:t>
            </a:r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Лушпинський</a:t>
            </a:r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).</a:t>
            </a:r>
          </a:p>
          <a:p>
            <a:pPr algn="l"/>
            <a:endParaRPr lang="uk-UA" dirty="0" smtClean="0"/>
          </a:p>
        </p:txBody>
      </p:sp>
      <p:pic>
        <p:nvPicPr>
          <p:cNvPr id="7170" name="Picture 2" descr="G:\Історія\6f6ab5eaa53baacfc7c1d27d8c2993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461" y="908720"/>
            <a:ext cx="3111539" cy="2245494"/>
          </a:xfrm>
          <a:prstGeom prst="rect">
            <a:avLst/>
          </a:prstGeom>
          <a:noFill/>
        </p:spPr>
      </p:pic>
      <p:pic>
        <p:nvPicPr>
          <p:cNvPr id="7171" name="Picture 3" descr="G:\Історія\Arhang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34028"/>
            <a:ext cx="2808312" cy="1990305"/>
          </a:xfrm>
          <a:prstGeom prst="rect">
            <a:avLst/>
          </a:prstGeom>
          <a:noFill/>
        </p:spPr>
      </p:pic>
      <p:pic>
        <p:nvPicPr>
          <p:cNvPr id="7172" name="Picture 4" descr="G:\Історія\c108b1deb5463fea421e903b802a48bbc54299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3407" y="4815367"/>
            <a:ext cx="3280593" cy="2042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2520280"/>
          </a:xfrm>
        </p:spPr>
        <p:txBody>
          <a:bodyPr/>
          <a:lstStyle/>
          <a:p>
            <a:pPr algn="ctr"/>
            <a:r>
              <a:rPr lang="uk-UA" sz="6600" dirty="0" smtClean="0"/>
              <a:t/>
            </a:r>
            <a:br>
              <a:rPr lang="uk-UA" sz="6600" dirty="0" smtClean="0"/>
            </a:br>
            <a:r>
              <a:rPr lang="uk-UA" sz="6600" dirty="0" smtClean="0"/>
              <a:t/>
            </a:r>
            <a:br>
              <a:rPr lang="uk-UA" sz="6600" dirty="0" smtClean="0"/>
            </a:br>
            <a:r>
              <a:rPr lang="uk-UA" sz="8000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Освіта</a:t>
            </a:r>
            <a:r>
              <a:rPr lang="uk-UA" sz="6600" dirty="0" smtClean="0"/>
              <a:t/>
            </a:r>
            <a:br>
              <a:rPr lang="uk-UA" sz="6600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200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Середина ХІХ століття характеризується розвитком прогресивних ідей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414908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Педагоги:                    </a:t>
            </a:r>
            <a:r>
              <a:rPr lang="uk-UA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Положення про школу (1864р.)</a:t>
            </a:r>
            <a:endParaRPr lang="uk-UA" sz="2400" dirty="0" smtClean="0"/>
          </a:p>
          <a:p>
            <a:pPr algn="l">
              <a:buFont typeface="Wingdings" pitchFamily="2" charset="2"/>
              <a:buChar char="ü"/>
            </a:pPr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М. Пирогов                  </a:t>
            </a:r>
            <a:r>
              <a:rPr lang="uk-UA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Перший університет відкрито в  </a:t>
            </a:r>
            <a:endParaRPr lang="uk-UA" sz="2400" dirty="0" smtClean="0"/>
          </a:p>
          <a:p>
            <a:pPr algn="l">
              <a:buFont typeface="Wingdings" pitchFamily="2" charset="2"/>
              <a:buChar char="ü"/>
            </a:pPr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К. Ушинський </a:t>
            </a:r>
            <a:r>
              <a:rPr lang="uk-UA" sz="2400" dirty="0" smtClean="0"/>
              <a:t>             </a:t>
            </a:r>
            <a:r>
              <a:rPr lang="uk-UA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Харкові (1805 р.)</a:t>
            </a:r>
            <a:endParaRPr lang="uk-UA" sz="2400" dirty="0" smtClean="0"/>
          </a:p>
          <a:p>
            <a:pPr algn="l">
              <a:buFont typeface="Wingdings" pitchFamily="2" charset="2"/>
              <a:buChar char="ü"/>
            </a:pPr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М. Остроградський                       </a:t>
            </a:r>
          </a:p>
          <a:p>
            <a:pPr algn="l">
              <a:buFont typeface="Wingdings" pitchFamily="2" charset="2"/>
              <a:buChar char="ü"/>
            </a:pPr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М. Максимович</a:t>
            </a:r>
            <a:r>
              <a:rPr lang="uk-UA" sz="2400" dirty="0" smtClean="0"/>
              <a:t>                          </a:t>
            </a:r>
            <a:r>
              <a:rPr lang="uk-UA" sz="24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Зростання ваги природничих</a:t>
            </a:r>
            <a:endParaRPr lang="uk-UA" sz="2400" dirty="0" smtClean="0"/>
          </a:p>
          <a:p>
            <a:pPr algn="l">
              <a:buFont typeface="Wingdings" pitchFamily="2" charset="2"/>
              <a:buChar char="ü"/>
            </a:pPr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І. </a:t>
            </a:r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Мечніков</a:t>
            </a:r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                     </a:t>
            </a:r>
            <a:r>
              <a:rPr lang="uk-UA" sz="24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наук, так як відбувається</a:t>
            </a:r>
            <a:endParaRPr lang="uk-UA" sz="2400" dirty="0" smtClean="0"/>
          </a:p>
          <a:p>
            <a:pPr algn="l">
              <a:buFont typeface="Wingdings" pitchFamily="2" charset="2"/>
              <a:buChar char="ü"/>
            </a:pPr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І. Сєченов</a:t>
            </a:r>
            <a:r>
              <a:rPr lang="uk-UA" sz="2400" dirty="0" smtClean="0"/>
              <a:t>                                  </a:t>
            </a:r>
            <a:r>
              <a:rPr lang="uk-UA" sz="24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промпіднесення</a:t>
            </a:r>
            <a:r>
              <a:rPr lang="uk-UA" sz="24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uk-UA" sz="2400" dirty="0" smtClean="0"/>
          </a:p>
          <a:p>
            <a:pPr algn="l">
              <a:buFont typeface="Wingdings" pitchFamily="2" charset="2"/>
              <a:buChar char="ü"/>
            </a:pPr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М. Грушевський</a:t>
            </a:r>
            <a:endParaRPr lang="ru-RU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194" name="Picture 2" descr="G:\Історія\75579039_education_cap-300x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99792" cy="1789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70892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Чи варта людина майбутнього, коли не знає минулого?</a:t>
            </a:r>
            <a:endParaRPr lang="ru-RU" sz="5400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218" name="Picture 2" descr="G:\Історія\865678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636912"/>
            <a:ext cx="3816424" cy="3960440"/>
          </a:xfrm>
          <a:prstGeom prst="rect">
            <a:avLst/>
          </a:prstGeom>
          <a:noFill/>
        </p:spPr>
      </p:pic>
      <p:pic>
        <p:nvPicPr>
          <p:cNvPr id="9219" name="Picture 3" descr="G:\Історія\1286315605_10921047782b97f64d284368ce5005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4510171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pPr algn="ctr"/>
            <a:r>
              <a:rPr lang="uk-UA" sz="5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Пропоную розглянути наступні теми:</a:t>
            </a:r>
            <a:endParaRPr lang="ru-RU" sz="5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515719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Поселення та житло</a:t>
            </a:r>
          </a:p>
          <a:p>
            <a:pPr algn="l">
              <a:buFont typeface="Wingdings" pitchFamily="2" charset="2"/>
              <a:buChar char="Ø"/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Народний одяг</a:t>
            </a:r>
          </a:p>
          <a:p>
            <a:pPr algn="l">
              <a:buFont typeface="Wingdings" pitchFamily="2" charset="2"/>
              <a:buChar char="Ø"/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Освіта</a:t>
            </a:r>
          </a:p>
          <a:p>
            <a:pPr algn="l">
              <a:buFont typeface="Wingdings" pitchFamily="2" charset="2"/>
              <a:buChar char="Ø"/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Харчування</a:t>
            </a:r>
          </a:p>
          <a:p>
            <a:pPr algn="l">
              <a:buFont typeface="Wingdings" pitchFamily="2" charset="2"/>
              <a:buChar char="Ø"/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Побут і звичаї</a:t>
            </a:r>
          </a:p>
          <a:p>
            <a:pPr algn="l">
              <a:buFont typeface="Wingdings" pitchFamily="2" charset="2"/>
              <a:buChar char="Ø"/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Архітектура</a:t>
            </a:r>
          </a:p>
          <a:p>
            <a:pPr algn="l">
              <a:buFont typeface="Wingdings" pitchFamily="2" charset="2"/>
              <a:buChar char="Ø"/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Сім’я</a:t>
            </a:r>
          </a:p>
          <a:p>
            <a:pPr algn="l">
              <a:buFont typeface="Wingdings" pitchFamily="2" charset="2"/>
              <a:buChar char="Ø"/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Календарні свята та обряди</a:t>
            </a:r>
          </a:p>
          <a:p>
            <a:pPr algn="l">
              <a:buFont typeface="Wingdings" pitchFamily="2" charset="2"/>
              <a:buChar char="Ø"/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Музика і театральне мистецтво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060848"/>
            <a:ext cx="483543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72816"/>
          </a:xfrm>
        </p:spPr>
        <p:txBody>
          <a:bodyPr/>
          <a:lstStyle/>
          <a:p>
            <a:pPr algn="ctr"/>
            <a:r>
              <a:rPr lang="uk-UA" sz="5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Поселення та житло українців ХІХ століття</a:t>
            </a:r>
            <a:endParaRPr lang="ru-RU" sz="5400" cap="none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4427984" cy="5085184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uk-UA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Основним типом поселення були села та хутори.</a:t>
            </a:r>
          </a:p>
          <a:p>
            <a:pPr algn="l">
              <a:buFont typeface="Arial" pitchFamily="34" charset="0"/>
              <a:buChar char="•"/>
            </a:pPr>
            <a:r>
              <a:rPr lang="uk-UA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Для будування використовували майже всі матеріали, що могла дати природа – дерево, солома, очерет, глина, каміння.</a:t>
            </a:r>
          </a:p>
          <a:p>
            <a:pPr algn="l">
              <a:buFont typeface="Arial" pitchFamily="34" charset="0"/>
              <a:buChar char="•"/>
            </a:pPr>
            <a:r>
              <a:rPr lang="uk-UA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Форма та планування поселення залежали від природних умов та ландшафту. 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3088" y="2492896"/>
            <a:ext cx="4760912" cy="388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pPr algn="ctr"/>
            <a:r>
              <a:rPr lang="uk-UA" sz="6600" dirty="0" smtClean="0"/>
              <a:t>Народний</a:t>
            </a:r>
            <a:r>
              <a:rPr lang="uk-UA" sz="8000" dirty="0" smtClean="0"/>
              <a:t> одяг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4427984" cy="5661248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v"/>
            </a:pPr>
            <a:r>
              <a:rPr lang="uk-UA" b="1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Чоловічий селянський одяг складався із сорочки до колін, що вдягалася навипуск та перепоясувалась шкіряним або в’язаним поясом, нешироких штанів. Взимку поверх сорочки вдягався хутряний кожух, восени та навесні – сукняна свита. На ноги одягалися постоли, черевики, чоботи. Волосся різали під макітру. </a:t>
            </a:r>
          </a:p>
          <a:p>
            <a:pPr algn="l">
              <a:buFont typeface="Wingdings" pitchFamily="2" charset="2"/>
              <a:buChar char="v"/>
            </a:pPr>
            <a:r>
              <a:rPr lang="uk-UA" b="1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Жіночий народний одяг складався з сорочки, запаски або юбки, кожуха (взимку). Дівчата заплітали волосся в одну або дві кіски. Святковим взуттям були черевики. Здебільшого повсякденно ходили босоніж абр у постолах. </a:t>
            </a:r>
            <a:endParaRPr lang="ru-RU" b="1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052736"/>
            <a:ext cx="2407816" cy="399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5" y="4365105"/>
            <a:ext cx="3368305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8841"/>
            <a:ext cx="9144000" cy="4869159"/>
          </a:xfrm>
        </p:spPr>
        <p:txBody>
          <a:bodyPr>
            <a:normAutofit fontScale="90000"/>
          </a:bodyPr>
          <a:lstStyle/>
          <a:p>
            <a:pPr algn="l"/>
            <a:r>
              <a:rPr lang="uk-UA" sz="4800" dirty="0" smtClean="0"/>
              <a:t>Найбільш</a:t>
            </a:r>
            <a:r>
              <a:rPr lang="uk-UA" sz="4000" dirty="0" smtClean="0"/>
              <a:t> поширенні страви:</a:t>
            </a:r>
            <a:br>
              <a:rPr lang="uk-UA" sz="4000" dirty="0" smtClean="0"/>
            </a:br>
            <a:r>
              <a:rPr lang="uk-UA" sz="4000" b="0" i="1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страви з зернових</a:t>
            </a:r>
            <a:br>
              <a:rPr lang="uk-UA" sz="4000" b="0" i="1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4000" b="0" i="1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хліб з житньої муки</a:t>
            </a:r>
            <a:br>
              <a:rPr lang="uk-UA" sz="4000" b="0" i="1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4000" b="0" i="1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борщ, капусняк</a:t>
            </a:r>
            <a:br>
              <a:rPr lang="uk-UA" sz="4000" b="0" i="1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4000" b="0" i="1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молочні страви</a:t>
            </a:r>
            <a:br>
              <a:rPr lang="uk-UA" sz="4000" b="0" i="1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4000" b="0" i="1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узвари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1916832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 середини ХІХ століття сформувався господарський комплекс, що включав в себе землеробство зі скотарством (при перевазі землеробства).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Рибальство, бджільництво, мисливство та збиральництво являли собою допоміжні засоби здобуття їжі.</a:t>
            </a:r>
          </a:p>
        </p:txBody>
      </p:sp>
      <p:pic>
        <p:nvPicPr>
          <p:cNvPr id="4098" name="Picture 2" descr="G:\Історія\4b03c853f5ecc243b08ee0d7cdcb5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4517" y="2564904"/>
            <a:ext cx="2689483" cy="2017112"/>
          </a:xfrm>
          <a:prstGeom prst="rect">
            <a:avLst/>
          </a:prstGeom>
          <a:noFill/>
        </p:spPr>
      </p:pic>
      <p:pic>
        <p:nvPicPr>
          <p:cNvPr id="4099" name="Picture 3" descr="G:\Історія\942992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717032"/>
            <a:ext cx="2586980" cy="2072224"/>
          </a:xfrm>
          <a:prstGeom prst="rect">
            <a:avLst/>
          </a:prstGeom>
          <a:noFill/>
        </p:spPr>
      </p:pic>
      <p:pic>
        <p:nvPicPr>
          <p:cNvPr id="4100" name="Picture 4" descr="G:\Історія\arti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61" y="4959920"/>
            <a:ext cx="2857439" cy="1898080"/>
          </a:xfrm>
          <a:prstGeom prst="rect">
            <a:avLst/>
          </a:prstGeom>
          <a:noFill/>
        </p:spPr>
      </p:pic>
      <p:pic>
        <p:nvPicPr>
          <p:cNvPr id="4101" name="Picture 5" descr="G:\Історія\imgdewDSTV17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157192"/>
            <a:ext cx="2880320" cy="1700808"/>
          </a:xfrm>
          <a:prstGeom prst="rect">
            <a:avLst/>
          </a:prstGeom>
          <a:noFill/>
        </p:spPr>
      </p:pic>
      <p:pic>
        <p:nvPicPr>
          <p:cNvPr id="4102" name="Picture 6" descr="G:\Історія\uzva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373216"/>
            <a:ext cx="2736304" cy="1484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pPr algn="ctr"/>
            <a:r>
              <a:rPr lang="uk-UA" sz="88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Побут і звичаї</a:t>
            </a:r>
            <a:endParaRPr lang="ru-RU" sz="88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uk-UA" sz="3200" b="1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Існувало два типи громадського землеволодіння – громадсько-подушний і громадсько-подвірний.</a:t>
            </a:r>
          </a:p>
          <a:p>
            <a:pPr algn="l">
              <a:buFont typeface="Wingdings" pitchFamily="2" charset="2"/>
              <a:buChar char="ü"/>
            </a:pPr>
            <a:r>
              <a:rPr lang="uk-UA" sz="3200" b="1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Розповсюдженою була форма допомоги на відробіток.</a:t>
            </a:r>
          </a:p>
          <a:p>
            <a:pPr algn="l">
              <a:buFont typeface="Wingdings" pitchFamily="2" charset="2"/>
              <a:buChar char="ü"/>
            </a:pPr>
            <a:r>
              <a:rPr lang="uk-UA" sz="3200" b="1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Важливу роль у громадському житті відігравала церква.</a:t>
            </a:r>
          </a:p>
          <a:p>
            <a:pPr algn="l">
              <a:buFont typeface="Wingdings" pitchFamily="2" charset="2"/>
              <a:buChar char="ü"/>
            </a:pPr>
            <a:r>
              <a:rPr lang="uk-UA" sz="3200" b="1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Своєрідним клубом була корчма</a:t>
            </a:r>
          </a:p>
          <a:p>
            <a:pPr algn="l">
              <a:buFont typeface="Wingdings" pitchFamily="2" charset="2"/>
              <a:buChar char="ü"/>
            </a:pPr>
            <a:r>
              <a:rPr lang="uk-UA" sz="3200" b="1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Панував патріархат. </a:t>
            </a:r>
            <a:r>
              <a:rPr lang="uk-UA" sz="3200" b="1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Статевікова</a:t>
            </a:r>
            <a:r>
              <a:rPr lang="uk-UA" sz="3200" b="1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диференція</a:t>
            </a:r>
            <a:r>
              <a:rPr lang="uk-UA" sz="3200" b="1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 селі була чітко визначена.</a:t>
            </a:r>
          </a:p>
          <a:p>
            <a:pPr algn="l">
              <a:buFont typeface="Wingdings" pitchFamily="2" charset="2"/>
              <a:buChar char="ü"/>
            </a:pPr>
            <a:endParaRPr lang="ru-RU" sz="3200" b="1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708920"/>
          </a:xfrm>
        </p:spPr>
        <p:txBody>
          <a:bodyPr/>
          <a:lstStyle/>
          <a:p>
            <a:pPr algn="ctr"/>
            <a:r>
              <a:rPr lang="uk-UA" sz="48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Календарні свята та обряди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Календар свят визначався аграрним устроєм життя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4355976" cy="4077072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Свято Катерини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та Андрея</a:t>
            </a:r>
          </a:p>
          <a:p>
            <a:pPr algn="l">
              <a:buFont typeface="Wingdings" pitchFamily="2" charset="2"/>
              <a:buChar char="§"/>
            </a:pPr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Різдво, Новий рік та Хрещення</a:t>
            </a:r>
          </a:p>
          <a:p>
            <a:pPr algn="l">
              <a:buFont typeface="Wingdings" pitchFamily="2" charset="2"/>
              <a:buChar char="§"/>
            </a:pPr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Масляниця</a:t>
            </a:r>
          </a:p>
          <a:p>
            <a:pPr algn="l">
              <a:buFont typeface="Wingdings" pitchFamily="2" charset="2"/>
              <a:buChar char="§"/>
            </a:pPr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Пасха</a:t>
            </a:r>
          </a:p>
          <a:p>
            <a:pPr algn="l">
              <a:buFont typeface="Wingdings" pitchFamily="2" charset="2"/>
              <a:buChar char="§"/>
            </a:pPr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 Зелені свята ”</a:t>
            </a:r>
          </a:p>
          <a:p>
            <a:pPr algn="l">
              <a:buFont typeface="Wingdings" pitchFamily="2" charset="2"/>
              <a:buChar char="§"/>
            </a:pPr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Купала</a:t>
            </a:r>
          </a:p>
          <a:p>
            <a:pPr algn="l">
              <a:buFont typeface="Wingdings" pitchFamily="2" charset="2"/>
              <a:buChar char="§"/>
            </a:pPr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Обжинки</a:t>
            </a:r>
          </a:p>
          <a:p>
            <a:pPr algn="l">
              <a:buFont typeface="Wingdings" pitchFamily="2" charset="2"/>
              <a:buChar char="§"/>
            </a:pPr>
            <a:endParaRPr lang="uk-UA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G:\Історія\018_1266991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36912"/>
            <a:ext cx="3407582" cy="2203569"/>
          </a:xfrm>
          <a:prstGeom prst="rect">
            <a:avLst/>
          </a:prstGeom>
          <a:noFill/>
        </p:spPr>
      </p:pic>
      <p:pic>
        <p:nvPicPr>
          <p:cNvPr id="5123" name="Picture 3" descr="G:\Історія\traducii_ukrtvir.info_-580x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509120"/>
            <a:ext cx="3384376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pPr algn="ctr"/>
            <a:r>
              <a:rPr lang="uk-UA" sz="96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Сім’я</a:t>
            </a:r>
            <a:endParaRPr lang="ru-RU" sz="96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4355976" cy="5589240"/>
          </a:xfrm>
        </p:spPr>
        <p:txBody>
          <a:bodyPr>
            <a:noAutofit/>
          </a:bodyPr>
          <a:lstStyle/>
          <a:p>
            <a:pPr algn="l"/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Шлюб завжди був не тільки актом цивільно-правового характеру,а об’єднував в собі соціальні, біологічні, матеріальні та духовні аспекти.</a:t>
            </a: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Шлюб</a:t>
            </a: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в </a:t>
            </a:r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Україні   був моногамним, патріархальним. Багато складових шлюбу відрізнялися в різних районах України, що було зумовлено перебуванням цих районів у складі різних держав.</a:t>
            </a:r>
          </a:p>
        </p:txBody>
      </p:sp>
      <p:pic>
        <p:nvPicPr>
          <p:cNvPr id="6146" name="Picture 2" descr="G:\Історія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16832"/>
            <a:ext cx="4680520" cy="414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401568"/>
          </a:xfrm>
        </p:spPr>
        <p:txBody>
          <a:bodyPr/>
          <a:lstStyle/>
          <a:p>
            <a:pPr algn="ctr"/>
            <a:r>
              <a:rPr lang="uk-UA" sz="5400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Музика і театральне мистецтво</a:t>
            </a:r>
            <a:br>
              <a:rPr lang="uk-UA" sz="5400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20-х роках 19 століття музика набуває рис романтизму. Стають поширеними такі жанри як опера, пісні; їм характерне ліричне звучання, емоційне піднесення, використання елементів фольклору.</a:t>
            </a:r>
            <a:r>
              <a:rPr lang="uk-UA" sz="18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39864"/>
            <a:ext cx="9144000" cy="3318136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3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Видатні діячі:</a:t>
            </a:r>
          </a:p>
          <a:p>
            <a:pPr algn="ctr">
              <a:buFont typeface="Wingdings" pitchFamily="2" charset="2"/>
              <a:buChar char="v"/>
            </a:pPr>
            <a:r>
              <a:rPr lang="uk-UA" sz="3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Микола Лисенко</a:t>
            </a:r>
          </a:p>
          <a:p>
            <a:pPr algn="ctr">
              <a:buFont typeface="Wingdings" pitchFamily="2" charset="2"/>
              <a:buChar char="v"/>
            </a:pPr>
            <a:r>
              <a:rPr lang="uk-UA" sz="3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Яків Степовий</a:t>
            </a:r>
          </a:p>
          <a:p>
            <a:pPr algn="ctr">
              <a:buFont typeface="Wingdings" pitchFamily="2" charset="2"/>
              <a:buChar char="v"/>
            </a:pPr>
            <a:r>
              <a:rPr lang="uk-UA" sz="3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Павло Синиця</a:t>
            </a:r>
          </a:p>
          <a:p>
            <a:pPr algn="ctr">
              <a:buFont typeface="Wingdings" pitchFamily="2" charset="2"/>
              <a:buChar char="v"/>
            </a:pPr>
            <a:r>
              <a:rPr lang="uk-UA" sz="3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Нечуй-Левицький </a:t>
            </a:r>
          </a:p>
          <a:p>
            <a:pPr algn="ctr">
              <a:buFont typeface="Wingdings" pitchFamily="2" charset="2"/>
              <a:buChar char="v"/>
            </a:pPr>
            <a:r>
              <a:rPr lang="uk-UA" sz="3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Нестор Ніщинський</a:t>
            </a:r>
          </a:p>
          <a:p>
            <a:pPr algn="l">
              <a:buFont typeface="Wingdings" pitchFamily="2" charset="2"/>
              <a:buChar char="v"/>
            </a:pPr>
            <a:endParaRPr lang="uk-UA" dirty="0" smtClean="0"/>
          </a:p>
          <a:p>
            <a:pPr algn="l"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240</TotalTime>
  <Words>584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Культура України ХІХ століття</vt:lpstr>
      <vt:lpstr>Пропоную розглянути наступні теми:</vt:lpstr>
      <vt:lpstr>Поселення та житло українців ХІХ століття</vt:lpstr>
      <vt:lpstr>Народний одяг</vt:lpstr>
      <vt:lpstr>Найбільш поширенні страви: страви з зернових хліб з житньої муки борщ, капусняк молочні страви узвари    </vt:lpstr>
      <vt:lpstr>Побут і звичаї</vt:lpstr>
      <vt:lpstr>Календарні свята та обряди  Календар свят визначався аграрним устроєм життя</vt:lpstr>
      <vt:lpstr>Сім’я</vt:lpstr>
      <vt:lpstr>Музика і театральне мистецтво  У 20-х роках 19 століття музика набуває рис романтизму. Стають поширеними такі жанри як опера, пісні; їм характерне ліричне звучання, емоційне піднесення, використання елементів фольклору. </vt:lpstr>
      <vt:lpstr>Розвиток літератури ХІХ століття пов’язаний з творчістю: </vt:lpstr>
      <vt:lpstr>Архітектура України</vt:lpstr>
      <vt:lpstr>  Освіта  Середина ХІХ століття характеризується розвитком прогресивних ідей </vt:lpstr>
      <vt:lpstr>Чи варта людина майбутнього, коли не знає минулого?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України ХІХ століття</dc:title>
  <dc:creator>user</dc:creator>
  <cp:lastModifiedBy>user</cp:lastModifiedBy>
  <cp:revision>14</cp:revision>
  <dcterms:created xsi:type="dcterms:W3CDTF">2013-12-21T08:27:03Z</dcterms:created>
  <dcterms:modified xsi:type="dcterms:W3CDTF">2013-12-21T12:55:46Z</dcterms:modified>
</cp:coreProperties>
</file>