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EB638-2A86-4695-90AA-9496CCF58BC2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71C5B-061B-4A79-94C8-2E539AE79776}" type="slidenum">
              <a:rPr lang="uk-UA" smtClean="0"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EB638-2A86-4695-90AA-9496CCF58BC2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71C5B-061B-4A79-94C8-2E539AE7977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EB638-2A86-4695-90AA-9496CCF58BC2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71C5B-061B-4A79-94C8-2E539AE7977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EB638-2A86-4695-90AA-9496CCF58BC2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71C5B-061B-4A79-94C8-2E539AE7977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EB638-2A86-4695-90AA-9496CCF58BC2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71C5B-061B-4A79-94C8-2E539AE79776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EB638-2A86-4695-90AA-9496CCF58BC2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71C5B-061B-4A79-94C8-2E539AE7977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EB638-2A86-4695-90AA-9496CCF58BC2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71C5B-061B-4A79-94C8-2E539AE79776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EB638-2A86-4695-90AA-9496CCF58BC2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71C5B-061B-4A79-94C8-2E539AE7977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EB638-2A86-4695-90AA-9496CCF58BC2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71C5B-061B-4A79-94C8-2E539AE7977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EB638-2A86-4695-90AA-9496CCF58BC2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71C5B-061B-4A79-94C8-2E539AE7977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F0EB638-2A86-4695-90AA-9496CCF58BC2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8271C5B-061B-4A79-94C8-2E539AE7977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F0EB638-2A86-4695-90AA-9496CCF58BC2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8271C5B-061B-4A79-94C8-2E539AE7977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E%D0%BD%D0%BD%D0%B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k.wikipedia.org/wiki/%D0%92%D1%96%D0%BA%D1%96%D0%BF%D0%B5%D0%B4%D1%96%D1%8F:%D0%A1%D1%82%D0%B0%D1%82%D1%82%D1%96,_%D1%89%D0%BE_%D0%BD%D0%B5%D0%BE%D0%B1%D1%85%D1%96%D0%B4%D0%BD%D0%BE_%D0%BF%D0%BE%D0%BB%D1%96%D0%BF%D1%88%D0%B8%D1%82%D0%B8" TargetMode="External"/><Relationship Id="rId4" Type="http://schemas.openxmlformats.org/officeDocument/2006/relationships/hyperlink" Target="http://uk.wikipedia.org/w/index.php?title=%D0%94%D1%96%D0%BE%D0%BA%D1%81%D0%B8%D0%B4_%D1%83%D1%80%D0%B0%D0%BD%D1%83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uk.wikipedia.org/wiki/%D0%A7%D0%BE%D1%80%D0%BD%D0%BE%D0%B1%D0%B8%D0%BB%D1%8C%D1%81%D1%8C%D0%BA%D0%B0_%D0%BA%D0%B0%D1%82%D0%B0%D1%81%D1%82%D1%80%D0%BE%D1%84%D0%B0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://uk.wikipedia.org/wiki/%D0%9F%D0%B0%D0%BC%27%D1%8F%D1%82%D0%BD%D0%B8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/index.php?title=%D0%9C%D1%96%D0%B6%D0%BD%D0%B0%D1%80%D0%BE%D0%B4%D0%BD%D0%B8%D0%B9_%D0%BF%D1%80%D0%BE%D0%B5%D0%BA%D1%82_%C2%AB%D0%94%D1%96%D1%82%D1%8F%D0%BC_%D0%A7%D0%BE%D1%80%D0%BD%D0%BE%D0%B1%D0%B8%D0%BB%D1%8F%C2%BB&amp;action=edit&amp;redlink=1" TargetMode="External"/><Relationship Id="rId5" Type="http://schemas.openxmlformats.org/officeDocument/2006/relationships/hyperlink" Target="http://en.wikipedia.org/wiki/Chernobyl_Children_International" TargetMode="External"/><Relationship Id="rId4" Type="http://schemas.openxmlformats.org/officeDocument/2006/relationships/hyperlink" Target="http://uk.wikipedia.org/wiki/%D0%AF%D0%BF%D0%BE%D0%BD%D1%96%D1%8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A8%D0%B5%D0%B2%D1%87%D0%B5%D0%BD%D0%BA%D0%BE_%D0%92%D0%B0%D0%BB%D0%B5%D0%BD%D1%82%D0%B8%D0%BD%D0%B0_%D0%A1%D0%B5%D0%BC%D0%B5%D0%BD%D1%96%D0%B2%D0%BD%D0%B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6%D0%B7%D0%BE%D1%82%D0%BE%D0%BF%D0%B8" TargetMode="External"/><Relationship Id="rId2" Type="http://schemas.openxmlformats.org/officeDocument/2006/relationships/hyperlink" Target="http://uk.wikipedia.org/wiki/%D0%92%D0%B0%D1%8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A%D1%81%D0%B5%D0%BD%D0%BE%D0%B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86" TargetMode="External"/><Relationship Id="rId3" Type="http://schemas.openxmlformats.org/officeDocument/2006/relationships/hyperlink" Target="http://uk.wikipedia.org/wiki/26_%D0%BA%D0%B2%D1%96%D1%82%D0%BD%D1%8F" TargetMode="External"/><Relationship Id="rId7" Type="http://schemas.openxmlformats.org/officeDocument/2006/relationships/hyperlink" Target="http://uk.wikipedia.org/wiki/27_%D0%BA%D0%B2%D1%96%D1%82%D0%BD%D1%8F" TargetMode="External"/><Relationship Id="rId2" Type="http://schemas.openxmlformats.org/officeDocument/2006/relationships/hyperlink" Target="http://uk.wikipedia.org/wiki/%D0%9F%D1%80%D0%B8%D0%BF%27%D1%8F%D1%82%D1%8C_(%D0%BC%D1%96%D1%81%D1%82%D0%BE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7%D0%BE%D1%80%D0%BD%D0%BE%D0%B1%D0%B8%D0%BB%D1%8C%D1%81%D1%8C%D0%BA%D0%B0_%D0%BA%D0%B0%D1%82%D0%B0%D1%81%D1%82%D1%80%D0%BE%D1%84%D0%B0" TargetMode="External"/><Relationship Id="rId5" Type="http://schemas.openxmlformats.org/officeDocument/2006/relationships/hyperlink" Target="http://uk.wikipedia.org/wiki/%D0%A6%D0%B5%D0%BD%D1%82%D1%80%D0%B0%D0%BB%D1%8C%D0%BD%D0%B8%D0%B9_%D0%9A%D0%BE%D0%BC%D1%96%D1%82%D0%B5%D1%82_%D0%9A%D0%BE%D0%BC%D1%83%D0%BD%D1%96%D1%81%D1%82%D0%B8%D1%87%D0%BD%D0%BE%D1%97_%D0%BF%D0%B0%D1%80%D1%82%D1%96%D1%97_%D0%A0%D0%B0%D0%B4%D1%8F%D0%BD%D1%81%D1%8C%D0%BA%D0%BE%D0%B3%D0%BE_%D0%A1%D0%BE%D1%8E%D0%B7%D1%83" TargetMode="External"/><Relationship Id="rId10" Type="http://schemas.openxmlformats.org/officeDocument/2006/relationships/hyperlink" Target="http://uk.wikipedia.org/wiki/%D0%9F%D0%BE%D0%BB%D1%96%D1%81%D1%8C%D0%BA%D0%B8%D0%B9_%D1%80%D0%B0%D0%B9%D0%BE%D0%BD" TargetMode="External"/><Relationship Id="rId4" Type="http://schemas.openxmlformats.org/officeDocument/2006/relationships/hyperlink" Target="http://uk.wikipedia.org/wiki/%D0%A1%D0%BE%D1%8E%D0%B7_%D0%A0%D0%B0%D0%B4%D1%8F%D0%BD%D1%81%D1%8C%D0%BA%D0%B8%D1%85_%D0%A1%D0%BE%D1%86%D1%96%D0%B0%D0%BB%D1%96%D1%81%D1%82%D0%B8%D1%87%D0%BD%D0%B8%D1%85_%D0%A0%D0%B5%D1%81%D0%BF%D1%83%D0%B1%D0%BB%D1%96%D0%BA" TargetMode="External"/><Relationship Id="rId9" Type="http://schemas.openxmlformats.org/officeDocument/2006/relationships/hyperlink" Target="http://uk.wikipedia.org/wiki/%D0%86%D0%B2%D0%B0%D0%BD%D0%BA%D1%96%D0%B2%D1%81%D1%8C%D0%BA%D0%B8%D0%B9_%D1%80%D0%B0%D0%B9%D0%BE%D0%B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5%D0%BB%D0%B8%D0%BA%D0%B0_%D0%B2%D1%96%D1%81%D1%96%D0%BC%D0%BA%D0%B0" TargetMode="External"/><Relationship Id="rId3" Type="http://schemas.openxmlformats.org/officeDocument/2006/relationships/hyperlink" Target="http://uk.wikipedia.org/wiki/1986" TargetMode="External"/><Relationship Id="rId7" Type="http://schemas.openxmlformats.org/officeDocument/2006/relationships/hyperlink" Target="http://uk.wikipedia.org/wiki/1995" TargetMode="External"/><Relationship Id="rId2" Type="http://schemas.openxmlformats.org/officeDocument/2006/relationships/hyperlink" Target="http://uk.wikipedia.org/wiki/%D0%94%D0%B5%D0%B7%D0%B0%D0%BA%D1%82%D0%B8%D0%B2%D0%B0%D1%86%D1%96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1991" TargetMode="External"/><Relationship Id="rId11" Type="http://schemas.openxmlformats.org/officeDocument/2006/relationships/hyperlink" Target="http://uk.wikipedia.org/wiki/15_%D0%B3%D1%80%D1%83%D0%B4%D0%BD%D1%8F" TargetMode="External"/><Relationship Id="rId5" Type="http://schemas.openxmlformats.org/officeDocument/2006/relationships/hyperlink" Target="http://uk.wikipedia.org/wiki/1987" TargetMode="External"/><Relationship Id="rId10" Type="http://schemas.openxmlformats.org/officeDocument/2006/relationships/hyperlink" Target="http://uk.wikipedia.org/wiki/2000" TargetMode="External"/><Relationship Id="rId4" Type="http://schemas.openxmlformats.org/officeDocument/2006/relationships/hyperlink" Target="http://uk.wikipedia.org/wiki/%D0%9D%D0%B0%D1%81%D0%B5%D0%BB%D0%B5%D0%BD%D0%B8%D0%B9_%D0%BF%D1%83%D0%BD%D0%BA%D1%82" TargetMode="External"/><Relationship Id="rId9" Type="http://schemas.openxmlformats.org/officeDocument/2006/relationships/hyperlink" Target="http://uk.wikipedia.org/wiki/%D0%84%D0%B2%D1%80%D0%BE%D0%BF%D0%B5%D0%B9%D1%81%D1%8C%D0%BA%D0%B8%D0%B9_%D0%A1%D0%BE%D1%8E%D0%B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4%D0%B2%D1%80%D0%BE%D0%BF%D0%B5%D0%B9%D1%81%D1%8C%D0%BA%D0%B8%D0%B9_%D0%B1%D0%B0%D0%BD%D0%BA_%D1%80%D0%B5%D0%BA%D0%BE%D0%BD%D1%81%D1%82%D1%80%D1%83%D0%BA%D1%86%D1%96%D1%97_%D1%82%D0%B0_%D1%80%D0%BE%D0%B7%D0%B2%D0%B8%D1%82%D0%BA%D1%83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uk.wikipedia.org/wiki/200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uk.wikipedia.org/wiki/%D0%A1%D0%B0%D1%80%D0%BA%D0%BE%D1%84%D0%B0%D0%B3" TargetMode="External"/><Relationship Id="rId4" Type="http://schemas.openxmlformats.org/officeDocument/2006/relationships/hyperlink" Target="http://uk.wikipedia.org/wiki/%D0%A7%D0%BE%D1%80%D0%BD%D0%BE%D0%B1%D0%B8%D0%BB%D1%8C%D1%81%D1%8C%D0%BA%D0%B0_%D0%BA%D0%B0%D1%82%D0%B0%D1%81%D1%82%D1%80%D0%BE%D1%84%D0%B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7%D0%BB%D0%BE%D1%87%D0%B8%D0%BD" TargetMode="External"/><Relationship Id="rId3" Type="http://schemas.openxmlformats.org/officeDocument/2006/relationships/hyperlink" Target="http://uk.wikipedia.org/wiki/%D0%A7%D0%BE%D1%80%D0%BD%D0%BE%D0%B1%D0%B8%D0%BB%D1%8C%D1%81%D1%8C%D0%BA%D0%B0_%D0%B0%D1%82%D0%BE%D0%BC%D0%BD%D0%B0_%D0%B5%D0%BB%D0%B5%D0%BA%D1%82%D1%80%D0%BE%D1%81%D1%82%D0%B0%D0%BD%D1%86%D1%96%D1%8F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://uk.wikipedia.org/wiki/%D0%92%D0%B8%D1%80%D0%BE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1%D0%BE%D1%8E%D0%B7_%D0%A0%D0%B0%D0%B4%D1%8F%D0%BD%D1%81%D1%8C%D0%BA%D0%B8%D1%85_%D0%A1%D0%BE%D1%86%D1%96%D0%B0%D0%BB%D1%96%D1%81%D1%82%D0%B8%D1%87%D0%BD%D0%B8%D1%85_%D0%A0%D0%B5%D1%81%D0%BF%D1%83%D0%B1%D0%BB%D1%96%D0%BA" TargetMode="External"/><Relationship Id="rId5" Type="http://schemas.openxmlformats.org/officeDocument/2006/relationships/hyperlink" Target="http://uk.wikipedia.org/wiki/%D0%92%D0%B5%D1%80%D1%85%D0%BE%D0%B2%D0%BD%D0%B8%D0%B9_%D1%81%D1%83%D0%B4" TargetMode="External"/><Relationship Id="rId4" Type="http://schemas.openxmlformats.org/officeDocument/2006/relationships/hyperlink" Target="http://uk.wikipedia.org/wiki/29_%D0%BB%D0%B8%D0%BF%D0%BD%D1%8F" TargetMode="External"/><Relationship Id="rId9" Type="http://schemas.openxmlformats.org/officeDocument/2006/relationships/hyperlink" Target="http://uk.wikipedia.org/wiki/%D0%9F%D0%BE%D0%B7%D0%B1%D0%B0%D0%B2%D0%BB%D0%B5%D0%BD%D0%BD%D1%8F_%D0%B2%D0%BE%D0%BB%D1%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9393001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7643866" cy="18573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Чорнобиль</a:t>
            </a:r>
            <a:endParaRPr lang="uk-UA" sz="88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ornobyl_radiation_1996_(uk)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1751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215074" y="0"/>
            <a:ext cx="29289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Перед </a:t>
            </a:r>
            <a:r>
              <a:rPr lang="ru-RU" dirty="0" err="1">
                <a:solidFill>
                  <a:srgbClr val="C00000"/>
                </a:solidFill>
              </a:rPr>
              <a:t>аварією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реакторі</a:t>
            </a:r>
            <a:r>
              <a:rPr lang="ru-RU" dirty="0">
                <a:solidFill>
                  <a:srgbClr val="C00000"/>
                </a:solidFill>
              </a:rPr>
              <a:t> четвертого блоку </a:t>
            </a:r>
            <a:r>
              <a:rPr lang="ru-RU" dirty="0" err="1">
                <a:solidFill>
                  <a:srgbClr val="C00000"/>
                </a:solidFill>
              </a:rPr>
              <a:t>знаходилося</a:t>
            </a:r>
            <a:r>
              <a:rPr lang="ru-RU" dirty="0">
                <a:solidFill>
                  <a:srgbClr val="C00000"/>
                </a:solidFill>
              </a:rPr>
              <a:t> 180–190 </a:t>
            </a:r>
            <a:r>
              <a:rPr lang="ru-RU" dirty="0">
                <a:solidFill>
                  <a:srgbClr val="C00000"/>
                </a:solidFill>
                <a:hlinkClick r:id="rId3" tooltip="Тонна"/>
              </a:rPr>
              <a:t>тонн</a:t>
            </a:r>
            <a:r>
              <a:rPr lang="ru-RU" dirty="0">
                <a:solidFill>
                  <a:srgbClr val="C00000"/>
                </a:solidFill>
              </a:rPr>
              <a:t> ядерного </a:t>
            </a:r>
            <a:r>
              <a:rPr lang="ru-RU" dirty="0" err="1">
                <a:solidFill>
                  <a:srgbClr val="C00000"/>
                </a:solidFill>
              </a:rPr>
              <a:t>палива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ru-RU" dirty="0" err="1">
                <a:solidFill>
                  <a:srgbClr val="C00000"/>
                </a:solidFill>
                <a:hlinkClick r:id="rId4" tooltip="Діоксид урану (ще не написана)"/>
              </a:rPr>
              <a:t>діоксиду</a:t>
            </a:r>
            <a:r>
              <a:rPr lang="ru-RU" dirty="0">
                <a:solidFill>
                  <a:srgbClr val="C00000"/>
                </a:solidFill>
                <a:hlinkClick r:id="rId4" tooltip="Діоксид урану (ще не написана)"/>
              </a:rPr>
              <a:t> урану</a:t>
            </a:r>
            <a:r>
              <a:rPr lang="ru-RU" dirty="0">
                <a:solidFill>
                  <a:srgbClr val="C00000"/>
                </a:solidFill>
              </a:rPr>
              <a:t>). За </a:t>
            </a:r>
            <a:r>
              <a:rPr lang="ru-RU" dirty="0" err="1">
                <a:solidFill>
                  <a:srgbClr val="C00000"/>
                </a:solidFill>
              </a:rPr>
              <a:t>оцінками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які</a:t>
            </a:r>
            <a:r>
              <a:rPr lang="ru-RU" dirty="0">
                <a:solidFill>
                  <a:srgbClr val="C00000"/>
                </a:solidFill>
              </a:rPr>
              <a:t> в наш час</a:t>
            </a:r>
            <a:r>
              <a:rPr lang="ru-RU" baseline="30000" dirty="0">
                <a:solidFill>
                  <a:srgbClr val="C00000"/>
                </a:solidFill>
              </a:rPr>
              <a:t>[</a:t>
            </a:r>
            <a:r>
              <a:rPr lang="ru-RU" i="1" baseline="30000" dirty="0">
                <a:solidFill>
                  <a:srgbClr val="C00000"/>
                </a:solidFill>
                <a:hlinkClick r:id="rId5" tooltip="Вікіпедія:Статті, що необхідно поліпшити"/>
              </a:rPr>
              <a:t>Коли?</a:t>
            </a:r>
            <a:r>
              <a:rPr lang="ru-RU" baseline="30000" dirty="0">
                <a:solidFill>
                  <a:srgbClr val="C00000"/>
                </a:solidFill>
              </a:rPr>
              <a:t>]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err="1">
                <a:solidFill>
                  <a:srgbClr val="C00000"/>
                </a:solidFill>
              </a:rPr>
              <a:t>вважаються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найбільш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достовірними</a:t>
            </a:r>
            <a:r>
              <a:rPr lang="ru-RU" dirty="0">
                <a:solidFill>
                  <a:srgbClr val="C00000"/>
                </a:solidFill>
              </a:rPr>
              <a:t>, в </a:t>
            </a:r>
            <a:r>
              <a:rPr lang="ru-RU" dirty="0" err="1">
                <a:solidFill>
                  <a:srgbClr val="C00000"/>
                </a:solidFill>
              </a:rPr>
              <a:t>навколишнє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середовище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було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викинуто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</a:t>
            </a:r>
            <a:r>
              <a:rPr lang="ru-RU" dirty="0">
                <a:solidFill>
                  <a:srgbClr val="C00000"/>
                </a:solidFill>
              </a:rPr>
              <a:t> 5 до 30% 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3000372"/>
            <a:ext cx="26431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C00000"/>
                </a:solidFill>
              </a:rPr>
              <a:t>Забрудненню піддалося понад 200 000 </a:t>
            </a:r>
            <a:r>
              <a:rPr lang="uk-UA" dirty="0" err="1">
                <a:solidFill>
                  <a:srgbClr val="C00000"/>
                </a:solidFill>
              </a:rPr>
              <a:t>км²</a:t>
            </a:r>
            <a:r>
              <a:rPr lang="uk-UA" dirty="0">
                <a:solidFill>
                  <a:srgbClr val="C00000"/>
                </a:solidFill>
              </a:rPr>
              <a:t>, приблизно 70% — на території Білорусі, Росії і України. Радіоактивні речовини поширювалися у вигляді аерозолів, які поступово осідали на поверхню землі.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71px-Ukrainian_National_museum_-Tchornobyl-_in_Kyiv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714356"/>
            <a:ext cx="367191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5214974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Вшанування пам’яті…</a:t>
            </a:r>
            <a:endParaRPr lang="uk-UA" sz="28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450px-Герої_Чорнобил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4071948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50px-Пам'ятник_ЧАЕСКове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810000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6500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C00000"/>
                </a:solidFill>
              </a:rPr>
              <a:t>Слід зауважити, що </a:t>
            </a:r>
            <a:r>
              <a:rPr lang="uk-UA" dirty="0">
                <a:solidFill>
                  <a:srgbClr val="C00000"/>
                </a:solidFill>
                <a:hlinkClick r:id="rId2" tooltip="Пам'ятник"/>
              </a:rPr>
              <a:t>пам'ятники</a:t>
            </a:r>
            <a:r>
              <a:rPr lang="uk-UA" dirty="0">
                <a:solidFill>
                  <a:srgbClr val="C00000"/>
                </a:solidFill>
              </a:rPr>
              <a:t> ліквідаторам і жертвам Чорнобильської аварії є в багатьох містах України, Росії та Білорусі.</a:t>
            </a:r>
            <a:r>
              <a:rPr lang="uk-UA" baseline="30000" dirty="0">
                <a:solidFill>
                  <a:srgbClr val="C00000"/>
                </a:solidFill>
                <a:hlinkClick r:id="rId3"/>
              </a:rPr>
              <a:t>[50]</a:t>
            </a:r>
            <a:endParaRPr lang="uk-UA" dirty="0">
              <a:solidFill>
                <a:srgbClr val="C00000"/>
              </a:solidFill>
            </a:endParaRPr>
          </a:p>
          <a:p>
            <a:r>
              <a:rPr lang="uk-UA" dirty="0">
                <a:solidFill>
                  <a:srgbClr val="C00000"/>
                </a:solidFill>
              </a:rPr>
              <a:t>Для допомоги жертвам Чорнобильської катастрофи організовано велика кількість як українських так і міжнародних організацій. Зокрема в </a:t>
            </a:r>
            <a:r>
              <a:rPr lang="uk-UA" dirty="0">
                <a:solidFill>
                  <a:srgbClr val="C00000"/>
                </a:solidFill>
                <a:hlinkClick r:id="rId4" tooltip="Японія"/>
              </a:rPr>
              <a:t>Японії</a:t>
            </a:r>
            <a:r>
              <a:rPr lang="uk-UA" dirty="0">
                <a:solidFill>
                  <a:srgbClr val="C00000"/>
                </a:solidFill>
              </a:rPr>
              <a:t> діє </a:t>
            </a:r>
            <a:r>
              <a:rPr lang="uk-UA" dirty="0">
                <a:solidFill>
                  <a:srgbClr val="C00000"/>
                </a:solidFill>
                <a:hlinkClick r:id="rId5" tooltip="en:Chernobyl Children International"/>
              </a:rPr>
              <a:t>Фонд дітей Чорнобиля</a:t>
            </a:r>
            <a:r>
              <a:rPr lang="uk-UA" dirty="0">
                <a:solidFill>
                  <a:srgbClr val="C00000"/>
                </a:solidFill>
              </a:rPr>
              <a:t>(англ.)</a:t>
            </a:r>
            <a:r>
              <a:rPr lang="uk-UA" dirty="0">
                <a:solidFill>
                  <a:srgbClr val="C00000"/>
                </a:solidFill>
                <a:hlinkClick r:id="rId6" tooltip="Міжнародний проект «Дітям Чорнобиля» (ще не написана)"/>
              </a:rPr>
              <a:t>укр.</a:t>
            </a:r>
            <a:r>
              <a:rPr lang="uk-UA" dirty="0">
                <a:solidFill>
                  <a:srgbClr val="C00000"/>
                </a:solidFill>
              </a:rPr>
              <a:t>, який організує кампанії збору пожертв та благодійні концерти.</a:t>
            </a:r>
          </a:p>
        </p:txBody>
      </p:sp>
      <p:pic>
        <p:nvPicPr>
          <p:cNvPr id="3" name="Рисунок 2" descr="1_pict0030_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3214686"/>
            <a:ext cx="5238750" cy="344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916492cf637cef2fafd7ae805f19c1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446" y="2259148"/>
            <a:ext cx="3131089" cy="459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ornobyl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0"/>
            <a:ext cx="5715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hornoby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3314700"/>
            <a:ext cx="317500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5918" y="285728"/>
            <a:ext cx="5357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r>
              <a:rPr lang="uk-UA" sz="2000" dirty="0">
                <a:solidFill>
                  <a:srgbClr val="C00000"/>
                </a:solidFill>
              </a:rPr>
              <a:t>На думку багатьох людей, зокрема тодішньої голови Президії Верховної Ради УРСР </a:t>
            </a:r>
            <a:r>
              <a:rPr lang="uk-UA" sz="2000" u="sng" dirty="0">
                <a:solidFill>
                  <a:srgbClr val="C00000"/>
                </a:solidFill>
                <a:hlinkClick r:id="rId4" tooltip="Шевченко Валентина Семенівна"/>
              </a:rPr>
              <a:t>Валентини Семенівни Шевченко</a:t>
            </a:r>
            <a:r>
              <a:rPr lang="uk-UA" sz="2000" dirty="0">
                <a:solidFill>
                  <a:srgbClr val="C00000"/>
                </a:solidFill>
              </a:rPr>
              <a:t>, ця подія так само як офіційна реакція, яка була продемонстрована у Москві, стала однією з причин розвалу СРСР.</a:t>
            </a:r>
            <a:endParaRPr lang="uk-U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2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92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iginal-df9e9ed45557cce87187f8eea258ee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711" y="2285992"/>
            <a:ext cx="6139289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Чорнобиль-біль України…!!</a:t>
            </a:r>
            <a:endParaRPr lang="uk-UA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78581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26 квітня 1986 рік , 1:23:56 година ночі!</a:t>
            </a:r>
            <a:endParaRPr lang="uk-UA" sz="2400" dirty="0" smtClean="0">
              <a:solidFill>
                <a:srgbClr val="C00000"/>
              </a:solidFill>
            </a:endParaRPr>
          </a:p>
          <a:p>
            <a:r>
              <a:rPr lang="uk-UA" dirty="0" smtClean="0">
                <a:solidFill>
                  <a:srgbClr val="C00000"/>
                </a:solidFill>
              </a:rPr>
              <a:t>        …Ніщо не віщувало біди…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На Чорнобильські  АЕС готувалися до зупинки  четвертого блоку  на планово-попереджувальний  ремонт. Мета якого полягала в  перевірці проектного  режиму ,що передбачає використання  інерції  турбіни генератора  для живлення систем реактора  в разі втрати  зовнішнього живлення.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311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C00000"/>
                </a:solidFill>
              </a:rPr>
              <a:t>Випробування повинні були проводитися на потужності 700 </a:t>
            </a:r>
            <a:r>
              <a:rPr lang="uk-UA" sz="1600" dirty="0">
                <a:solidFill>
                  <a:srgbClr val="C00000"/>
                </a:solidFill>
                <a:hlinkClick r:id="rId2" tooltip="Ват"/>
              </a:rPr>
              <a:t>МВт</a:t>
            </a:r>
            <a:r>
              <a:rPr lang="uk-UA" sz="1600" dirty="0">
                <a:solidFill>
                  <a:srgbClr val="C00000"/>
                </a:solidFill>
              </a:rPr>
              <a:t>, але через помилки оператора при зниженні потужності, вона впала до 30 </a:t>
            </a:r>
            <a:r>
              <a:rPr lang="uk-UA" sz="1600" dirty="0">
                <a:solidFill>
                  <a:srgbClr val="C00000"/>
                </a:solidFill>
                <a:hlinkClick r:id="rId2" tooltip="Ват"/>
              </a:rPr>
              <a:t>МВт</a:t>
            </a:r>
            <a:r>
              <a:rPr lang="uk-UA" sz="1600" dirty="0">
                <a:solidFill>
                  <a:srgbClr val="C00000"/>
                </a:solidFill>
              </a:rPr>
              <a:t>. Було вирішено не піднімати потужність до запланованих 700 </a:t>
            </a:r>
            <a:r>
              <a:rPr lang="uk-UA" sz="1600" dirty="0">
                <a:solidFill>
                  <a:srgbClr val="C00000"/>
                </a:solidFill>
                <a:hlinkClick r:id="rId2" tooltip="Ват"/>
              </a:rPr>
              <a:t>МВт</a:t>
            </a:r>
            <a:r>
              <a:rPr lang="uk-UA" sz="1600" dirty="0">
                <a:solidFill>
                  <a:srgbClr val="C00000"/>
                </a:solidFill>
              </a:rPr>
              <a:t> і обмежитися 200 </a:t>
            </a:r>
            <a:r>
              <a:rPr lang="uk-UA" sz="1600" dirty="0">
                <a:solidFill>
                  <a:srgbClr val="C00000"/>
                </a:solidFill>
                <a:hlinkClick r:id="rId2" tooltip="Ват"/>
              </a:rPr>
              <a:t>МВт</a:t>
            </a:r>
            <a:r>
              <a:rPr lang="uk-UA" sz="1600" dirty="0">
                <a:solidFill>
                  <a:srgbClr val="C00000"/>
                </a:solidFill>
              </a:rPr>
              <a:t>. При швидкому зниженні потужності, і подальшій роботі на рівні 30 — 200 </a:t>
            </a:r>
            <a:r>
              <a:rPr lang="uk-UA" sz="1600" dirty="0">
                <a:solidFill>
                  <a:srgbClr val="C00000"/>
                </a:solidFill>
                <a:hlinkClick r:id="rId2" tooltip="Ват"/>
              </a:rPr>
              <a:t>МВт</a:t>
            </a:r>
            <a:r>
              <a:rPr lang="uk-UA" sz="1600" dirty="0">
                <a:solidFill>
                  <a:srgbClr val="C00000"/>
                </a:solidFill>
              </a:rPr>
              <a:t> почало посилюватися отруєння активної зони реактора </a:t>
            </a:r>
            <a:r>
              <a:rPr lang="uk-UA" sz="1600" dirty="0" smtClean="0">
                <a:solidFill>
                  <a:srgbClr val="C00000"/>
                </a:solidFill>
                <a:hlinkClick r:id="rId3" tooltip="Ізотопи"/>
              </a:rPr>
              <a:t>ізотопом</a:t>
            </a:r>
            <a:r>
              <a:rPr lang="uk-UA" sz="1600" dirty="0" smtClean="0">
                <a:solidFill>
                  <a:srgbClr val="C00000"/>
                </a:solidFill>
                <a:hlinkClick r:id="rId4" tooltip="Ксенон"/>
              </a:rPr>
              <a:t>Ксенону-135</a:t>
            </a:r>
            <a:endParaRPr lang="uk-UA" sz="1600" dirty="0">
              <a:solidFill>
                <a:srgbClr val="C00000"/>
              </a:solidFill>
            </a:endParaRPr>
          </a:p>
          <a:p>
            <a:endParaRPr lang="uk-UA" sz="1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00438"/>
            <a:ext cx="82153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1600" dirty="0">
                <a:solidFill>
                  <a:srgbClr val="C00000"/>
                </a:solidFill>
              </a:rPr>
              <a:t>При </a:t>
            </a:r>
            <a:r>
              <a:rPr lang="ru-RU" sz="1600" dirty="0" err="1">
                <a:solidFill>
                  <a:srgbClr val="C00000"/>
                </a:solidFill>
              </a:rPr>
              <a:t>цьому</a:t>
            </a:r>
            <a:r>
              <a:rPr lang="ru-RU" sz="1600" dirty="0">
                <a:solidFill>
                  <a:srgbClr val="C00000"/>
                </a:solidFill>
              </a:rPr>
              <a:t>, </a:t>
            </a:r>
            <a:r>
              <a:rPr lang="ru-RU" sz="1600" dirty="0" err="1">
                <a:solidFill>
                  <a:srgbClr val="C00000"/>
                </a:solidFill>
              </a:rPr>
              <a:t>оперативний</a:t>
            </a:r>
            <a:r>
              <a:rPr lang="ru-RU" sz="1600" dirty="0">
                <a:solidFill>
                  <a:srgbClr val="C00000"/>
                </a:solidFill>
              </a:rPr>
              <a:t> запас </a:t>
            </a:r>
            <a:r>
              <a:rPr lang="ru-RU" sz="1600" dirty="0" err="1">
                <a:solidFill>
                  <a:srgbClr val="C00000"/>
                </a:solidFill>
              </a:rPr>
              <a:t>реактивності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виявився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нижчим</a:t>
            </a:r>
            <a:r>
              <a:rPr lang="ru-RU" sz="1600" dirty="0">
                <a:solidFill>
                  <a:srgbClr val="C00000"/>
                </a:solidFill>
              </a:rPr>
              <a:t> за </a:t>
            </a:r>
            <a:r>
              <a:rPr lang="ru-RU" sz="1600" dirty="0" err="1">
                <a:solidFill>
                  <a:srgbClr val="C00000"/>
                </a:solidFill>
              </a:rPr>
              <a:t>допустимий</a:t>
            </a:r>
            <a:r>
              <a:rPr lang="ru-RU" sz="1600" dirty="0">
                <a:solidFill>
                  <a:srgbClr val="C00000"/>
                </a:solidFill>
              </a:rPr>
              <a:t>, </a:t>
            </a:r>
            <a:r>
              <a:rPr lang="ru-RU" sz="1600" dirty="0" err="1">
                <a:solidFill>
                  <a:srgbClr val="C00000"/>
                </a:solidFill>
              </a:rPr>
              <a:t>але</a:t>
            </a:r>
            <a:r>
              <a:rPr lang="ru-RU" sz="1600" dirty="0">
                <a:solidFill>
                  <a:srgbClr val="C00000"/>
                </a:solidFill>
              </a:rPr>
              <a:t> персонал реактора про </a:t>
            </a:r>
            <a:r>
              <a:rPr lang="ru-RU" sz="2000" dirty="0" err="1" smtClean="0">
                <a:solidFill>
                  <a:srgbClr val="C00000"/>
                </a:solidFill>
              </a:rPr>
              <a:t>це</a:t>
            </a:r>
            <a:r>
              <a:rPr lang="ru-RU" sz="2800" dirty="0" smtClean="0">
                <a:solidFill>
                  <a:srgbClr val="C00000"/>
                </a:solidFill>
              </a:rPr>
              <a:t>- </a:t>
            </a:r>
            <a:r>
              <a:rPr lang="ru-RU" sz="2800" dirty="0">
                <a:solidFill>
                  <a:srgbClr val="FFFF00"/>
                </a:solidFill>
              </a:rPr>
              <a:t>не знав</a:t>
            </a:r>
            <a:r>
              <a:rPr lang="ru-RU" sz="1600" dirty="0">
                <a:solidFill>
                  <a:srgbClr val="C00000"/>
                </a:solidFill>
              </a:rPr>
              <a:t>.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256"/>
            <a:ext cx="8643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FF0000"/>
                </a:solidFill>
              </a:rPr>
              <a:t>В результаті там різко зріс тиск, що викликало відрив і підйом верхньої плити реактора, крізь яку проходять всі технологічні канали. Це призвело до масового руйнування каналів, скипанню одночасно у всьому об'ємі активної зони і викиді пари назовні — це був перший вибух (паровий).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500702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n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00"/>
                </a:solidFill>
              </a:rPr>
              <a:t>Щодо подальшого протікання аварійного процесу і природи другого вибуху, що повністю зруйнував реактор, немає об'єктивних зареєстрованих даних і можливі лише гіпотези.</a:t>
            </a:r>
            <a:r>
              <a:rPr lang="uk-UA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47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3905256" cy="3771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hor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714356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643314"/>
            <a:ext cx="4500562" cy="299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353632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500570"/>
            <a:ext cx="3143272" cy="211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C00000"/>
                </a:solidFill>
              </a:rPr>
              <a:t>Після оцінки масштабів радіоактивного забруднення стало зрозуміло, що буде потрібно робити евакуацію міста </a:t>
            </a:r>
            <a:r>
              <a:rPr lang="uk-UA" dirty="0">
                <a:solidFill>
                  <a:srgbClr val="C00000"/>
                </a:solidFill>
                <a:hlinkClick r:id="rId2" tooltip="Прип'ять (місто)"/>
              </a:rPr>
              <a:t>Прип'ять</a:t>
            </a:r>
            <a:r>
              <a:rPr lang="uk-UA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657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err="1">
                <a:solidFill>
                  <a:srgbClr val="C00000"/>
                </a:solidFill>
              </a:rPr>
              <a:t>Евакуація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була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запланована</a:t>
            </a:r>
            <a:r>
              <a:rPr lang="ru-RU" dirty="0">
                <a:solidFill>
                  <a:srgbClr val="C00000"/>
                </a:solidFill>
              </a:rPr>
              <a:t> на </a:t>
            </a:r>
            <a:r>
              <a:rPr lang="ru-RU" dirty="0">
                <a:solidFill>
                  <a:srgbClr val="C00000"/>
                </a:solidFill>
                <a:hlinkClick r:id="rId3" tooltip="26 квітня"/>
              </a:rPr>
              <a:t>26 </a:t>
            </a:r>
            <a:r>
              <a:rPr lang="ru-RU" dirty="0" err="1">
                <a:solidFill>
                  <a:srgbClr val="C00000"/>
                </a:solidFill>
                <a:hlinkClick r:id="rId3" tooltip="26 квітня"/>
              </a:rPr>
              <a:t>квітня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але</a:t>
            </a:r>
            <a:r>
              <a:rPr lang="ru-RU" dirty="0">
                <a:solidFill>
                  <a:srgbClr val="C00000"/>
                </a:solidFill>
              </a:rPr>
              <a:t> вона </a:t>
            </a:r>
            <a:r>
              <a:rPr lang="ru-RU" dirty="0" err="1">
                <a:solidFill>
                  <a:srgbClr val="C00000"/>
                </a:solidFill>
              </a:rPr>
              <a:t>була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затримана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рішенням</a:t>
            </a:r>
            <a:r>
              <a:rPr lang="ru-RU" dirty="0">
                <a:solidFill>
                  <a:srgbClr val="C00000"/>
                </a:solidFill>
              </a:rPr>
              <a:t> уряду </a:t>
            </a:r>
            <a:r>
              <a:rPr lang="ru-RU" dirty="0">
                <a:solidFill>
                  <a:srgbClr val="C00000"/>
                </a:solidFill>
                <a:hlinkClick r:id="rId4" tooltip="Союз Радянських Соціалістичних Республік"/>
              </a:rPr>
              <a:t>СРСР</a:t>
            </a:r>
            <a:r>
              <a:rPr lang="ru-RU" dirty="0">
                <a:solidFill>
                  <a:srgbClr val="C00000"/>
                </a:solidFill>
              </a:rPr>
              <a:t> та </a:t>
            </a:r>
            <a:r>
              <a:rPr lang="ru-RU" dirty="0">
                <a:solidFill>
                  <a:srgbClr val="C00000"/>
                </a:solidFill>
                <a:hlinkClick r:id="rId5" tooltip="Центральний Комітет Комуністичної партії Радянського Союзу"/>
              </a:rPr>
              <a:t>ЦК КПРС</a:t>
            </a:r>
            <a:r>
              <a:rPr lang="ru-RU" baseline="30000" dirty="0">
                <a:solidFill>
                  <a:srgbClr val="C00000"/>
                </a:solidFill>
                <a:hlinkClick r:id="rId6"/>
              </a:rPr>
              <a:t>[21]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err="1">
                <a:solidFill>
                  <a:srgbClr val="C00000"/>
                </a:solidFill>
              </a:rPr>
              <a:t>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почалася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лише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>
                <a:solidFill>
                  <a:srgbClr val="C00000"/>
                </a:solidFill>
                <a:hlinkClick r:id="rId7" tooltip="27 квітня"/>
              </a:rPr>
              <a:t>27 </a:t>
            </a:r>
            <a:r>
              <a:rPr lang="ru-RU" dirty="0" err="1">
                <a:solidFill>
                  <a:srgbClr val="C00000"/>
                </a:solidFill>
                <a:hlinkClick r:id="rId7" tooltip="27 квітня"/>
              </a:rPr>
              <a:t>квітня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>
                <a:solidFill>
                  <a:srgbClr val="C00000"/>
                </a:solidFill>
                <a:hlinkClick r:id="rId8" tooltip="1986"/>
              </a:rPr>
              <a:t>1986</a:t>
            </a:r>
            <a:r>
              <a:rPr lang="ru-RU" dirty="0">
                <a:solidFill>
                  <a:srgbClr val="C00000"/>
                </a:solidFill>
              </a:rPr>
              <a:t> року в 14:00.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071678"/>
            <a:ext cx="6715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Щоб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зменшити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обсяг</a:t>
            </a:r>
            <a:r>
              <a:rPr lang="ru-RU" dirty="0">
                <a:solidFill>
                  <a:srgbClr val="C00000"/>
                </a:solidFill>
              </a:rPr>
              <a:t> багажу, жителям сказали, </a:t>
            </a:r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евакуація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тимчасова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ru-RU" dirty="0" err="1">
                <a:solidFill>
                  <a:srgbClr val="C00000"/>
                </a:solidFill>
              </a:rPr>
              <a:t>близько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трьох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днів</a:t>
            </a:r>
            <a:r>
              <a:rPr lang="ru-RU" dirty="0">
                <a:solidFill>
                  <a:srgbClr val="C00000"/>
                </a:solidFill>
              </a:rPr>
              <a:t>).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786058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Було </a:t>
            </a:r>
            <a:r>
              <a:rPr lang="uk-UA" dirty="0" err="1">
                <a:solidFill>
                  <a:srgbClr val="C00000"/>
                </a:solidFill>
              </a:rPr>
              <a:t>евакуйовано</a:t>
            </a:r>
            <a:r>
              <a:rPr lang="uk-UA" dirty="0">
                <a:solidFill>
                  <a:srgbClr val="C00000"/>
                </a:solidFill>
              </a:rPr>
              <a:t> більше 44,5 тисяч чоловік в </a:t>
            </a:r>
            <a:r>
              <a:rPr lang="uk-UA" dirty="0" err="1">
                <a:solidFill>
                  <a:srgbClr val="C00000"/>
                </a:solidFill>
                <a:hlinkClick r:id="rId9" tooltip="Іванківський район"/>
              </a:rPr>
              <a:t>Іванківський</a:t>
            </a:r>
            <a:r>
              <a:rPr lang="uk-UA" dirty="0">
                <a:solidFill>
                  <a:srgbClr val="C00000"/>
                </a:solidFill>
              </a:rPr>
              <a:t> та </a:t>
            </a:r>
            <a:r>
              <a:rPr lang="uk-UA" dirty="0">
                <a:solidFill>
                  <a:srgbClr val="C00000"/>
                </a:solidFill>
                <a:hlinkClick r:id="rId10" tooltip="Поліський район"/>
              </a:rPr>
              <a:t>Поліський райони</a:t>
            </a:r>
            <a:r>
              <a:rPr lang="uk-UA" dirty="0">
                <a:solidFill>
                  <a:srgbClr val="C00000"/>
                </a:solidFill>
              </a:rPr>
              <a:t>, близько 1000 виїхало до родичів та знайомих в інші області. В Прип'яті залишилося близько 5000 осіб, для проведення невідкладних </a:t>
            </a:r>
            <a:r>
              <a:rPr lang="uk-UA" dirty="0" smtClean="0">
                <a:solidFill>
                  <a:srgbClr val="C00000"/>
                </a:solidFill>
              </a:rPr>
              <a:t>робіт</a:t>
            </a:r>
            <a:r>
              <a:rPr lang="uk-UA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643314"/>
            <a:ext cx="6715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 13.50 </a:t>
            </a:r>
            <a:r>
              <a:rPr lang="ru-RU" dirty="0" err="1">
                <a:solidFill>
                  <a:srgbClr val="C00000"/>
                </a:solidFill>
              </a:rPr>
              <a:t>жителі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були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зосереджені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біля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під'їздів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будинків</a:t>
            </a:r>
            <a:r>
              <a:rPr lang="ru-RU" dirty="0">
                <a:solidFill>
                  <a:srgbClr val="C00000"/>
                </a:solidFill>
              </a:rPr>
              <a:t>, а </a:t>
            </a:r>
            <a:r>
              <a:rPr lang="ru-RU" dirty="0" err="1">
                <a:solidFill>
                  <a:srgbClr val="C00000"/>
                </a:solidFill>
              </a:rPr>
              <a:t>з</a:t>
            </a:r>
            <a:r>
              <a:rPr lang="ru-RU" dirty="0">
                <a:solidFill>
                  <a:srgbClr val="C00000"/>
                </a:solidFill>
              </a:rPr>
              <a:t> 14 </a:t>
            </a:r>
            <a:r>
              <a:rPr lang="ru-RU" dirty="0" err="1">
                <a:solidFill>
                  <a:srgbClr val="C00000"/>
                </a:solidFill>
              </a:rPr>
              <a:t>години</a:t>
            </a:r>
            <a:r>
              <a:rPr lang="ru-RU" dirty="0">
                <a:solidFill>
                  <a:srgbClr val="C00000"/>
                </a:solidFill>
              </a:rPr>
              <a:t> почали </a:t>
            </a:r>
            <a:r>
              <a:rPr lang="ru-RU" dirty="0" err="1">
                <a:solidFill>
                  <a:srgbClr val="C00000"/>
                </a:solidFill>
              </a:rPr>
              <a:t>прибувати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автобуси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Почалася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евакуація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286256"/>
            <a:ext cx="5786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Близько</a:t>
            </a:r>
            <a:r>
              <a:rPr lang="ru-RU" dirty="0">
                <a:solidFill>
                  <a:srgbClr val="C00000"/>
                </a:solidFill>
              </a:rPr>
              <a:t> 16.30 </a:t>
            </a:r>
            <a:r>
              <a:rPr lang="ru-RU" dirty="0" err="1">
                <a:solidFill>
                  <a:srgbClr val="C00000"/>
                </a:solidFill>
              </a:rPr>
              <a:t>евакуація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населення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міста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була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закінчена</a:t>
            </a:r>
            <a:r>
              <a:rPr lang="ru-RU" dirty="0">
                <a:solidFill>
                  <a:srgbClr val="C00000"/>
                </a:solidFill>
              </a:rPr>
              <a:t>.</a:t>
            </a:r>
            <a:endParaRPr lang="uk-U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570466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493176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original-chernobil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142984"/>
            <a:ext cx="34602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aa7def-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876"/>
            <a:ext cx="4276128" cy="301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834212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4143380"/>
            <a:ext cx="3403756" cy="2266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6429404" cy="95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Потім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почалися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роботи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очищення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території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поховання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зруйнованого</a:t>
            </a:r>
            <a:r>
              <a:rPr lang="ru-RU" dirty="0">
                <a:solidFill>
                  <a:srgbClr val="C00000"/>
                </a:solidFill>
              </a:rPr>
              <a:t> реактора. </a:t>
            </a:r>
            <a:r>
              <a:rPr lang="ru-RU" dirty="0" err="1">
                <a:solidFill>
                  <a:srgbClr val="C00000"/>
                </a:solidFill>
              </a:rPr>
              <a:t>Довкола</a:t>
            </a:r>
            <a:r>
              <a:rPr lang="ru-RU" dirty="0">
                <a:solidFill>
                  <a:srgbClr val="C00000"/>
                </a:solidFill>
              </a:rPr>
              <a:t> 4-го блоку </a:t>
            </a:r>
            <a:r>
              <a:rPr lang="ru-RU" dirty="0" err="1">
                <a:solidFill>
                  <a:srgbClr val="C00000"/>
                </a:solidFill>
              </a:rPr>
              <a:t>був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побудований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бетонний</a:t>
            </a:r>
            <a:r>
              <a:rPr lang="ru-RU" dirty="0">
                <a:solidFill>
                  <a:srgbClr val="C00000"/>
                </a:solidFill>
              </a:rPr>
              <a:t> «саркофаг» 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8929718" cy="150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r>
              <a:rPr lang="uk-UA" dirty="0">
                <a:solidFill>
                  <a:srgbClr val="C00000"/>
                </a:solidFill>
              </a:rPr>
              <a:t>Оскільки було вирішено запустити 1-й, 2-й і 3-й блок станції, радіоактивні уламки, розкидані територією АЕС і на даху машинного залу були прибрані всередину саркофага або забетоновані. У приміщеннях перших трьох енергоблоків проводилася </a:t>
            </a:r>
            <a:r>
              <a:rPr lang="uk-UA" dirty="0">
                <a:solidFill>
                  <a:srgbClr val="C00000"/>
                </a:solidFill>
                <a:hlinkClick r:id="rId2" tooltip="Дезактивація"/>
              </a:rPr>
              <a:t>дезактивація</a:t>
            </a:r>
            <a:r>
              <a:rPr lang="uk-UA" dirty="0">
                <a:solidFill>
                  <a:srgbClr val="C00000"/>
                </a:solidFill>
              </a:rPr>
              <a:t>. Будівництво саркофага було завершене в кінці листопада </a:t>
            </a:r>
            <a:r>
              <a:rPr lang="uk-UA" dirty="0">
                <a:solidFill>
                  <a:srgbClr val="C00000"/>
                </a:solidFill>
                <a:hlinkClick r:id="rId3" tooltip="1986"/>
              </a:rPr>
              <a:t>1986</a:t>
            </a:r>
            <a:r>
              <a:rPr lang="uk-UA" dirty="0">
                <a:solidFill>
                  <a:srgbClr val="C00000"/>
                </a:solidFill>
              </a:rPr>
              <a:t> року.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714620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C00000"/>
                </a:solidFill>
              </a:rPr>
              <a:t>В результаті аварії з сільськогосподарського користування було виведено близько 5 </a:t>
            </a:r>
            <a:r>
              <a:rPr lang="uk-UA" dirty="0" err="1">
                <a:solidFill>
                  <a:srgbClr val="C00000"/>
                </a:solidFill>
              </a:rPr>
              <a:t>млн</a:t>
            </a:r>
            <a:r>
              <a:rPr lang="uk-UA" dirty="0">
                <a:solidFill>
                  <a:srgbClr val="C00000"/>
                </a:solidFill>
              </a:rPr>
              <a:t> га земель, довкола АЕС створена 30-кілометрова зона відчуження, знищені і поховані (закопані важкою технікою) сотні дрібних </a:t>
            </a:r>
            <a:r>
              <a:rPr lang="uk-UA" dirty="0">
                <a:solidFill>
                  <a:srgbClr val="C00000"/>
                </a:solidFill>
                <a:hlinkClick r:id="rId4" tooltip="Населений пункт"/>
              </a:rPr>
              <a:t>населених пунктів</a:t>
            </a:r>
            <a:r>
              <a:rPr lang="uk-UA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643315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C00000"/>
                </a:solidFill>
              </a:rPr>
              <a:t>Після аварії на четвертому енергоблоці робота електростанції була припинена через небезпечну радіаційну обстановку. Проте вже в жовтні </a:t>
            </a:r>
            <a:r>
              <a:rPr lang="uk-UA" dirty="0">
                <a:solidFill>
                  <a:srgbClr val="C00000"/>
                </a:solidFill>
                <a:hlinkClick r:id="rId3" tooltip="1986"/>
              </a:rPr>
              <a:t>1986</a:t>
            </a:r>
            <a:r>
              <a:rPr lang="uk-UA" dirty="0">
                <a:solidFill>
                  <a:srgbClr val="C00000"/>
                </a:solidFill>
              </a:rPr>
              <a:t> року, після масштабних робіт з дезактивації території і споруди «саркофага», перший та другий енергоблоки були знов уведені в дію, у грудні </a:t>
            </a:r>
            <a:r>
              <a:rPr lang="uk-UA" dirty="0">
                <a:solidFill>
                  <a:srgbClr val="C00000"/>
                </a:solidFill>
                <a:hlinkClick r:id="rId5" tooltip="1987"/>
              </a:rPr>
              <a:t>1987</a:t>
            </a:r>
            <a:r>
              <a:rPr lang="uk-UA" dirty="0">
                <a:solidFill>
                  <a:srgbClr val="C00000"/>
                </a:solidFill>
              </a:rPr>
              <a:t> року відновлена робота третього</a:t>
            </a:r>
            <a:r>
              <a:rPr lang="uk-UA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011341"/>
            <a:ext cx="85011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 </a:t>
            </a:r>
            <a:r>
              <a:rPr lang="uk-UA" sz="2000" dirty="0">
                <a:solidFill>
                  <a:schemeClr val="tx1">
                    <a:lumMod val="75000"/>
                  </a:schemeClr>
                </a:solidFill>
                <a:hlinkClick r:id="rId6" tooltip="1991"/>
              </a:rPr>
              <a:t>1991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 році на другому енергоблоці спалахнула пожежа, і в жовтні цього ж року реактор був повністю виведений з експлуатації. У грудні 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  <a:hlinkClick r:id="rId7" tooltip="1995"/>
              </a:rPr>
              <a:t>1995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 року був підписаний меморандум про взаєморозуміння між Урядом України і урядами країн 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  <a:hlinkClick r:id="rId8" tooltip="Велика вісімка"/>
              </a:rPr>
              <a:t>«великої сімки»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 і Комісією 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  <a:hlinkClick r:id="rId9" tooltip="Європейський Союз"/>
              </a:rPr>
              <a:t>Європейського Союзу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, згідно з яким почалася розробка програми повного закриття станції до 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  <a:hlinkClick r:id="rId10" tooltip="2000"/>
              </a:rPr>
              <a:t>2000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 року. 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  <a:hlinkClick r:id="rId11" tooltip="15 грудня"/>
              </a:rPr>
              <a:t>15 грудня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  <a:hlinkClick r:id="rId10" tooltip="2000"/>
              </a:rPr>
              <a:t>2000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 року був назавжди зупинений реактор останнього, третього, </a:t>
            </a:r>
            <a:r>
              <a:rPr lang="uk-UA" dirty="0" err="1">
                <a:solidFill>
                  <a:schemeClr val="tx1">
                    <a:lumMod val="75000"/>
                  </a:schemeClr>
                </a:solidFill>
              </a:rPr>
              <a:t>енергоблока</a:t>
            </a:r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ernob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2667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otylkivf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446967"/>
            <a:ext cx="5286412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834212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500042"/>
            <a:ext cx="5496649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4857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C00000"/>
                </a:solidFill>
              </a:rPr>
              <a:t>Саркофаг, побудований над четвертим енергоблоком, що вибухнув, поступово руйнується. Небезпека, в разі його обвалення, в основному визначається тим, як багато радіоактивних речовин знаходиться усередині. За офіційними даними, ця цифра досягає 95% від тієї кількості, яка була на момент аварії. Якщо ця оцінка вірна, то руйнування укриття може привести до дуже великих викидів. У березні </a:t>
            </a:r>
            <a:r>
              <a:rPr lang="uk-UA" dirty="0">
                <a:solidFill>
                  <a:srgbClr val="C00000"/>
                </a:solidFill>
                <a:hlinkClick r:id="rId2" tooltip="2004"/>
              </a:rPr>
              <a:t>2004</a:t>
            </a:r>
            <a:r>
              <a:rPr lang="uk-UA" dirty="0">
                <a:solidFill>
                  <a:srgbClr val="C00000"/>
                </a:solidFill>
              </a:rPr>
              <a:t> року </a:t>
            </a:r>
            <a:r>
              <a:rPr lang="uk-UA" dirty="0">
                <a:solidFill>
                  <a:srgbClr val="C00000"/>
                </a:solidFill>
                <a:hlinkClick r:id="rId3" tooltip="Європейський банк реконструкції та розвитку"/>
              </a:rPr>
              <a:t>Європейський банк реконструкції та розвитку</a:t>
            </a:r>
            <a:r>
              <a:rPr lang="uk-UA" dirty="0">
                <a:solidFill>
                  <a:srgbClr val="C00000"/>
                </a:solidFill>
              </a:rPr>
              <a:t> оголосив тендер на проектування, будівництво і введення в експлуатацію нового саркофага для ЧАЕС. Переможцем тендеру в серпні 2007 року була визнана компанія </a:t>
            </a:r>
            <a:r>
              <a:rPr lang="en-US" dirty="0">
                <a:solidFill>
                  <a:srgbClr val="C00000"/>
                </a:solidFill>
              </a:rPr>
              <a:t>NOVARKA, </a:t>
            </a:r>
            <a:r>
              <a:rPr lang="uk-UA" dirty="0">
                <a:solidFill>
                  <a:srgbClr val="C00000"/>
                </a:solidFill>
              </a:rPr>
              <a:t>спільне підприємство французьких компаній </a:t>
            </a:r>
            <a:r>
              <a:rPr lang="en-US" dirty="0">
                <a:solidFill>
                  <a:srgbClr val="C00000"/>
                </a:solidFill>
              </a:rPr>
              <a:t>Vinci Construction </a:t>
            </a:r>
            <a:r>
              <a:rPr lang="en-US" dirty="0" err="1">
                <a:solidFill>
                  <a:srgbClr val="C00000"/>
                </a:solidFill>
              </a:rPr>
              <a:t>Grands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Projets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C00000"/>
                </a:solidFill>
              </a:rPr>
              <a:t>і </a:t>
            </a:r>
            <a:r>
              <a:rPr lang="en-US" dirty="0">
                <a:solidFill>
                  <a:srgbClr val="C00000"/>
                </a:solidFill>
              </a:rPr>
              <a:t>BOUYGUES.</a:t>
            </a:r>
            <a:r>
              <a:rPr lang="en-US" baseline="30000" dirty="0">
                <a:solidFill>
                  <a:srgbClr val="C00000"/>
                </a:solidFill>
                <a:hlinkClick r:id="rId4"/>
              </a:rPr>
              <a:t>[47]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uk-UA" dirty="0">
                <a:solidFill>
                  <a:srgbClr val="C00000"/>
                </a:solidFill>
              </a:rPr>
              <a:t>Планується збудувати так звану «Арку», яка накриє сучасний </a:t>
            </a:r>
            <a:r>
              <a:rPr lang="uk-UA" dirty="0">
                <a:solidFill>
                  <a:srgbClr val="C00000"/>
                </a:solidFill>
                <a:hlinkClick r:id="rId5" tooltip="Саркофаг"/>
              </a:rPr>
              <a:t>об'єкт «Укриття»</a:t>
            </a:r>
            <a:r>
              <a:rPr lang="uk-UA" baseline="30000" dirty="0">
                <a:solidFill>
                  <a:srgbClr val="C00000"/>
                </a:solidFill>
                <a:hlinkClick r:id="rId4"/>
              </a:rPr>
              <a:t>[48]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ea056ffb17c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219" y="214290"/>
            <a:ext cx="447678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357694"/>
            <a:ext cx="44019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3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C00000"/>
                </a:solidFill>
              </a:rPr>
              <a:t>Серйозним</a:t>
            </a:r>
            <a:r>
              <a:rPr lang="ru-RU" sz="2000" dirty="0">
                <a:solidFill>
                  <a:srgbClr val="C00000"/>
                </a:solidFill>
              </a:rPr>
              <a:t> уроком, </a:t>
            </a:r>
            <a:r>
              <a:rPr lang="ru-RU" sz="2000" dirty="0" err="1">
                <a:solidFill>
                  <a:srgbClr val="C00000"/>
                </a:solidFill>
              </a:rPr>
              <a:t>суворим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застереженням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проти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халатності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dirty="0" err="1">
                <a:solidFill>
                  <a:srgbClr val="C00000"/>
                </a:solidFill>
              </a:rPr>
              <a:t>недисциплінованості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dirty="0" err="1">
                <a:solidFill>
                  <a:srgbClr val="C00000"/>
                </a:solidFill>
              </a:rPr>
              <a:t>безвідповідального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ставлення</a:t>
            </a:r>
            <a:r>
              <a:rPr lang="ru-RU" sz="2000" dirty="0">
                <a:solidFill>
                  <a:srgbClr val="C00000"/>
                </a:solidFill>
              </a:rPr>
              <a:t> до </a:t>
            </a:r>
            <a:r>
              <a:rPr lang="ru-RU" sz="2000" dirty="0" err="1">
                <a:solidFill>
                  <a:srgbClr val="C00000"/>
                </a:solidFill>
              </a:rPr>
              <a:t>виконання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службових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обов'язків</a:t>
            </a:r>
            <a:r>
              <a:rPr lang="ru-RU" sz="2000" dirty="0">
                <a:solidFill>
                  <a:srgbClr val="C00000"/>
                </a:solidFill>
              </a:rPr>
              <a:t> прозвучав </a:t>
            </a:r>
            <a:r>
              <a:rPr lang="ru-RU" sz="2000" dirty="0" err="1">
                <a:solidFill>
                  <a:srgbClr val="C00000"/>
                </a:solidFill>
                <a:hlinkClick r:id="rId2" tooltip="Вирок"/>
              </a:rPr>
              <a:t>вирок</a:t>
            </a:r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ru-RU" sz="2000" dirty="0" err="1">
                <a:solidFill>
                  <a:srgbClr val="C00000"/>
                </a:solidFill>
              </a:rPr>
              <a:t>винуватцям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аварії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на</a:t>
            </a:r>
            <a:r>
              <a:rPr lang="ru-RU" sz="2000" dirty="0" err="1">
                <a:solidFill>
                  <a:srgbClr val="C00000"/>
                </a:solidFill>
                <a:hlinkClick r:id="rId3" tooltip="Чорнобильська атомна електростанція"/>
              </a:rPr>
              <a:t>Чорнобильській</a:t>
            </a:r>
            <a:r>
              <a:rPr lang="ru-RU" sz="2000" dirty="0">
                <a:solidFill>
                  <a:srgbClr val="C00000"/>
                </a:solidFill>
                <a:hlinkClick r:id="rId3" tooltip="Чорнобильська атомна електростанція"/>
              </a:rPr>
              <a:t> АЕС</a:t>
            </a:r>
            <a:r>
              <a:rPr lang="ru-RU" sz="2000" dirty="0">
                <a:solidFill>
                  <a:srgbClr val="C00000"/>
                </a:solidFill>
              </a:rPr>
              <a:t>. </a:t>
            </a:r>
            <a:r>
              <a:rPr lang="ru-RU" sz="2000" dirty="0">
                <a:solidFill>
                  <a:srgbClr val="C00000"/>
                </a:solidFill>
                <a:hlinkClick r:id="rId4" tooltip="29 липня"/>
              </a:rPr>
              <a:t>29 </a:t>
            </a:r>
            <a:r>
              <a:rPr lang="ru-RU" sz="2000" dirty="0" err="1">
                <a:solidFill>
                  <a:srgbClr val="C00000"/>
                </a:solidFill>
                <a:hlinkClick r:id="rId4" tooltip="29 липня"/>
              </a:rPr>
              <a:t>липня</a:t>
            </a:r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ru-RU" sz="2000" dirty="0" err="1">
                <a:solidFill>
                  <a:srgbClr val="C00000"/>
                </a:solidFill>
              </a:rPr>
              <a:t>судова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колегія</a:t>
            </a:r>
            <a:r>
              <a:rPr lang="ru-RU" sz="2000" dirty="0">
                <a:solidFill>
                  <a:srgbClr val="C00000"/>
                </a:solidFill>
              </a:rPr>
              <a:t> у </a:t>
            </a:r>
            <a:r>
              <a:rPr lang="ru-RU" sz="2000" dirty="0" err="1">
                <a:solidFill>
                  <a:srgbClr val="C00000"/>
                </a:solidFill>
              </a:rPr>
              <a:t>кримінальних</a:t>
            </a:r>
            <a:r>
              <a:rPr lang="ru-RU" sz="2000" dirty="0">
                <a:solidFill>
                  <a:srgbClr val="C00000"/>
                </a:solidFill>
              </a:rPr>
              <a:t> справах Верховного суду Союзу РСР </a:t>
            </a:r>
            <a:r>
              <a:rPr lang="ru-RU" sz="2000" dirty="0" err="1">
                <a:solidFill>
                  <a:srgbClr val="C00000"/>
                </a:solidFill>
              </a:rPr>
              <a:t>під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головуванням</a:t>
            </a:r>
            <a:r>
              <a:rPr lang="ru-RU" sz="2000" dirty="0">
                <a:solidFill>
                  <a:srgbClr val="C00000"/>
                </a:solidFill>
              </a:rPr>
              <a:t> члена </a:t>
            </a:r>
            <a:r>
              <a:rPr lang="ru-RU" sz="2000" dirty="0">
                <a:solidFill>
                  <a:srgbClr val="C00000"/>
                </a:solidFill>
                <a:hlinkClick r:id="rId5" tooltip="Верховний суд"/>
              </a:rPr>
              <a:t>Верховного суду</a:t>
            </a:r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ru-RU" sz="2000" dirty="0">
                <a:solidFill>
                  <a:srgbClr val="C00000"/>
                </a:solidFill>
                <a:hlinkClick r:id="rId6" tooltip="Союз Радянських Соціалістичних Республік"/>
              </a:rPr>
              <a:t>СРСР</a:t>
            </a:r>
            <a:r>
              <a:rPr lang="ru-RU" sz="2000" dirty="0">
                <a:solidFill>
                  <a:srgbClr val="C00000"/>
                </a:solidFill>
              </a:rPr>
              <a:t> Р. К. </a:t>
            </a:r>
            <a:r>
              <a:rPr lang="ru-RU" sz="2000" dirty="0" err="1">
                <a:solidFill>
                  <a:srgbClr val="C00000"/>
                </a:solidFill>
              </a:rPr>
              <a:t>Брізе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з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участю</a:t>
            </a:r>
            <a:r>
              <a:rPr lang="ru-RU" sz="2000" dirty="0">
                <a:solidFill>
                  <a:srgbClr val="C00000"/>
                </a:solidFill>
              </a:rPr>
              <a:t> державного </a:t>
            </a:r>
            <a:r>
              <a:rPr lang="ru-RU" sz="2000" dirty="0" err="1">
                <a:solidFill>
                  <a:srgbClr val="C00000"/>
                </a:solidFill>
              </a:rPr>
              <a:t>обвинувача</a:t>
            </a:r>
            <a:r>
              <a:rPr lang="ru-RU" sz="2000" dirty="0">
                <a:solidFill>
                  <a:srgbClr val="C00000"/>
                </a:solidFill>
              </a:rPr>
              <a:t> — старшого </a:t>
            </a:r>
            <a:r>
              <a:rPr lang="ru-RU" sz="2000" dirty="0" err="1">
                <a:solidFill>
                  <a:srgbClr val="C00000"/>
                </a:solidFill>
              </a:rPr>
              <a:t>помічника</a:t>
            </a:r>
            <a:r>
              <a:rPr lang="ru-RU" sz="2000" dirty="0">
                <a:solidFill>
                  <a:srgbClr val="C00000"/>
                </a:solidFill>
              </a:rPr>
              <a:t> Генерального прокурора СРСР Ю. М. </a:t>
            </a:r>
            <a:r>
              <a:rPr lang="ru-RU" sz="2000" dirty="0" err="1">
                <a:solidFill>
                  <a:srgbClr val="C00000"/>
                </a:solidFill>
              </a:rPr>
              <a:t>Шадріна</a:t>
            </a:r>
            <a:r>
              <a:rPr lang="ru-RU" sz="2000" dirty="0">
                <a:solidFill>
                  <a:srgbClr val="C00000"/>
                </a:solidFill>
              </a:rPr>
              <a:t> завершили в </a:t>
            </a:r>
            <a:r>
              <a:rPr lang="ru-RU" sz="2000" dirty="0" err="1">
                <a:solidFill>
                  <a:srgbClr val="C00000"/>
                </a:solidFill>
              </a:rPr>
              <a:t>Чорнобилі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розгляд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кримінальної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справи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колишніх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керівників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станції</a:t>
            </a:r>
            <a:r>
              <a:rPr lang="ru-RU" sz="2000" dirty="0">
                <a:solidFill>
                  <a:srgbClr val="C00000"/>
                </a:solidFill>
              </a:rPr>
              <a:t>.</a:t>
            </a:r>
            <a:endParaRPr lang="uk-UA" sz="20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1366962460_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64" y="3071810"/>
            <a:ext cx="6143636" cy="3786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3071810"/>
            <a:ext cx="3000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Судова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колегія</a:t>
            </a:r>
            <a:r>
              <a:rPr lang="ru-RU" dirty="0">
                <a:solidFill>
                  <a:srgbClr val="C00000"/>
                </a:solidFill>
              </a:rPr>
              <a:t> засудила В. Брюханова, М. </a:t>
            </a:r>
            <a:r>
              <a:rPr lang="ru-RU" dirty="0" err="1">
                <a:solidFill>
                  <a:srgbClr val="C00000"/>
                </a:solidFill>
              </a:rPr>
              <a:t>Фоміна</a:t>
            </a:r>
            <a:r>
              <a:rPr lang="ru-RU" dirty="0">
                <a:solidFill>
                  <a:srgbClr val="C00000"/>
                </a:solidFill>
              </a:rPr>
              <a:t>, А. Дятлова до </a:t>
            </a:r>
            <a:r>
              <a:rPr lang="ru-RU" dirty="0" err="1">
                <a:solidFill>
                  <a:srgbClr val="C00000"/>
                </a:solidFill>
              </a:rPr>
              <a:t>максимальної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міри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покарання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передбаченої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ці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err="1">
                <a:solidFill>
                  <a:srgbClr val="C00000"/>
                </a:solidFill>
                <a:hlinkClick r:id="rId8" tooltip="Злочин"/>
              </a:rPr>
              <a:t>злочини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err="1">
                <a:solidFill>
                  <a:srgbClr val="C00000"/>
                </a:solidFill>
              </a:rPr>
              <a:t>Кримінальним</a:t>
            </a:r>
            <a:r>
              <a:rPr lang="ru-RU" dirty="0">
                <a:solidFill>
                  <a:srgbClr val="C00000"/>
                </a:solidFill>
              </a:rPr>
              <a:t> кодексом,— десяти </a:t>
            </a:r>
            <a:r>
              <a:rPr lang="ru-RU" dirty="0" err="1">
                <a:solidFill>
                  <a:srgbClr val="C00000"/>
                </a:solidFill>
              </a:rPr>
              <a:t>років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позбавлення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волі</a:t>
            </a:r>
            <a:r>
              <a:rPr lang="ru-RU" dirty="0">
                <a:solidFill>
                  <a:srgbClr val="C00000"/>
                </a:solidFill>
              </a:rPr>
              <a:t>, Б. </a:t>
            </a:r>
            <a:r>
              <a:rPr lang="ru-RU" dirty="0" err="1">
                <a:solidFill>
                  <a:srgbClr val="C00000"/>
                </a:solidFill>
              </a:rPr>
              <a:t>Рогожкіна</a:t>
            </a:r>
            <a:r>
              <a:rPr lang="ru-RU" dirty="0">
                <a:solidFill>
                  <a:srgbClr val="C00000"/>
                </a:solidFill>
              </a:rPr>
              <a:t> — до </a:t>
            </a:r>
            <a:r>
              <a:rPr lang="ru-RU" dirty="0" err="1">
                <a:solidFill>
                  <a:srgbClr val="C00000"/>
                </a:solidFill>
              </a:rPr>
              <a:t>п'яти</a:t>
            </a:r>
            <a:r>
              <a:rPr lang="ru-RU" dirty="0">
                <a:solidFill>
                  <a:srgbClr val="C00000"/>
                </a:solidFill>
              </a:rPr>
              <a:t>, О. Коваленка — до </a:t>
            </a:r>
            <a:r>
              <a:rPr lang="ru-RU" dirty="0" err="1">
                <a:solidFill>
                  <a:srgbClr val="C00000"/>
                </a:solidFill>
              </a:rPr>
              <a:t>трьох</a:t>
            </a:r>
            <a:r>
              <a:rPr lang="ru-RU" dirty="0">
                <a:solidFill>
                  <a:srgbClr val="C00000"/>
                </a:solidFill>
              </a:rPr>
              <a:t>, Ю. </a:t>
            </a:r>
            <a:r>
              <a:rPr lang="ru-RU" dirty="0" err="1">
                <a:solidFill>
                  <a:srgbClr val="C00000"/>
                </a:solidFill>
              </a:rPr>
              <a:t>Лаушкіна</a:t>
            </a:r>
            <a:r>
              <a:rPr lang="ru-RU" dirty="0">
                <a:solidFill>
                  <a:srgbClr val="C00000"/>
                </a:solidFill>
              </a:rPr>
              <a:t> — до </a:t>
            </a:r>
            <a:r>
              <a:rPr lang="ru-RU" dirty="0" err="1">
                <a:solidFill>
                  <a:srgbClr val="C00000"/>
                </a:solidFill>
              </a:rPr>
              <a:t>двох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років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err="1">
                <a:solidFill>
                  <a:srgbClr val="C00000"/>
                </a:solidFill>
                <a:hlinkClick r:id="rId9" tooltip="Позбавлення волі"/>
              </a:rPr>
              <a:t>позбавлення</a:t>
            </a:r>
            <a:r>
              <a:rPr lang="ru-RU" dirty="0">
                <a:solidFill>
                  <a:srgbClr val="C00000"/>
                </a:solidFill>
                <a:hlinkClick r:id="rId9" tooltip="Позбавлення волі"/>
              </a:rPr>
              <a:t> </a:t>
            </a:r>
            <a:r>
              <a:rPr lang="ru-RU" dirty="0" err="1">
                <a:solidFill>
                  <a:srgbClr val="C00000"/>
                </a:solidFill>
                <a:hlinkClick r:id="rId9" tooltip="Позбавлення волі"/>
              </a:rPr>
              <a:t>волі</a:t>
            </a:r>
            <a:r>
              <a:rPr lang="ru-RU" dirty="0">
                <a:solidFill>
                  <a:srgbClr val="C00000"/>
                </a:solidFill>
              </a:rPr>
              <a:t>. </a:t>
            </a:r>
            <a:endParaRPr lang="uk-U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154</TotalTime>
  <Words>374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Христина</dc:creator>
  <cp:lastModifiedBy>Христина</cp:lastModifiedBy>
  <cp:revision>13</cp:revision>
  <dcterms:created xsi:type="dcterms:W3CDTF">2014-02-28T16:33:25Z</dcterms:created>
  <dcterms:modified xsi:type="dcterms:W3CDTF">2014-02-28T19:07:44Z</dcterms:modified>
</cp:coreProperties>
</file>