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76" r:id="rId5"/>
    <p:sldId id="27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8" r:id="rId21"/>
    <p:sldId id="279" r:id="rId22"/>
    <p:sldId id="274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B759-F63F-4F81-A4C2-793350867BDB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BE0B3-E27C-4E5F-97B8-2FA15DF23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6688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ll/>
      </p:transition>
    </mc:Choice>
    <mc:Fallback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987AB-BFD9-4AB5-A953-1E557DF50F80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9ACB-B596-45C7-9A93-B24D0BA48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791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ll/>
      </p:transition>
    </mc:Choice>
    <mc:Fallback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9E6EE-4E51-4955-B3F5-99A407C9AC21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81651-6D04-43C9-A450-C85A449AC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2352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ll/>
      </p:transition>
    </mc:Choice>
    <mc:Fallback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9B445-A0FA-468A-8C67-4F10E149A685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B3EF7-AFFF-4A63-9BB4-AA710145B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815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ll/>
      </p:transition>
    </mc:Choice>
    <mc:Fallback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F776C-4345-4C99-ADB3-ABB8BD7BF5EA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55C62-F541-4238-B203-6C0F0D923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1768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ll/>
      </p:transition>
    </mc:Choice>
    <mc:Fallback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B13FE-5BD3-4554-B98D-A9242611C8CB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D5B8-3B69-4DC2-A63C-D40D8FE4B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028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ll/>
      </p:transition>
    </mc:Choice>
    <mc:Fallback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2EBA1-2F8D-40D0-B883-F048BA184846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C0A60-7AF1-407E-868C-EF4477881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790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ll/>
      </p:transition>
    </mc:Choice>
    <mc:Fallback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D6DB-415A-4E21-8BB0-BD866F7F46C4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116E3-98AB-4651-B2BA-9FBDCCDAC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114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ll/>
      </p:transition>
    </mc:Choice>
    <mc:Fallback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459AE-270F-441A-BF7F-E1F6380FA2D6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296B0-80A5-4E62-8834-F40D589D3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42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ll/>
      </p:transition>
    </mc:Choice>
    <mc:Fallback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D13DB-3527-42C7-B83F-0B060884AF86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2A210-56E1-49D9-B617-4C8A19C7F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400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ll/>
      </p:transition>
    </mc:Choice>
    <mc:Fallback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3551C-0350-4ABB-B947-57C63545BBCF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732ED-EEF6-464E-B0C0-898235F59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815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ll/>
      </p:transition>
    </mc:Choice>
    <mc:Fallback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8EFC89-C092-42A3-B5BD-C8AEEE409EE0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10E31F-2EF2-41B1-B415-3816CD4FB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500">
        <p:pull/>
      </p:transition>
    </mc:Choice>
    <mc:Fallback>
      <p:transition spd="slow">
        <p:pull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20689"/>
            <a:ext cx="7867600" cy="309406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C00000"/>
                </a:solidFill>
              </a:rPr>
              <a:t>  </a:t>
            </a:r>
            <a:r>
              <a:rPr lang="uk-UA" b="1" dirty="0" smtClean="0">
                <a:solidFill>
                  <a:srgbClr val="C00000"/>
                </a:solidFill>
                <a:latin typeface="Georgia" pitchFamily="18" charset="0"/>
              </a:rPr>
              <a:t>Художня </a:t>
            </a:r>
            <a:r>
              <a:rPr lang="uk-UA" b="1" dirty="0">
                <a:solidFill>
                  <a:srgbClr val="C00000"/>
                </a:solidFill>
                <a:latin typeface="Georgia" pitchFamily="18" charset="0"/>
              </a:rPr>
              <a:t>культура </a:t>
            </a:r>
            <a:r>
              <a:rPr lang="uk-UA" b="1" dirty="0" smtClean="0">
                <a:solidFill>
                  <a:srgbClr val="C00000"/>
                </a:solidFill>
                <a:latin typeface="Georgia" pitchFamily="18" charset="0"/>
              </a:rPr>
              <a:t>України</a:t>
            </a:r>
            <a:r>
              <a:rPr lang="uk-UA" dirty="0">
                <a:solidFill>
                  <a:srgbClr val="C00000"/>
                </a:solidFill>
              </a:rPr>
              <a:t/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                      </a:t>
            </a:r>
            <a:r>
              <a:rPr lang="uk-UA" b="1" dirty="0" smtClean="0">
                <a:solidFill>
                  <a:srgbClr val="C00000"/>
                </a:solidFill>
                <a:latin typeface="Georgia" pitchFamily="18" charset="0"/>
              </a:rPr>
              <a:t>Х</a:t>
            </a:r>
            <a:r>
              <a:rPr lang="en-US" b="1" dirty="0">
                <a:solidFill>
                  <a:srgbClr val="C00000"/>
                </a:solidFill>
                <a:latin typeface="Georgia" pitchFamily="18" charset="0"/>
              </a:rPr>
              <a:t>V</a:t>
            </a:r>
            <a:r>
              <a:rPr lang="uk-UA" b="1" dirty="0">
                <a:solidFill>
                  <a:srgbClr val="C00000"/>
                </a:solidFill>
                <a:latin typeface="Georgia" pitchFamily="18" charset="0"/>
              </a:rPr>
              <a:t>ІІ – Х</a:t>
            </a:r>
            <a:r>
              <a:rPr lang="en-US" b="1" dirty="0">
                <a:solidFill>
                  <a:srgbClr val="C00000"/>
                </a:solidFill>
                <a:latin typeface="Georgia" pitchFamily="18" charset="0"/>
              </a:rPr>
              <a:t>V</a:t>
            </a:r>
            <a:r>
              <a:rPr lang="uk-UA" b="1" dirty="0">
                <a:solidFill>
                  <a:srgbClr val="C00000"/>
                </a:solidFill>
                <a:latin typeface="Georgia" pitchFamily="18" charset="0"/>
              </a:rPr>
              <a:t>ІІІ ст.</a:t>
            </a:r>
            <a:r>
              <a:rPr lang="uk-UA" b="1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uk-UA" b="1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</a:br>
            <a:r>
              <a:rPr lang="uk-UA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uk-UA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        </a:t>
            </a:r>
            <a:r>
              <a:rPr lang="uk-UA" sz="31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Образотворче </a:t>
            </a:r>
            <a:r>
              <a:rPr lang="uk-UA" sz="3100" b="1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мистецтво</a:t>
            </a:r>
            <a:r>
              <a:rPr lang="uk-UA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uk-UA" dirty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652" y="3501008"/>
            <a:ext cx="6984775" cy="1990787"/>
          </a:xfrm>
        </p:spPr>
        <p:txBody>
          <a:bodyPr>
            <a:scene3d>
              <a:camera prst="isometricOffAxis1Righ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latin typeface="+mj-lt"/>
              </a:rPr>
              <a:t>Художня культура козацької доби. Стиль бароко в українському мистецтві.</a:t>
            </a:r>
            <a:endParaRPr lang="ru-RU" sz="4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3315" name="Рисунок 3" descr="per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05441"/>
            <a:ext cx="2428875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971600" y="5992118"/>
            <a:ext cx="7920880" cy="598964"/>
          </a:xfrm>
          <a:prstGeom prst="rect">
            <a:avLst/>
          </a:prstGeom>
          <a:noFill/>
          <a:ln>
            <a:noFill/>
          </a:ln>
        </p:spPr>
        <p:txBody>
          <a:bodyPr vert="horz" wrap="square" lIns="7200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Підготувала учитель художньої культури </a:t>
            </a:r>
            <a:r>
              <a:rPr lang="uk-UA" sz="16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зош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І-ІІІ ст. </a:t>
            </a:r>
            <a:r>
              <a:rPr lang="uk-UA" sz="16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с.Мерва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uk-UA" sz="16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Грицина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О.М. </a:t>
            </a:r>
            <a:endParaRPr lang="ru-RU" sz="16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Національний заповідник “Софія Київська”, будинок митрополита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1986" name="Picture 2" descr="http://nzsk.org.ua/sites/default/files/pictures/m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71475"/>
            <a:ext cx="7756370" cy="48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857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57200"/>
            <a:ext cx="7944944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>
                <a:solidFill>
                  <a:srgbClr val="C00000"/>
                </a:solidFill>
              </a:rPr>
              <a:t>Ковнірівський</a:t>
            </a:r>
            <a:r>
              <a:rPr lang="uk-UA" dirty="0" smtClean="0">
                <a:solidFill>
                  <a:srgbClr val="C00000"/>
                </a:solidFill>
              </a:rPr>
              <a:t> корпус Києво-Печерської лаври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3010" name="Picture 2" descr="http://os1.i.ua/3/1/8377460_f12d28c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7044623" cy="5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8609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57200"/>
            <a:ext cx="2664296" cy="4772000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Фонтан   “Самсон”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4034" name="Picture 2" descr="http://img1.worldpoi.info/upload/pics/thumb/fs400x300px-11700502594dd2c48c3dfeb979534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9725"/>
            <a:ext cx="4680000" cy="623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4200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serg-klymenko.narod.ru/Kyiv/Kyiv.Parky/Kyiv_my_02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299"/>
          <a:stretch/>
        </p:blipFill>
        <p:spPr bwMode="auto">
          <a:xfrm>
            <a:off x="933901" y="1340768"/>
            <a:ext cx="7869466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857" y="260648"/>
            <a:ext cx="8016952" cy="84124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Маріїнський палац . Київ.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95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57200"/>
            <a:ext cx="2664296" cy="549208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Дзвіниця</a:t>
            </a:r>
            <a:r>
              <a:rPr lang="uk-UA" dirty="0" smtClean="0">
                <a:solidFill>
                  <a:srgbClr val="C00000"/>
                </a:solidFill>
              </a:rPr>
              <a:t>  </a:t>
            </a:r>
            <a:r>
              <a:rPr lang="uk-UA" b="1" dirty="0" smtClean="0">
                <a:solidFill>
                  <a:srgbClr val="C00000"/>
                </a:solidFill>
              </a:rPr>
              <a:t>собору </a:t>
            </a:r>
            <a:r>
              <a:rPr lang="uk-UA" b="1" dirty="0" err="1" smtClean="0">
                <a:solidFill>
                  <a:srgbClr val="C00000"/>
                </a:solidFill>
              </a:rPr>
              <a:t>Св.Софії</a:t>
            </a:r>
            <a:r>
              <a:rPr lang="uk-UA" b="1" dirty="0" smtClean="0">
                <a:solidFill>
                  <a:srgbClr val="C00000"/>
                </a:solidFill>
              </a:rPr>
              <a:t> в Києві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6082" name="Picture 2" descr="http://serg-klymenko.narod.ru/Kyiv/Kyiv.Volodymyr/IMG_616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60"/>
          <a:stretch/>
        </p:blipFill>
        <p:spPr bwMode="auto">
          <a:xfrm>
            <a:off x="3707904" y="234217"/>
            <a:ext cx="5273238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482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872" y="116632"/>
            <a:ext cx="7728920" cy="84124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Брама </a:t>
            </a:r>
            <a:r>
              <a:rPr lang="uk-UA" b="1" dirty="0" err="1">
                <a:solidFill>
                  <a:srgbClr val="C00000"/>
                </a:solidFill>
              </a:rPr>
              <a:t>Заборовського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7108" name="Picture 4" descr="http://www.interesniy.kiev.ua/maps/media/images/photo/1253128992_bra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4217" y="1197250"/>
            <a:ext cx="2448000" cy="2448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http://ukraine2012.gov.ua/upload/iblock/0cf/0cf02b3a0d6a0887a23e768d58d12fe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98786"/>
            <a:ext cx="5328000" cy="355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114" name="Picture 10" descr="http://ukraine2012.gov.ua/upload/iblock/c19/c198a9434a61965f3b03e9a3052559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3552" y="3716784"/>
            <a:ext cx="1872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2648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57200"/>
            <a:ext cx="7872936" cy="84124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Собор </a:t>
            </a:r>
            <a:r>
              <a:rPr lang="uk-UA" b="1" dirty="0" err="1" smtClean="0">
                <a:solidFill>
                  <a:srgbClr val="C00000"/>
                </a:solidFill>
              </a:rPr>
              <a:t>Св.Юра</a:t>
            </a:r>
            <a:r>
              <a:rPr lang="uk-UA" b="1" dirty="0" smtClean="0">
                <a:solidFill>
                  <a:srgbClr val="C00000"/>
                </a:solidFill>
              </a:rPr>
              <a:t> . Львів.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8130" name="Picture 2" descr="http://fr.academic.ru/pictures/frwiki/83/SoborSwJuraLwow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72595"/>
            <a:ext cx="3972258" cy="52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http://img-fotki.yandex.ru/get/4004/julia-zakaz.5/0_1bcce_a266b839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3168000" cy="237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 descr="http://img-fotki.yandex.ru/get/3009/ta-li-ya.e/0_2f37c_88d50194_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92" y="3955891"/>
            <a:ext cx="3492000" cy="262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6043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944944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Успенський  собор Почаївської лаври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9160" name="Picture 8" descr="http://pocaewfv.aiq.ru/kraevid_pochaeva/images/kraevid_pochaeva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092000" cy="532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http://shirschoolgeo.ucoz.ru/Image/image2/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41168"/>
            <a:ext cx="2736000" cy="1795110"/>
          </a:xfrm>
          <a:prstGeom prst="rect">
            <a:avLst/>
          </a:prstGeom>
          <a:noFill/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7044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67" y="116632"/>
            <a:ext cx="8232976" cy="84124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Домініканський костел у Львові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0178" name="Picture 2" descr="http://img.mobiterra.tut.ua/places/108/3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588" y="980728"/>
            <a:ext cx="7061266" cy="5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http://allcity7.com/attachment.php?attachmentid=5862&amp;stc=1&amp;d=13250413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9582" y="4642027"/>
            <a:ext cx="2761184" cy="2124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912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57200"/>
            <a:ext cx="8160968" cy="841248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Андріївська церква. Вид з Подолу.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Отсканировано 16     10 0-02_cr.png"/>
          <p:cNvPicPr>
            <a:picLocks noGrp="1" noChangeAspect="1"/>
          </p:cNvPicPr>
          <p:nvPr isPhoto="1"/>
        </p:nvPicPr>
        <p:blipFill rotWithShape="1">
          <a:blip r:embed="rId2" cstate="print">
            <a:lum/>
          </a:blip>
          <a:srcRect l="9285"/>
          <a:stretch/>
        </p:blipFill>
        <p:spPr>
          <a:xfrm>
            <a:off x="863143" y="1615868"/>
            <a:ext cx="7848197" cy="42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084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57200"/>
            <a:ext cx="7875984" cy="838200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C00000"/>
                </a:solidFill>
              </a:rPr>
              <a:t>   Історична довідка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554163"/>
            <a:ext cx="8020000" cy="4525962"/>
          </a:xfrm>
        </p:spPr>
        <p:txBody>
          <a:bodyPr/>
          <a:lstStyle/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uk-UA" b="1" dirty="0" err="1" smtClean="0"/>
              <a:t>Козацько</a:t>
            </a:r>
            <a:r>
              <a:rPr lang="uk-UA" b="1" dirty="0" smtClean="0"/>
              <a:t> – гетьманська доба;</a:t>
            </a:r>
          </a:p>
          <a:p>
            <a:pPr>
              <a:buFont typeface="Wingdings" pitchFamily="2" charset="2"/>
              <a:buChar char="Ø"/>
            </a:pPr>
            <a:endParaRPr lang="uk-UA" b="1" dirty="0" smtClean="0"/>
          </a:p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uk-UA" b="1" dirty="0" smtClean="0"/>
              <a:t>Історичні особливості в розвитку земель України Х</a:t>
            </a:r>
            <a:r>
              <a:rPr lang="en-US" b="1" dirty="0" smtClean="0"/>
              <a:t>V</a:t>
            </a:r>
            <a:r>
              <a:rPr lang="uk-UA" b="1" dirty="0" smtClean="0"/>
              <a:t>ІІ-Х</a:t>
            </a:r>
            <a:r>
              <a:rPr lang="en-US" b="1" dirty="0" smtClean="0"/>
              <a:t>V</a:t>
            </a:r>
            <a:r>
              <a:rPr lang="uk-UA" b="1" dirty="0" smtClean="0"/>
              <a:t>ІІІ ст.;</a:t>
            </a:r>
          </a:p>
          <a:p>
            <a:pPr>
              <a:buFont typeface="Wingdings" pitchFamily="2" charset="2"/>
              <a:buChar char="Ø"/>
            </a:pPr>
            <a:endParaRPr lang="uk-UA" b="1" dirty="0" smtClean="0"/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uk-UA" b="1" dirty="0" smtClean="0"/>
              <a:t>Розвиток духовної культури;</a:t>
            </a:r>
          </a:p>
          <a:p>
            <a:pPr>
              <a:buFont typeface="Wingdings" pitchFamily="2" charset="2"/>
              <a:buChar char="Ø"/>
            </a:pPr>
            <a:endParaRPr lang="uk-UA" b="1" dirty="0" smtClean="0"/>
          </a:p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uk-UA" b="1" dirty="0" smtClean="0"/>
              <a:t>Українське ( козацьке ) бароко.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777271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30" y="116632"/>
            <a:ext cx="7867531" cy="841248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C00000"/>
                </a:solidFill>
              </a:rPr>
              <a:t>Андріївська церква у Києві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2226" name="Picture 2" descr="http://img1.liveinternet.ru/images/attach/c/2/84/153/84153705_800x2635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79261"/>
            <a:ext cx="7668453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5349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57200"/>
            <a:ext cx="8016952" cy="841248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Андріївська церква</a:t>
            </a:r>
            <a:endParaRPr lang="ru-RU" b="1" dirty="0"/>
          </a:p>
        </p:txBody>
      </p:sp>
      <p:pic>
        <p:nvPicPr>
          <p:cNvPr id="3" name="Picture 4" descr="http://img-fotki.yandex.ru/get/6206/135106811.21b/0_75c28_7f26605f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36712"/>
            <a:ext cx="1620000" cy="215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img-fotki.yandex.ru/get/6005/135106811.21b/0_75c27_f66c49a3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17870"/>
            <a:ext cx="1692000" cy="225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img-fotki.yandex.ru/get/6109/135106811.265/0_7880a_50a4a40f_X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28"/>
          <a:stretch/>
        </p:blipFill>
        <p:spPr bwMode="auto">
          <a:xfrm>
            <a:off x="899592" y="1585256"/>
            <a:ext cx="4063152" cy="42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0" name="Picture 2" descr="http://kievmonument.narod.ru/2011/naukma13-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8280" y="4077072"/>
            <a:ext cx="334800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6724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59632" y="764704"/>
            <a:ext cx="6984776" cy="1222375"/>
          </a:xfrm>
        </p:spPr>
        <p:txBody>
          <a:bodyPr>
            <a:normAutofit/>
          </a:bodyPr>
          <a:lstStyle/>
          <a:p>
            <a:pPr algn="ctr"/>
            <a:r>
              <a:rPr lang="uk-UA" sz="4400" b="1" i="1" dirty="0">
                <a:solidFill>
                  <a:srgbClr val="C00000"/>
                </a:solidFill>
              </a:rPr>
              <a:t>Творче завдання</a:t>
            </a:r>
            <a:endParaRPr lang="ru-RU" sz="44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43608" y="1628800"/>
            <a:ext cx="7795592" cy="482453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1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sz="3200" dirty="0" smtClean="0"/>
              <a:t>  </a:t>
            </a:r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Порівняйте </a:t>
            </a:r>
            <a:r>
              <a:rPr lang="uk-UA" sz="36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будівлі різних шкіл бароко – західної та східної.</a:t>
            </a:r>
          </a:p>
          <a:p>
            <a:pPr lvl="1" algn="l"/>
            <a:endParaRPr lang="uk-UA" sz="36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 lvl="1" algn="l">
              <a:buClr>
                <a:schemeClr val="accent2"/>
              </a:buClr>
              <a:buFont typeface="Wingdings" pitchFamily="2" charset="2"/>
              <a:buChar char="Ø"/>
            </a:pPr>
            <a:r>
              <a:rPr lang="uk-UA" sz="36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 Поміркуйте </a:t>
            </a:r>
            <a:r>
              <a:rPr lang="uk-UA" sz="36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над відмінностями й спільними рисами.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541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088960" cy="63367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i="1" dirty="0" smtClean="0">
                <a:solidFill>
                  <a:srgbClr val="002060"/>
                </a:solidFill>
              </a:rPr>
              <a:t>                    </a:t>
            </a:r>
            <a:r>
              <a:rPr lang="uk-UA" b="1" u="sng" dirty="0" smtClean="0">
                <a:solidFill>
                  <a:srgbClr val="002060"/>
                </a:solidFill>
                <a:latin typeface="Georgia" pitchFamily="18" charset="0"/>
              </a:rPr>
              <a:t>Словник</a:t>
            </a:r>
            <a:r>
              <a:rPr lang="uk-UA" sz="1800" dirty="0" smtClean="0">
                <a:solidFill>
                  <a:srgbClr val="002060"/>
                </a:solidFill>
              </a:rPr>
              <a:t/>
            </a:r>
            <a:br>
              <a:rPr lang="uk-UA" sz="1800" dirty="0" smtClean="0">
                <a:solidFill>
                  <a:srgbClr val="002060"/>
                </a:solidFill>
              </a:rPr>
            </a:br>
            <a:r>
              <a:rPr lang="uk-UA" sz="2400" b="1" spc="-150" dirty="0" smtClean="0">
                <a:solidFill>
                  <a:srgbClr val="C00000"/>
                </a:solidFill>
                <a:latin typeface="Georgia" pitchFamily="18" charset="0"/>
              </a:rPr>
              <a:t>Бароко </a:t>
            </a:r>
            <a:r>
              <a:rPr lang="uk-UA" sz="2400" b="1" spc="-150" dirty="0" smtClean="0">
                <a:solidFill>
                  <a:srgbClr val="002060"/>
                </a:solidFill>
                <a:latin typeface="Georgia" pitchFamily="18" charset="0"/>
              </a:rPr>
              <a:t>(</a:t>
            </a:r>
            <a:r>
              <a:rPr lang="uk-UA" sz="1600" b="1" spc="-150" dirty="0" smtClean="0">
                <a:solidFill>
                  <a:srgbClr val="002060"/>
                </a:solidFill>
                <a:latin typeface="Georgia" pitchFamily="18" charset="0"/>
              </a:rPr>
              <a:t> від  </a:t>
            </a:r>
            <a:r>
              <a:rPr lang="uk-UA" sz="1600" b="1" spc="-150" dirty="0" err="1" smtClean="0">
                <a:solidFill>
                  <a:srgbClr val="002060"/>
                </a:solidFill>
                <a:latin typeface="Georgia" pitchFamily="18" charset="0"/>
              </a:rPr>
              <a:t>іт.-</a:t>
            </a:r>
            <a:r>
              <a:rPr lang="uk-UA" sz="1600" b="1" spc="-150" dirty="0" smtClean="0">
                <a:solidFill>
                  <a:srgbClr val="002060"/>
                </a:solidFill>
                <a:latin typeface="Georgia" pitchFamily="18" charset="0"/>
              </a:rPr>
              <a:t>  вигадливий)   - мистецький  стиль    у європейському     мистецтві      Х</a:t>
            </a:r>
            <a:r>
              <a:rPr lang="en-US" sz="1600" b="1" spc="-150" dirty="0" smtClean="0">
                <a:solidFill>
                  <a:srgbClr val="002060"/>
                </a:solidFill>
                <a:latin typeface="Georgia" pitchFamily="18" charset="0"/>
              </a:rPr>
              <a:t>V</a:t>
            </a:r>
            <a:r>
              <a:rPr lang="uk-UA" sz="1600" b="1" spc="-150" dirty="0" smtClean="0">
                <a:solidFill>
                  <a:srgbClr val="002060"/>
                </a:solidFill>
                <a:latin typeface="Georgia" pitchFamily="18" charset="0"/>
              </a:rPr>
              <a:t>-Х</a:t>
            </a:r>
            <a:r>
              <a:rPr lang="en-US" sz="1600" b="1" spc="-150" dirty="0" smtClean="0">
                <a:solidFill>
                  <a:srgbClr val="002060"/>
                </a:solidFill>
                <a:latin typeface="Georgia" pitchFamily="18" charset="0"/>
              </a:rPr>
              <a:t>V</a:t>
            </a:r>
            <a:r>
              <a:rPr lang="uk-UA" sz="1600" b="1" spc="-150" dirty="0" smtClean="0">
                <a:solidFill>
                  <a:srgbClr val="002060"/>
                </a:solidFill>
                <a:latin typeface="Georgia" pitchFamily="18" charset="0"/>
              </a:rPr>
              <a:t>І   ст., започаткований    в    Італії. Основні      риси:    підкреслена     урочистість,     пишна   декоративність,    динамічність    композиції</a:t>
            </a:r>
            <a:r>
              <a:rPr lang="uk-UA" sz="1600" b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  <a:br>
              <a:rPr lang="uk-UA" sz="16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Фасад </a:t>
            </a:r>
            <a:r>
              <a:rPr lang="uk-UA" sz="1600" b="1" dirty="0" smtClean="0">
                <a:solidFill>
                  <a:srgbClr val="002060"/>
                </a:solidFill>
                <a:latin typeface="Georgia" pitchFamily="18" charset="0"/>
              </a:rPr>
              <a:t>– зовнішній  бік споруди, що зазвичай виходить на вулицю.</a:t>
            </a:r>
            <a:br>
              <a:rPr lang="uk-UA" sz="16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Фронтон </a:t>
            </a:r>
            <a:r>
              <a:rPr lang="uk-UA" sz="1600" b="1" dirty="0" smtClean="0">
                <a:solidFill>
                  <a:srgbClr val="002060"/>
                </a:solidFill>
                <a:latin typeface="Georgia" pitchFamily="18" charset="0"/>
              </a:rPr>
              <a:t>– завершення фасаду споруди, трикутна площина, обмежена з боків схилами даху, а в основі – карнизом.</a:t>
            </a:r>
            <a:br>
              <a:rPr lang="uk-UA" sz="16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Пілястра </a:t>
            </a:r>
            <a:r>
              <a:rPr lang="uk-UA" sz="1600" b="1" dirty="0" smtClean="0">
                <a:solidFill>
                  <a:srgbClr val="002060"/>
                </a:solidFill>
                <a:latin typeface="Georgia" pitchFamily="18" charset="0"/>
              </a:rPr>
              <a:t>– плоский вертикальний виступ у стіні у вигляді прямокутного стовпа.</a:t>
            </a:r>
            <a:br>
              <a:rPr lang="uk-UA" sz="16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Капітель </a:t>
            </a:r>
            <a:r>
              <a:rPr lang="uk-UA" sz="1600" b="1" dirty="0" smtClean="0">
                <a:solidFill>
                  <a:srgbClr val="002060"/>
                </a:solidFill>
                <a:latin typeface="Georgia" pitchFamily="18" charset="0"/>
              </a:rPr>
              <a:t>– в архітектурі: верхня частина колони, пілястри або стовпа.</a:t>
            </a:r>
            <a:br>
              <a:rPr lang="uk-UA" sz="1600" b="1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18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5264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3919828"/>
            <a:ext cx="6264697" cy="1222375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/>
              <a:t>Урок закінчено.</a:t>
            </a:r>
            <a:endParaRPr lang="ru-RU" sz="44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55576" y="692696"/>
            <a:ext cx="7829475" cy="2592288"/>
          </a:xfrm>
        </p:spPr>
        <p:txBody>
          <a:bodyPr/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  <a:latin typeface="Georgia" pitchFamily="18" charset="0"/>
              </a:rPr>
              <a:t>Дякую за співпрацю!</a:t>
            </a:r>
            <a:endParaRPr lang="ru-RU" sz="6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" name="Рисунок 3" descr="per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05441"/>
            <a:ext cx="2428875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278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331640" y="332656"/>
            <a:ext cx="7056784" cy="1222375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Визначальні риси художньої культури доби бароко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7795592" cy="4752528"/>
          </a:xfrm>
        </p:spPr>
        <p:txBody>
          <a:bodyPr/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uk-UA" b="1" dirty="0"/>
              <a:t> </a:t>
            </a:r>
            <a:r>
              <a:rPr lang="uk-UA" b="1" dirty="0" smtClean="0"/>
              <a:t>  Посилення </a:t>
            </a:r>
            <a:r>
              <a:rPr lang="uk-UA" b="1" dirty="0"/>
              <a:t>ролі церкви й держави в розвитку мистецтва, поєднання релігійних і світських мотивів та образів</a:t>
            </a:r>
            <a:r>
              <a:rPr lang="uk-UA" b="1" dirty="0" smtClean="0"/>
              <a:t>;</a:t>
            </a:r>
            <a:endParaRPr lang="uk-UA" b="1" dirty="0"/>
          </a:p>
          <a:p>
            <a:pPr marL="342900" indent="-342900"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uk-UA" b="1" dirty="0" smtClean="0"/>
              <a:t> </a:t>
            </a:r>
            <a:r>
              <a:rPr lang="uk-UA" b="1" dirty="0" smtClean="0">
                <a:solidFill>
                  <a:schemeClr val="accent1"/>
                </a:solidFill>
              </a:rPr>
              <a:t>Динамізм</a:t>
            </a:r>
            <a:r>
              <a:rPr lang="uk-UA" b="1" dirty="0">
                <a:solidFill>
                  <a:schemeClr val="accent1"/>
                </a:solidFill>
              </a:rPr>
              <a:t>, мінливість, поліфонічність, ускладненість художніх форм</a:t>
            </a:r>
            <a:r>
              <a:rPr lang="uk-UA" b="1" dirty="0" smtClean="0">
                <a:solidFill>
                  <a:schemeClr val="accent1"/>
                </a:solidFill>
              </a:rPr>
              <a:t>;</a:t>
            </a:r>
            <a:endParaRPr lang="uk-UA" b="1" dirty="0">
              <a:solidFill>
                <a:schemeClr val="accent1"/>
              </a:solidFill>
            </a:endParaRPr>
          </a:p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uk-UA" b="1" dirty="0" smtClean="0"/>
              <a:t>   Тяжіння </a:t>
            </a:r>
            <a:r>
              <a:rPr lang="uk-UA" b="1" dirty="0"/>
              <a:t>митців до різких контрастів, складної метафоричності</a:t>
            </a:r>
            <a:r>
              <a:rPr lang="uk-UA" b="1" dirty="0" smtClean="0"/>
              <a:t>;</a:t>
            </a:r>
            <a:endParaRPr lang="uk-UA" b="1" dirty="0"/>
          </a:p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uk-UA" b="1" dirty="0" smtClean="0"/>
              <a:t>   </a:t>
            </a:r>
            <a:r>
              <a:rPr lang="uk-UA" b="1" dirty="0" smtClean="0">
                <a:solidFill>
                  <a:schemeClr val="accent1"/>
                </a:solidFill>
              </a:rPr>
              <a:t>Прагнення </a:t>
            </a:r>
            <a:r>
              <a:rPr lang="uk-UA" b="1" dirty="0">
                <a:solidFill>
                  <a:schemeClr val="accent1"/>
                </a:solidFill>
              </a:rPr>
              <a:t>авторів мистецьких творів до пишного, барвистого стилю, риторичного оздоблення</a:t>
            </a:r>
            <a:r>
              <a:rPr lang="uk-UA" b="1" dirty="0" smtClean="0">
                <a:solidFill>
                  <a:schemeClr val="accent1"/>
                </a:solidFill>
              </a:rPr>
              <a:t>;</a:t>
            </a:r>
            <a:endParaRPr lang="uk-UA" b="1" dirty="0">
              <a:solidFill>
                <a:schemeClr val="accent1"/>
              </a:solidFill>
            </a:endParaRPr>
          </a:p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uk-UA" b="1" dirty="0" smtClean="0"/>
              <a:t>   Драматична </a:t>
            </a:r>
            <a:r>
              <a:rPr lang="uk-UA" b="1" dirty="0"/>
              <a:t>напруженість та експресивність художнього </a:t>
            </a:r>
            <a:r>
              <a:rPr lang="uk-UA" b="1" dirty="0" smtClean="0"/>
              <a:t>світосприйняття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26379" y="1402638"/>
            <a:ext cx="3228236" cy="4077072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Георгіївський собор Видубицького монастиря.</a:t>
            </a:r>
            <a:br>
              <a:rPr lang="uk-UA" sz="2400" b="1" dirty="0" smtClean="0">
                <a:solidFill>
                  <a:srgbClr val="C00000"/>
                </a:solidFill>
              </a:rPr>
            </a:br>
            <a:r>
              <a:rPr lang="uk-UA" sz="2400" b="1" dirty="0" smtClean="0">
                <a:solidFill>
                  <a:srgbClr val="C00000"/>
                </a:solidFill>
              </a:rPr>
              <a:t> Київ.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95686"/>
            <a:ext cx="4860000" cy="64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175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1574" y="764704"/>
            <a:ext cx="3715281" cy="504056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Троїцький собор у Густині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6628" name="Picture 4" descr="http://www.ljplus.ru/img4/t/e/templar_ua/Hustyni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64" y="188640"/>
            <a:ext cx="4287893" cy="64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316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076778" cy="864706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Преображенський собор в Ізюмі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8914" name="Picture 2" descr="http://www.ukrmandry.com.ua/see_img.php?id=2600-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04" b="8847"/>
          <a:stretch/>
        </p:blipFill>
        <p:spPr bwMode="auto">
          <a:xfrm>
            <a:off x="2179323" y="980728"/>
            <a:ext cx="4888679" cy="574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019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g0.liveinternet.ru/images/attach/c/3/76/471/76471402_f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365500" cy="5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369967"/>
            <a:ext cx="7848872" cy="84124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  Ансамбль Києво-Печерської лаври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243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9552" y="2852936"/>
            <a:ext cx="8458200" cy="2875384"/>
          </a:xfrm>
        </p:spPr>
        <p:txBody>
          <a:bodyPr/>
          <a:lstStyle/>
          <a:p>
            <a:pPr algn="ctr"/>
            <a:endParaRPr lang="uk-UA" spc="-15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uk-UA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uk-UA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/>
            <a:endParaRPr lang="uk-UA" sz="4000" b="1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uk-UA" sz="4000" b="1" spc="-15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uk-UA" sz="4000" b="1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uk-UA" sz="4000" b="1" spc="-15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uk-UA" sz="4000" b="1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uk-UA" sz="4000" b="1" spc="-15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uk-UA" sz="4000" b="1" spc="-1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Поміркуйте</a:t>
            </a:r>
            <a:r>
              <a:rPr lang="uk-UA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чому ансамблі з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uk-UA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явилися саме за </a:t>
            </a:r>
            <a:r>
              <a:rPr lang="uk-UA" sz="4000" b="1" spc="-15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козацько</a:t>
            </a:r>
            <a:r>
              <a:rPr lang="uk-UA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гетьманської </a:t>
            </a:r>
            <a:r>
              <a:rPr lang="uk-UA" sz="4000" b="1" spc="-1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доби</a:t>
            </a:r>
            <a:r>
              <a:rPr lang="uk-UA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lang="ru-RU" sz="4000" b="1" spc="-15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8135937" cy="1583457"/>
          </a:xfrm>
        </p:spPr>
        <p:txBody>
          <a:bodyPr/>
          <a:lstStyle/>
          <a:p>
            <a:pPr algn="ctr"/>
            <a:r>
              <a:rPr lang="uk-UA" sz="36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Пригадайте і поясніть    </a:t>
            </a:r>
            <a:br>
              <a:rPr lang="uk-UA" sz="36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uk-UA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36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значення терміна </a:t>
            </a:r>
            <a:r>
              <a:rPr lang="uk-UA" sz="3600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3600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ансамбль</a:t>
            </a:r>
            <a:endParaRPr lang="ru-RU" sz="36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98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Будинок  Я.Лизогуба у Чернігові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62" name="Picture 2" descr="http://www.cult.gov.ua/_bl/0/815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9792" y="1596672"/>
            <a:ext cx="4710410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http://www.alyoshin.ru/Photo/logvin/logvin_ukr_055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72672"/>
            <a:ext cx="3174539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043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189</TotalTime>
  <Words>249</Words>
  <Application>Microsoft Office PowerPoint</Application>
  <PresentationFormat>Экран (4:3)</PresentationFormat>
  <Paragraphs>52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  Художня культура України                       ХVІІ – ХVІІІ ст.          Образотворче мистецтво </vt:lpstr>
      <vt:lpstr>   Історична довідка</vt:lpstr>
      <vt:lpstr>Визначальні риси художньої культури доби бароко</vt:lpstr>
      <vt:lpstr>Георгіївський собор Видубицького монастиря.  Київ.</vt:lpstr>
      <vt:lpstr>Троїцький собор у Густині</vt:lpstr>
      <vt:lpstr>Преображенський собор в Ізюмі</vt:lpstr>
      <vt:lpstr>  Ансамбль Києво-Печерської лаври</vt:lpstr>
      <vt:lpstr>   Пригадайте і поясніть       значення терміна  ансамбль</vt:lpstr>
      <vt:lpstr>Будинок  Я.Лизогуба у Чернігові</vt:lpstr>
      <vt:lpstr>Національний заповідник “Софія Київська”, будинок митрополита</vt:lpstr>
      <vt:lpstr>Ковнірівський корпус Києво-Печерської лаври</vt:lpstr>
      <vt:lpstr>Фонтан   “Самсон”</vt:lpstr>
      <vt:lpstr>Маріїнський палац . Київ.</vt:lpstr>
      <vt:lpstr>Дзвіниця  собору Св.Софії в Києві</vt:lpstr>
      <vt:lpstr>Брама Заборовського</vt:lpstr>
      <vt:lpstr>Собор Св.Юра . Львів. </vt:lpstr>
      <vt:lpstr>Успенський  собор Почаївської лаври </vt:lpstr>
      <vt:lpstr>Домініканський костел у Львові</vt:lpstr>
      <vt:lpstr>Андріївська церква. Вид з Подолу.</vt:lpstr>
      <vt:lpstr>Андріївська церква у Києві</vt:lpstr>
      <vt:lpstr>Андріївська церква</vt:lpstr>
      <vt:lpstr>Творче завдання</vt:lpstr>
      <vt:lpstr>                    Словник Бароко ( від  іт.-  вигадливий)   - мистецький  стиль    у європейському     мистецтві      ХV-ХVІ   ст., започаткований    в    Італії. Основні      риси:    підкреслена     урочистість,     пишна   декоративність,    динамічність    композиції. Фасад – зовнішній  бік споруди, що зазвичай виходить на вулицю. Фронтон – завершення фасаду споруди, трикутна площина, обмежена з боків схилами даху, а в основі – карнизом. Пілястра – плоский вертикальний виступ у стіні у вигляді прямокутного стовпа. Капітель – в архітектурі: верхня частина колони, пілястри або стовпа. </vt:lpstr>
      <vt:lpstr>Урок закінчено.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Liza</dc:creator>
  <cp:lastModifiedBy>PROF</cp:lastModifiedBy>
  <cp:revision>18</cp:revision>
  <dcterms:created xsi:type="dcterms:W3CDTF">2012-01-11T14:10:58Z</dcterms:created>
  <dcterms:modified xsi:type="dcterms:W3CDTF">2013-10-28T04:25:31Z</dcterms:modified>
</cp:coreProperties>
</file>