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341" autoAdjust="0"/>
    <p:restoredTop sz="94660"/>
  </p:normalViewPr>
  <p:slideViewPr>
    <p:cSldViewPr>
      <p:cViewPr varScale="1">
        <p:scale>
          <a:sx n="104" d="100"/>
          <a:sy n="104" d="100"/>
        </p:scale>
        <p:origin x="-4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F49085-AB41-42B9-9A55-7BD4B042E637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3547571-BF91-4F03-B196-ED291F772367}">
      <dgm:prSet phldrT="[Текст]"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uk-UA" b="1" dirty="0" smtClean="0">
              <a:solidFill>
                <a:schemeClr val="accent4">
                  <a:lumMod val="50000"/>
                </a:schemeClr>
              </a:solidFill>
            </a:rPr>
            <a:t>17 листопада 1941 р. Українська національна рада була за­боронена</a:t>
          </a:r>
          <a:endParaRPr lang="ru-RU" b="1" dirty="0">
            <a:solidFill>
              <a:schemeClr val="accent4">
                <a:lumMod val="50000"/>
              </a:schemeClr>
            </a:solidFill>
          </a:endParaRPr>
        </a:p>
      </dgm:t>
    </dgm:pt>
    <dgm:pt modelId="{459B5ACF-F7E2-4DDA-A3F0-D5DF4E057609}" type="parTrans" cxnId="{64E4A665-A73C-4DF4-80B5-EF11D7AC9F6A}">
      <dgm:prSet/>
      <dgm:spPr/>
      <dgm:t>
        <a:bodyPr/>
        <a:lstStyle/>
        <a:p>
          <a:endParaRPr lang="ru-RU"/>
        </a:p>
      </dgm:t>
    </dgm:pt>
    <dgm:pt modelId="{41A30A8A-6F73-42EA-B7E4-F2EBE4BED26F}" type="sibTrans" cxnId="{64E4A665-A73C-4DF4-80B5-EF11D7AC9F6A}">
      <dgm:prSet/>
      <dgm:spPr/>
      <dgm:t>
        <a:bodyPr/>
        <a:lstStyle/>
        <a:p>
          <a:endParaRPr lang="ru-RU"/>
        </a:p>
      </dgm:t>
    </dgm:pt>
    <dgm:pt modelId="{FDA20118-7E1A-4280-9009-C806C0650712}">
      <dgm:prSet phldrT="[Текст]" phldr="1"/>
      <dgm:spPr/>
      <dgm:t>
        <a:bodyPr/>
        <a:lstStyle/>
        <a:p>
          <a:endParaRPr lang="ru-RU"/>
        </a:p>
      </dgm:t>
    </dgm:pt>
    <dgm:pt modelId="{B5EBE97F-531F-47F5-A201-A9A94673A122}" type="parTrans" cxnId="{8F8E8CCF-C659-4FF1-B221-FB8B87EDD1DD}">
      <dgm:prSet/>
      <dgm:spPr/>
      <dgm:t>
        <a:bodyPr/>
        <a:lstStyle/>
        <a:p>
          <a:endParaRPr lang="ru-RU"/>
        </a:p>
      </dgm:t>
    </dgm:pt>
    <dgm:pt modelId="{8661D386-A12B-4C6E-9441-7733DB4DFBF7}" type="sibTrans" cxnId="{8F8E8CCF-C659-4FF1-B221-FB8B87EDD1DD}">
      <dgm:prSet/>
      <dgm:spPr/>
      <dgm:t>
        <a:bodyPr/>
        <a:lstStyle/>
        <a:p>
          <a:endParaRPr lang="ru-RU"/>
        </a:p>
      </dgm:t>
    </dgm:pt>
    <dgm:pt modelId="{2DAF6D1D-4093-4FBD-BFCB-92FCEA20C202}">
      <dgm:prSet phldrT="[Текст]"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uk-UA" b="1" dirty="0" smtClean="0">
              <a:solidFill>
                <a:schemeClr val="accent4">
                  <a:lumMod val="50000"/>
                </a:schemeClr>
              </a:solidFill>
            </a:rPr>
            <a:t>У перших числах грудня розпочалася ліквідація місцевих Українських національних рад та їх органів</a:t>
          </a:r>
          <a:endParaRPr lang="ru-RU" b="1" dirty="0">
            <a:solidFill>
              <a:schemeClr val="accent4">
                <a:lumMod val="50000"/>
              </a:schemeClr>
            </a:solidFill>
          </a:endParaRPr>
        </a:p>
      </dgm:t>
    </dgm:pt>
    <dgm:pt modelId="{F313D66F-4B48-4342-88EA-45744FBB4A3B}" type="parTrans" cxnId="{3C9B3D60-BDC0-4463-B147-7896D077F545}">
      <dgm:prSet/>
      <dgm:spPr/>
      <dgm:t>
        <a:bodyPr/>
        <a:lstStyle/>
        <a:p>
          <a:endParaRPr lang="ru-RU"/>
        </a:p>
      </dgm:t>
    </dgm:pt>
    <dgm:pt modelId="{DD3F4B40-6A31-45EE-B8B5-8118CE2C8209}" type="sibTrans" cxnId="{3C9B3D60-BDC0-4463-B147-7896D077F545}">
      <dgm:prSet/>
      <dgm:spPr/>
      <dgm:t>
        <a:bodyPr/>
        <a:lstStyle/>
        <a:p>
          <a:endParaRPr lang="ru-RU"/>
        </a:p>
      </dgm:t>
    </dgm:pt>
    <dgm:pt modelId="{43EC903F-15F2-4B5C-9368-FE19033FACBF}">
      <dgm:prSet phldrT="[Текст]" phldr="1"/>
      <dgm:spPr/>
      <dgm:t>
        <a:bodyPr/>
        <a:lstStyle/>
        <a:p>
          <a:endParaRPr lang="ru-RU"/>
        </a:p>
      </dgm:t>
    </dgm:pt>
    <dgm:pt modelId="{34B28B2A-23BA-4E27-B14C-DBF265AEE7F9}" type="parTrans" cxnId="{9DEEE1B2-346F-44E8-AB3C-DB5C60E2B6D4}">
      <dgm:prSet/>
      <dgm:spPr/>
      <dgm:t>
        <a:bodyPr/>
        <a:lstStyle/>
        <a:p>
          <a:endParaRPr lang="ru-RU"/>
        </a:p>
      </dgm:t>
    </dgm:pt>
    <dgm:pt modelId="{6984907C-91A2-4D74-9E21-88546A571E2F}" type="sibTrans" cxnId="{9DEEE1B2-346F-44E8-AB3C-DB5C60E2B6D4}">
      <dgm:prSet/>
      <dgm:spPr/>
      <dgm:t>
        <a:bodyPr/>
        <a:lstStyle/>
        <a:p>
          <a:endParaRPr lang="ru-RU"/>
        </a:p>
      </dgm:t>
    </dgm:pt>
    <dgm:pt modelId="{7B554F4A-9A29-4A2A-B3B1-306590A222CA}">
      <dgm:prSet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uk-UA" b="1" dirty="0" smtClean="0">
              <a:solidFill>
                <a:schemeClr val="accent4">
                  <a:lumMod val="50000"/>
                </a:schemeClr>
              </a:solidFill>
            </a:rPr>
            <a:t>Представниками націоналістичного руху були підготовлені меморанду­ми від 14 січня 1942 р. на ім'я Гітлера і від 10 січня 1942 р. на ім'я рейх-комісара України Коха</a:t>
          </a:r>
          <a:endParaRPr lang="ru-RU" b="1" dirty="0">
            <a:solidFill>
              <a:schemeClr val="accent4">
                <a:lumMod val="50000"/>
              </a:schemeClr>
            </a:solidFill>
          </a:endParaRPr>
        </a:p>
      </dgm:t>
    </dgm:pt>
    <dgm:pt modelId="{C62585D1-2B74-469F-997E-752454AE182F}" type="sibTrans" cxnId="{EBAE1019-0C42-4099-9170-5C77D728056C}">
      <dgm:prSet/>
      <dgm:spPr/>
      <dgm:t>
        <a:bodyPr/>
        <a:lstStyle/>
        <a:p>
          <a:endParaRPr lang="ru-RU"/>
        </a:p>
      </dgm:t>
    </dgm:pt>
    <dgm:pt modelId="{C36C4C20-6706-4BC3-9DBC-209AB0DC89C9}" type="parTrans" cxnId="{EBAE1019-0C42-4099-9170-5C77D728056C}">
      <dgm:prSet/>
      <dgm:spPr/>
      <dgm:t>
        <a:bodyPr/>
        <a:lstStyle/>
        <a:p>
          <a:endParaRPr lang="ru-RU"/>
        </a:p>
      </dgm:t>
    </dgm:pt>
    <dgm:pt modelId="{01F0C22A-4BC5-4DB9-8AED-CADEA36C68D6}" type="pres">
      <dgm:prSet presAssocID="{E4F49085-AB41-42B9-9A55-7BD4B042E6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FF1215A-2F77-4E4A-8373-701CC41CC5E4}" type="pres">
      <dgm:prSet presAssocID="{F3547571-BF91-4F03-B196-ED291F772367}" presName="parentText" presStyleLbl="node1" presStyleIdx="0" presStyleCnt="3" custLinFactNeighborY="276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D46858-8A79-4EF8-8725-96CBC5FF964F}" type="pres">
      <dgm:prSet presAssocID="{F3547571-BF91-4F03-B196-ED291F77236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C7E362-841E-40F8-92A3-C44676E976E7}" type="pres">
      <dgm:prSet presAssocID="{2DAF6D1D-4093-4FBD-BFCB-92FCEA20C20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770E26-1459-44C2-AB64-1493A2AA1E6B}" type="pres">
      <dgm:prSet presAssocID="{2DAF6D1D-4093-4FBD-BFCB-92FCEA20C20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9440B5-9883-451D-9F92-C730978C19C6}" type="pres">
      <dgm:prSet presAssocID="{7B554F4A-9A29-4A2A-B3B1-306590A222C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556C19-5EC6-475C-B248-5314381FDB94}" type="presOf" srcId="{43EC903F-15F2-4B5C-9368-FE19033FACBF}" destId="{FE770E26-1459-44C2-AB64-1493A2AA1E6B}" srcOrd="0" destOrd="0" presId="urn:microsoft.com/office/officeart/2005/8/layout/vList2"/>
    <dgm:cxn modelId="{EBAE1019-0C42-4099-9170-5C77D728056C}" srcId="{E4F49085-AB41-42B9-9A55-7BD4B042E637}" destId="{7B554F4A-9A29-4A2A-B3B1-306590A222CA}" srcOrd="2" destOrd="0" parTransId="{C36C4C20-6706-4BC3-9DBC-209AB0DC89C9}" sibTransId="{C62585D1-2B74-469F-997E-752454AE182F}"/>
    <dgm:cxn modelId="{3C9B3D60-BDC0-4463-B147-7896D077F545}" srcId="{E4F49085-AB41-42B9-9A55-7BD4B042E637}" destId="{2DAF6D1D-4093-4FBD-BFCB-92FCEA20C202}" srcOrd="1" destOrd="0" parTransId="{F313D66F-4B48-4342-88EA-45744FBB4A3B}" sibTransId="{DD3F4B40-6A31-45EE-B8B5-8118CE2C8209}"/>
    <dgm:cxn modelId="{CF6BC35B-2F4A-4334-895F-FFAB93877E5E}" type="presOf" srcId="{7B554F4A-9A29-4A2A-B3B1-306590A222CA}" destId="{259440B5-9883-451D-9F92-C730978C19C6}" srcOrd="0" destOrd="0" presId="urn:microsoft.com/office/officeart/2005/8/layout/vList2"/>
    <dgm:cxn modelId="{5B366986-62E4-4B0B-A312-49DED8D7B75D}" type="presOf" srcId="{FDA20118-7E1A-4280-9009-C806C0650712}" destId="{90D46858-8A79-4EF8-8725-96CBC5FF964F}" srcOrd="0" destOrd="0" presId="urn:microsoft.com/office/officeart/2005/8/layout/vList2"/>
    <dgm:cxn modelId="{9DEEE1B2-346F-44E8-AB3C-DB5C60E2B6D4}" srcId="{2DAF6D1D-4093-4FBD-BFCB-92FCEA20C202}" destId="{43EC903F-15F2-4B5C-9368-FE19033FACBF}" srcOrd="0" destOrd="0" parTransId="{34B28B2A-23BA-4E27-B14C-DBF265AEE7F9}" sibTransId="{6984907C-91A2-4D74-9E21-88546A571E2F}"/>
    <dgm:cxn modelId="{E5D86DFD-E87A-4975-86B7-912682B2729D}" type="presOf" srcId="{E4F49085-AB41-42B9-9A55-7BD4B042E637}" destId="{01F0C22A-4BC5-4DB9-8AED-CADEA36C68D6}" srcOrd="0" destOrd="0" presId="urn:microsoft.com/office/officeart/2005/8/layout/vList2"/>
    <dgm:cxn modelId="{64E4A665-A73C-4DF4-80B5-EF11D7AC9F6A}" srcId="{E4F49085-AB41-42B9-9A55-7BD4B042E637}" destId="{F3547571-BF91-4F03-B196-ED291F772367}" srcOrd="0" destOrd="0" parTransId="{459B5ACF-F7E2-4DDA-A3F0-D5DF4E057609}" sibTransId="{41A30A8A-6F73-42EA-B7E4-F2EBE4BED26F}"/>
    <dgm:cxn modelId="{8F8E8CCF-C659-4FF1-B221-FB8B87EDD1DD}" srcId="{F3547571-BF91-4F03-B196-ED291F772367}" destId="{FDA20118-7E1A-4280-9009-C806C0650712}" srcOrd="0" destOrd="0" parTransId="{B5EBE97F-531F-47F5-A201-A9A94673A122}" sibTransId="{8661D386-A12B-4C6E-9441-7733DB4DFBF7}"/>
    <dgm:cxn modelId="{6754A0D0-CE56-49D1-8866-BAD3281C8426}" type="presOf" srcId="{2DAF6D1D-4093-4FBD-BFCB-92FCEA20C202}" destId="{72C7E362-841E-40F8-92A3-C44676E976E7}" srcOrd="0" destOrd="0" presId="urn:microsoft.com/office/officeart/2005/8/layout/vList2"/>
    <dgm:cxn modelId="{A8374F84-991D-4661-904C-7378AE92282C}" type="presOf" srcId="{F3547571-BF91-4F03-B196-ED291F772367}" destId="{4FF1215A-2F77-4E4A-8373-701CC41CC5E4}" srcOrd="0" destOrd="0" presId="urn:microsoft.com/office/officeart/2005/8/layout/vList2"/>
    <dgm:cxn modelId="{08E54408-BB41-4773-B26E-0002485AC538}" type="presParOf" srcId="{01F0C22A-4BC5-4DB9-8AED-CADEA36C68D6}" destId="{4FF1215A-2F77-4E4A-8373-701CC41CC5E4}" srcOrd="0" destOrd="0" presId="urn:microsoft.com/office/officeart/2005/8/layout/vList2"/>
    <dgm:cxn modelId="{206FF57B-86EC-42D0-8F17-2808D64DDCCB}" type="presParOf" srcId="{01F0C22A-4BC5-4DB9-8AED-CADEA36C68D6}" destId="{90D46858-8A79-4EF8-8725-96CBC5FF964F}" srcOrd="1" destOrd="0" presId="urn:microsoft.com/office/officeart/2005/8/layout/vList2"/>
    <dgm:cxn modelId="{30AFC8ED-D097-4FAE-BBAC-286946E7E145}" type="presParOf" srcId="{01F0C22A-4BC5-4DB9-8AED-CADEA36C68D6}" destId="{72C7E362-841E-40F8-92A3-C44676E976E7}" srcOrd="2" destOrd="0" presId="urn:microsoft.com/office/officeart/2005/8/layout/vList2"/>
    <dgm:cxn modelId="{BA4A3940-143A-482F-878C-509438F4A851}" type="presParOf" srcId="{01F0C22A-4BC5-4DB9-8AED-CADEA36C68D6}" destId="{FE770E26-1459-44C2-AB64-1493A2AA1E6B}" srcOrd="3" destOrd="0" presId="urn:microsoft.com/office/officeart/2005/8/layout/vList2"/>
    <dgm:cxn modelId="{6C709925-A486-4DB9-AD83-23C22EE25024}" type="presParOf" srcId="{01F0C22A-4BC5-4DB9-8AED-CADEA36C68D6}" destId="{259440B5-9883-451D-9F92-C730978C19C6}" srcOrd="4" destOrd="0" presId="urn:microsoft.com/office/officeart/2005/8/layout/vList2"/>
  </dgm:cxnLst>
  <dgm:bg/>
  <dgm:whole>
    <a:ln>
      <a:solidFill>
        <a:schemeClr val="accent4">
          <a:lumMod val="50000"/>
        </a:schemeClr>
      </a:solidFill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144"/>
            <a:ext cx="9144000" cy="68762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071546"/>
            <a:ext cx="7772400" cy="1470025"/>
          </a:xfrm>
        </p:spPr>
        <p:txBody>
          <a:bodyPr>
            <a:noAutofit/>
          </a:bodyPr>
          <a:lstStyle/>
          <a:p>
            <a:r>
              <a:rPr lang="uk-UA" sz="4800" b="1" dirty="0" smtClean="0">
                <a:solidFill>
                  <a:schemeClr val="accent4">
                    <a:lumMod val="50000"/>
                  </a:schemeClr>
                </a:solidFill>
              </a:rPr>
              <a:t>Акт відновлення Української Держави у Львові</a:t>
            </a:r>
            <a:r>
              <a:rPr lang="uk-UA" sz="48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uk-UA" sz="4800" dirty="0" smtClean="0">
                <a:solidFill>
                  <a:schemeClr val="accent4">
                    <a:lumMod val="50000"/>
                  </a:schemeClr>
                </a:solidFill>
              </a:rPr>
            </a:br>
            <a:endParaRPr lang="ru-RU" sz="4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d083e883a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4519">
            <a:off x="4430885" y="3170815"/>
            <a:ext cx="4214810" cy="3161108"/>
          </a:xfrm>
          <a:prstGeom prst="rect">
            <a:avLst/>
          </a:prstGeom>
        </p:spPr>
      </p:pic>
      <p:pic>
        <p:nvPicPr>
          <p:cNvPr id="6" name="Рисунок 5" descr="d083e883a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8288"/>
            <a:ext cx="9144000" cy="6876288"/>
          </a:xfrm>
          <a:prstGeom prst="rect">
            <a:avLst/>
          </a:prstGeom>
        </p:spPr>
      </p:pic>
      <p:pic>
        <p:nvPicPr>
          <p:cNvPr id="8" name="Рисунок 7" descr="150px-OUN-B-01.sv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7143">
            <a:off x="5094831" y="2808831"/>
            <a:ext cx="3929080" cy="392908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-214346" y="0"/>
            <a:ext cx="9144064" cy="4643446"/>
          </a:xfrm>
        </p:spPr>
        <p:txBody>
          <a:bodyPr>
            <a:normAutofit/>
          </a:bodyPr>
          <a:lstStyle/>
          <a:p>
            <a:pPr fontAlgn="base"/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У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квітні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між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 ОУН-Б та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представниками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Німеччини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було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укладено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обмежену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угоду про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Співпрацю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ОУН-М на чолі з А. Мельником напередодні війни створила товариство українських вояків, плануючи зайнятися організацією української армії.</a:t>
            </a:r>
          </a:p>
          <a:p>
            <a:pPr fontAlgn="base"/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Одночасно обидві ОУН почали таємну підготовку похідних груп, які у разі війни повинні були проникнути в Україну за німецькими військами і створювати свої політичні осередки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76288"/>
          </a:xfrm>
          <a:prstGeom prst="rect">
            <a:avLst/>
          </a:prstGeom>
        </p:spPr>
      </p:pic>
      <p:pic>
        <p:nvPicPr>
          <p:cNvPr id="22" name="Рисунок 21" descr="2625743-vitannia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l="5111" r="5111"/>
          <a:stretch>
            <a:fillRect/>
          </a:stretch>
        </p:blipFill>
        <p:spPr>
          <a:xfrm>
            <a:off x="1214414" y="357166"/>
            <a:ext cx="6278588" cy="4708941"/>
          </a:xfrm>
        </p:spPr>
      </p:pic>
      <p:sp>
        <p:nvSpPr>
          <p:cNvPr id="21" name="Текст 20"/>
          <p:cNvSpPr>
            <a:spLocks noGrp="1"/>
          </p:cNvSpPr>
          <p:nvPr>
            <p:ph type="body" sz="half" idx="2"/>
          </p:nvPr>
        </p:nvSpPr>
        <p:spPr>
          <a:xfrm>
            <a:off x="1000100" y="5367338"/>
            <a:ext cx="6278588" cy="80486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Ярослав Стецько </a:t>
            </a:r>
            <a:r>
              <a:rPr lang="ru-RU" sz="2000" b="1" dirty="0" err="1" smtClean="0">
                <a:solidFill>
                  <a:schemeClr val="accent4">
                    <a:lumMod val="50000"/>
                  </a:schemeClr>
                </a:solidFill>
              </a:rPr>
              <a:t>отримав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4">
                    <a:lumMod val="50000"/>
                  </a:schemeClr>
                </a:solidFill>
              </a:rPr>
              <a:t>вітання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4">
                    <a:lumMod val="50000"/>
                  </a:schemeClr>
                </a:solidFill>
              </a:rPr>
              <a:t>від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4">
                    <a:lumMod val="50000"/>
                  </a:schemeClr>
                </a:solidFill>
              </a:rPr>
              <a:t>багатьох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4">
                    <a:lumMod val="50000"/>
                  </a:schemeClr>
                </a:solidFill>
              </a:rPr>
              <a:t>патріотичних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4">
                    <a:lumMod val="50000"/>
                  </a:schemeClr>
                </a:solidFill>
              </a:rPr>
              <a:t>діячів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144"/>
            <a:ext cx="9144000" cy="68762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 descr="Акт_проголошення_Української_держави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364" y="142852"/>
            <a:ext cx="5520945" cy="4572032"/>
          </a:xfrm>
          <a:prstGeom prst="rect">
            <a:avLst/>
          </a:prstGeom>
          <a:ln w="38100" cap="sq">
            <a:solidFill>
              <a:schemeClr val="accent4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 descr="ak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2714620"/>
            <a:ext cx="6096000" cy="3390900"/>
          </a:xfrm>
          <a:prstGeom prst="rect">
            <a:avLst/>
          </a:prstGeom>
          <a:ln w="38100" cap="sq">
            <a:solidFill>
              <a:schemeClr val="accent4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144"/>
            <a:ext cx="9144000" cy="6876288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Содержимое 7" descr="RTEmagicC_8_01.bmp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285720" y="785794"/>
            <a:ext cx="3859426" cy="5340369"/>
          </a:xfrm>
          <a:prstGeom prst="rect">
            <a:avLst/>
          </a:prstGeom>
          <a:ln w="38100" cap="sq">
            <a:solidFill>
              <a:schemeClr val="accent4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143372" y="571480"/>
            <a:ext cx="5000628" cy="5840435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Наступного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дня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з’явився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другий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важливий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документ —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</a:rPr>
              <a:t>Пастирський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лист Митрополита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</a:rPr>
              <a:t>Андрія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</a:rPr>
              <a:t>Шептицького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яким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Українська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греко-католицька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Церква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визнала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Акт за початок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відновлення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Української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держави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10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</a:rPr>
              <a:t>липня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з’явився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подібний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документ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Української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Православної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Церкви,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підписаний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єпископом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Луцьким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. Президентом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Української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Національної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ради став Кость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Левицький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76288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6357950" y="2214554"/>
            <a:ext cx="2706688" cy="3286148"/>
          </a:xfrm>
        </p:spPr>
        <p:txBody>
          <a:bodyPr>
            <a:noAutofit/>
          </a:bodyPr>
          <a:lstStyle/>
          <a:p>
            <a:r>
              <a:rPr lang="ru-RU" sz="2400" b="0" dirty="0" smtClean="0">
                <a:solidFill>
                  <a:schemeClr val="accent4">
                    <a:lumMod val="50000"/>
                  </a:schemeClr>
                </a:solidFill>
              </a:rPr>
              <a:t>"</a:t>
            </a:r>
            <a:r>
              <a:rPr lang="ru-RU" sz="2400" b="0" dirty="0" err="1" smtClean="0">
                <a:solidFill>
                  <a:schemeClr val="accent4">
                    <a:lumMod val="50000"/>
                  </a:schemeClr>
                </a:solidFill>
              </a:rPr>
              <a:t>Нахтіґаль</a:t>
            </a:r>
            <a:r>
              <a:rPr lang="ru-RU" sz="2400" b="0" dirty="0" smtClean="0">
                <a:solidFill>
                  <a:schemeClr val="accent4">
                    <a:lumMod val="50000"/>
                  </a:schemeClr>
                </a:solidFill>
              </a:rPr>
              <a:t>" у </a:t>
            </a:r>
            <a:r>
              <a:rPr lang="ru-RU" sz="2400" b="0" dirty="0" err="1" smtClean="0">
                <a:solidFill>
                  <a:schemeClr val="accent4">
                    <a:lumMod val="50000"/>
                  </a:schemeClr>
                </a:solidFill>
              </a:rPr>
              <a:t>передмісті</a:t>
            </a:r>
            <a:r>
              <a:rPr lang="ru-RU" sz="2400" b="0" dirty="0" smtClean="0">
                <a:solidFill>
                  <a:schemeClr val="accent4">
                    <a:lumMod val="50000"/>
                  </a:schemeClr>
                </a:solidFill>
              </a:rPr>
              <a:t> Львова. Привал. Ранок 30 </a:t>
            </a:r>
            <a:r>
              <a:rPr lang="ru-RU" sz="2400" b="0" dirty="0" err="1" smtClean="0">
                <a:solidFill>
                  <a:schemeClr val="accent4">
                    <a:lumMod val="50000"/>
                  </a:schemeClr>
                </a:solidFill>
              </a:rPr>
              <a:t>червня</a:t>
            </a:r>
            <a:r>
              <a:rPr lang="ru-RU" sz="2400" b="0" dirty="0" smtClean="0">
                <a:solidFill>
                  <a:schemeClr val="accent4">
                    <a:lumMod val="50000"/>
                  </a:schemeClr>
                </a:solidFill>
              </a:rPr>
              <a:t> 1941 року. Фото </a:t>
            </a:r>
            <a:r>
              <a:rPr lang="ru-RU" sz="2400" b="0" dirty="0" err="1" smtClean="0">
                <a:solidFill>
                  <a:schemeClr val="accent4">
                    <a:lumMod val="50000"/>
                  </a:schemeClr>
                </a:solidFill>
              </a:rPr>
              <a:t>з</a:t>
            </a:r>
            <a:r>
              <a:rPr lang="ru-RU" sz="2400" b="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b="0" dirty="0" err="1" smtClean="0">
                <a:solidFill>
                  <a:schemeClr val="accent4">
                    <a:lumMod val="50000"/>
                  </a:schemeClr>
                </a:solidFill>
              </a:rPr>
              <a:t>архіву</a:t>
            </a:r>
            <a:r>
              <a:rPr lang="ru-RU" sz="2400" b="0" dirty="0" smtClean="0">
                <a:solidFill>
                  <a:schemeClr val="accent4">
                    <a:lumMod val="50000"/>
                  </a:schemeClr>
                </a:solidFill>
              </a:rPr>
              <a:t> Центру </a:t>
            </a:r>
            <a:r>
              <a:rPr lang="ru-RU" sz="2400" b="0" dirty="0" err="1" smtClean="0">
                <a:solidFill>
                  <a:schemeClr val="accent4">
                    <a:lumMod val="50000"/>
                  </a:schemeClr>
                </a:solidFill>
              </a:rPr>
              <a:t>досліджень</a:t>
            </a:r>
            <a:r>
              <a:rPr lang="ru-RU" sz="2400" b="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b="0" dirty="0" err="1" smtClean="0">
                <a:solidFill>
                  <a:schemeClr val="accent4">
                    <a:lumMod val="50000"/>
                  </a:schemeClr>
                </a:solidFill>
              </a:rPr>
              <a:t>визвольного</a:t>
            </a:r>
            <a:r>
              <a:rPr lang="ru-RU" sz="2400" b="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b="0" dirty="0" err="1" smtClean="0">
                <a:solidFill>
                  <a:schemeClr val="accent4">
                    <a:lumMod val="50000"/>
                  </a:schemeClr>
                </a:solidFill>
              </a:rPr>
              <a:t>руху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214282" y="214290"/>
            <a:ext cx="8429684" cy="1857388"/>
          </a:xfrm>
        </p:spPr>
        <p:txBody>
          <a:bodyPr>
            <a:normAutofit lnSpcReduction="10000"/>
          </a:bodyPr>
          <a:lstStyle/>
          <a:p>
            <a:pPr fontAlgn="base"/>
            <a:r>
              <a:rPr lang="uk-UA" sz="2000" b="1" dirty="0" smtClean="0">
                <a:solidFill>
                  <a:schemeClr val="accent4">
                    <a:lumMod val="50000"/>
                  </a:schemeClr>
                </a:solidFill>
              </a:rPr>
              <a:t>2 липня інформація про події дійшла до Берліна. 5 липня С. Бандера був заарештований І депортований з Кракова у Берлін. Цього ж дня розпорядженням німецької адміністрації уряд Я. Стецька було розпущено. 15 вересня 1941 р. німецькі репресивні органи провели масові арешти членів ОУН С. Бандери.</a:t>
            </a:r>
            <a:endParaRPr lang="ru-RU" sz="2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fontAlgn="base"/>
            <a:r>
              <a:rPr lang="uk-UA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2" name="Рисунок 11" descr="49f15d8-128a2b0-015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2143116"/>
            <a:ext cx="5715000" cy="4162425"/>
          </a:xfrm>
          <a:prstGeom prst="rect">
            <a:avLst/>
          </a:prstGeom>
          <a:ln w="38100" cap="sq">
            <a:solidFill>
              <a:schemeClr val="accent4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8288"/>
            <a:ext cx="9144000" cy="6876288"/>
          </a:xfrm>
          <a:prstGeom prst="rect">
            <a:avLst/>
          </a:prstGeom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429256" y="5786454"/>
            <a:ext cx="2779712" cy="566738"/>
          </a:xfrm>
        </p:spPr>
        <p:txBody>
          <a:bodyPr>
            <a:noAutofit/>
          </a:bodyPr>
          <a:lstStyle/>
          <a:p>
            <a:r>
              <a:rPr lang="uk-UA" sz="2400" dirty="0" smtClean="0">
                <a:solidFill>
                  <a:schemeClr val="accent4">
                    <a:lumMod val="50000"/>
                  </a:schemeClr>
                </a:solidFill>
              </a:rPr>
              <a:t>М. Величковський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8" name="Содержимое 7" descr="Velychkivskyj_M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t="21353" b="21353"/>
          <a:stretch>
            <a:fillRect/>
          </a:stretch>
        </p:blipFill>
        <p:spPr>
          <a:xfrm>
            <a:off x="4214810" y="1928802"/>
            <a:ext cx="4684204" cy="3513153"/>
          </a:xfrm>
        </p:spPr>
      </p:pic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357158" y="285728"/>
            <a:ext cx="8215370" cy="1857388"/>
          </a:xfrm>
        </p:spPr>
        <p:txBody>
          <a:bodyPr/>
          <a:lstStyle/>
          <a:p>
            <a:r>
              <a:rPr lang="uk-UA" sz="1600" b="1" dirty="0" smtClean="0">
                <a:solidFill>
                  <a:schemeClr val="accent4">
                    <a:lumMod val="50000"/>
                  </a:schemeClr>
                </a:solidFill>
              </a:rPr>
              <a:t>20 вересня 1941р. члени ОУН </a:t>
            </a:r>
            <a:r>
              <a:rPr lang="uk-UA" sz="1600" dirty="0" smtClean="0">
                <a:solidFill>
                  <a:schemeClr val="accent4">
                    <a:lumMod val="50000"/>
                  </a:schemeClr>
                </a:solidFill>
              </a:rPr>
              <a:t>разом з представниками національної інтелігенції </a:t>
            </a:r>
            <a:r>
              <a:rPr lang="uk-UA" sz="1600" b="1" dirty="0" smtClean="0">
                <a:solidFill>
                  <a:schemeClr val="accent4">
                    <a:lumMod val="50000"/>
                  </a:schemeClr>
                </a:solidFill>
              </a:rPr>
              <a:t>утворили управу міста</a:t>
            </a:r>
            <a:r>
              <a:rPr lang="uk-UA" sz="1600" dirty="0" smtClean="0">
                <a:solidFill>
                  <a:schemeClr val="accent4">
                    <a:lumMod val="50000"/>
                  </a:schemeClr>
                </a:solidFill>
              </a:rPr>
              <a:t>, згодом виступили з пропозицією утворити Українську національну раду, яка планувалась як представницький орган всієї України</a:t>
            </a:r>
            <a:r>
              <a:rPr lang="uk-UA" sz="1600" b="1" dirty="0" smtClean="0">
                <a:solidFill>
                  <a:schemeClr val="accent4">
                    <a:lumMod val="50000"/>
                  </a:schemeClr>
                </a:solidFill>
              </a:rPr>
              <a:t>. 5 жовтня відбулися Установчі збори</a:t>
            </a:r>
            <a:r>
              <a:rPr lang="uk-UA" sz="1600" dirty="0" smtClean="0">
                <a:solidFill>
                  <a:schemeClr val="accent4">
                    <a:lumMod val="50000"/>
                  </a:schemeClr>
                </a:solidFill>
              </a:rPr>
              <a:t>, які утворили Українську національну раду і обрали президію на чолі з М. Величковським. Установчі збори прийняли декларацію і звернення до народу. Невдовзі були утворені Київська, Чернігівська, Полтавська обласні ради Української національної ради.</a:t>
            </a:r>
            <a:endParaRPr lang="ru-RU" sz="1600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6" name="Рисунок 5" descr="image00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19" y="584708"/>
            <a:ext cx="8484841" cy="5630373"/>
          </a:xfrm>
          <a:prstGeom prst="rect">
            <a:avLst/>
          </a:prstGeom>
        </p:spPr>
      </p:pic>
      <p:sp>
        <p:nvSpPr>
          <p:cNvPr id="7" name="Стрелка вниз 6"/>
          <p:cNvSpPr/>
          <p:nvPr/>
        </p:nvSpPr>
        <p:spPr>
          <a:xfrm>
            <a:off x="3857620" y="1071546"/>
            <a:ext cx="428628" cy="714380"/>
          </a:xfrm>
          <a:prstGeom prst="downArrow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5000628" y="428604"/>
            <a:ext cx="428628" cy="714380"/>
          </a:xfrm>
          <a:prstGeom prst="downArrow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5572132" y="1500174"/>
            <a:ext cx="428628" cy="714380"/>
          </a:xfrm>
          <a:prstGeom prst="downArrow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144"/>
            <a:ext cx="9144000" cy="6876288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half" idx="1"/>
          </p:nvPr>
        </p:nvGraphicFramePr>
        <p:xfrm>
          <a:off x="428596" y="214290"/>
          <a:ext cx="8501122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144"/>
            <a:ext cx="9144000" cy="68762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71535" y="0"/>
            <a:ext cx="1014419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259</Words>
  <PresentationFormat>Экран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Акт відновлення Української Держави у Львові </vt:lpstr>
      <vt:lpstr>Слайд 2</vt:lpstr>
      <vt:lpstr>Слайд 3</vt:lpstr>
      <vt:lpstr>Слайд 4</vt:lpstr>
      <vt:lpstr>Слайд 5</vt:lpstr>
      <vt:lpstr>"Нахтіґаль" у передмісті Львова. Привал. Ранок 30 червня 1941 року. Фото з архіву Центру досліджень визвольного руху</vt:lpstr>
      <vt:lpstr>М. Величковський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 відновлення Української Держави </dc:title>
  <cp:lastModifiedBy>Натуся-Рося</cp:lastModifiedBy>
  <cp:revision>15</cp:revision>
  <dcterms:modified xsi:type="dcterms:W3CDTF">2013-10-02T17:49:28Z</dcterms:modified>
</cp:coreProperties>
</file>