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76" r:id="rId14"/>
    <p:sldId id="269" r:id="rId15"/>
    <p:sldId id="270" r:id="rId16"/>
    <p:sldId id="271" r:id="rId17"/>
    <p:sldId id="272" r:id="rId18"/>
    <p:sldId id="273" r:id="rId19"/>
    <p:sldId id="275" r:id="rId20"/>
    <p:sldId id="274" r:id="rId21"/>
    <p:sldId id="277" r:id="rId22"/>
    <p:sldId id="27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7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4AF6-4078-4A2B-A444-B00C0B09ADE2}" type="datetimeFigureOut">
              <a:rPr lang="ru-RU" smtClean="0"/>
              <a:t>01.10.2012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EB24F-6B8C-4D1B-AE5E-0FD5F927E842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4AF6-4078-4A2B-A444-B00C0B09ADE2}" type="datetimeFigureOut">
              <a:rPr lang="ru-RU" smtClean="0"/>
              <a:t>01.10.2012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EB24F-6B8C-4D1B-AE5E-0FD5F927E84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4AF6-4078-4A2B-A444-B00C0B09ADE2}" type="datetimeFigureOut">
              <a:rPr lang="ru-RU" smtClean="0"/>
              <a:t>01.10.2012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EB24F-6B8C-4D1B-AE5E-0FD5F927E84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4AF6-4078-4A2B-A444-B00C0B09ADE2}" type="datetimeFigureOut">
              <a:rPr lang="ru-RU" smtClean="0"/>
              <a:t>01.10.2012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EB24F-6B8C-4D1B-AE5E-0FD5F927E84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4AF6-4078-4A2B-A444-B00C0B09ADE2}" type="datetimeFigureOut">
              <a:rPr lang="ru-RU" smtClean="0"/>
              <a:t>01.10.2012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EB24F-6B8C-4D1B-AE5E-0FD5F927E842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4AF6-4078-4A2B-A444-B00C0B09ADE2}" type="datetimeFigureOut">
              <a:rPr lang="ru-RU" smtClean="0"/>
              <a:t>01.10.2012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EB24F-6B8C-4D1B-AE5E-0FD5F927E84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4AF6-4078-4A2B-A444-B00C0B09ADE2}" type="datetimeFigureOut">
              <a:rPr lang="ru-RU" smtClean="0"/>
              <a:t>01.10.2012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EB24F-6B8C-4D1B-AE5E-0FD5F927E84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4AF6-4078-4A2B-A444-B00C0B09ADE2}" type="datetimeFigureOut">
              <a:rPr lang="ru-RU" smtClean="0"/>
              <a:t>01.10.2012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DEB24F-6B8C-4D1B-AE5E-0FD5F927E84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4AF6-4078-4A2B-A444-B00C0B09ADE2}" type="datetimeFigureOut">
              <a:rPr lang="ru-RU" smtClean="0"/>
              <a:t>01.10.2012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EB24F-6B8C-4D1B-AE5E-0FD5F927E84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54AF6-4078-4A2B-A444-B00C0B09ADE2}" type="datetimeFigureOut">
              <a:rPr lang="ru-RU" smtClean="0"/>
              <a:t>01.10.2012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1BDEB24F-6B8C-4D1B-AE5E-0FD5F927E84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0754AF6-4078-4A2B-A444-B00C0B09ADE2}" type="datetimeFigureOut">
              <a:rPr lang="ru-RU" smtClean="0"/>
              <a:t>01.10.2012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EB24F-6B8C-4D1B-AE5E-0FD5F927E84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0754AF6-4078-4A2B-A444-B00C0B09ADE2}" type="datetimeFigureOut">
              <a:rPr lang="ru-RU" smtClean="0"/>
              <a:t>01.10.2012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BDEB24F-6B8C-4D1B-AE5E-0FD5F927E842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57166"/>
            <a:ext cx="6572296" cy="1071594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  <a:reflection blurRad="6350" stA="60000" endA="900" endPos="58000" dir="5400000" sy="-100000" algn="bl" rotWithShape="0"/>
                </a:effectLst>
              </a:rPr>
              <a:t>“ Дніпропетровщина у роки війни ”</a:t>
            </a:r>
            <a:endParaRPr lang="ru-RU" dirty="0"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072074"/>
            <a:ext cx="2071670" cy="1428736"/>
          </a:xfrm>
        </p:spPr>
        <p:txBody>
          <a:bodyPr>
            <a:normAutofit fontScale="92500"/>
          </a:bodyPr>
          <a:lstStyle/>
          <a:p>
            <a:r>
              <a:rPr lang="uk-UA" sz="2400" dirty="0" smtClean="0"/>
              <a:t>Виконала:</a:t>
            </a:r>
            <a:br>
              <a:rPr lang="uk-UA" sz="2400" dirty="0" smtClean="0"/>
            </a:br>
            <a:r>
              <a:rPr lang="uk-UA" sz="2400" dirty="0" smtClean="0"/>
              <a:t>учениця 11 класу</a:t>
            </a:r>
            <a:br>
              <a:rPr lang="uk-UA" sz="2400" dirty="0" smtClean="0"/>
            </a:br>
            <a:r>
              <a:rPr lang="uk-UA" sz="2400" dirty="0" smtClean="0"/>
              <a:t>Чорнобаєва</a:t>
            </a:r>
            <a:r>
              <a:rPr lang="uk-UA" sz="2400" dirty="0" smtClean="0"/>
              <a:t> О.</a:t>
            </a:r>
            <a:endParaRPr lang="ru-RU" sz="2400" dirty="0"/>
          </a:p>
        </p:txBody>
      </p:sp>
      <p:pic>
        <p:nvPicPr>
          <p:cNvPr id="4" name="Рисунок 3" descr="19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1785926"/>
            <a:ext cx="6572296" cy="45005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285728"/>
            <a:ext cx="8572560" cy="62865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329642" cy="5643602"/>
          </a:xfrm>
        </p:spPr>
        <p:txBody>
          <a:bodyPr>
            <a:normAutofit/>
          </a:bodyPr>
          <a:lstStyle/>
          <a:p>
            <a:r>
              <a:rPr lang="ru-RU" sz="4800" dirty="0" smtClean="0">
                <a:latin typeface="Gabriola" pitchFamily="82" charset="0"/>
              </a:rPr>
              <a:t>16 </a:t>
            </a:r>
            <a:r>
              <a:rPr lang="ru-RU" sz="4800" dirty="0" smtClean="0">
                <a:latin typeface="Gabriola" pitchFamily="82" charset="0"/>
              </a:rPr>
              <a:t>липня</a:t>
            </a:r>
            <a:r>
              <a:rPr lang="ru-RU" sz="4800" dirty="0" smtClean="0">
                <a:latin typeface="Gabriola" pitchFamily="82" charset="0"/>
              </a:rPr>
              <a:t> для </a:t>
            </a:r>
            <a:r>
              <a:rPr lang="ru-RU" sz="4800" dirty="0" smtClean="0">
                <a:latin typeface="Gabriola" pitchFamily="82" charset="0"/>
              </a:rPr>
              <a:t>захисту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міста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від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повітряних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нападів</a:t>
            </a:r>
            <a:r>
              <a:rPr lang="ru-RU" sz="4800" dirty="0" smtClean="0">
                <a:latin typeface="Gabriola" pitchFamily="82" charset="0"/>
              </a:rPr>
              <a:t>, полк ППО (</a:t>
            </a:r>
            <a:r>
              <a:rPr lang="ru-RU" sz="4800" dirty="0" smtClean="0">
                <a:latin typeface="Gabriola" pitchFamily="82" charset="0"/>
              </a:rPr>
              <a:t>протиповітряної</a:t>
            </a:r>
            <a:r>
              <a:rPr lang="ru-RU" sz="4800" dirty="0" smtClean="0">
                <a:latin typeface="Gabriola" pitchFamily="82" charset="0"/>
              </a:rPr>
              <a:t> оборони), </a:t>
            </a:r>
            <a:r>
              <a:rPr lang="ru-RU" sz="4800" dirty="0" smtClean="0">
                <a:latin typeface="Gabriola" pitchFamily="82" charset="0"/>
              </a:rPr>
              <a:t>який</a:t>
            </a:r>
            <a:r>
              <a:rPr lang="ru-RU" sz="4800" dirty="0" smtClean="0">
                <a:latin typeface="Gabriola" pitchFamily="82" charset="0"/>
              </a:rPr>
              <a:t> не </a:t>
            </a:r>
            <a:r>
              <a:rPr lang="ru-RU" sz="4800" dirty="0" smtClean="0">
                <a:latin typeface="Gabriola" pitchFamily="82" charset="0"/>
              </a:rPr>
              <a:t>мав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необхідного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озброєння</a:t>
            </a:r>
            <a:r>
              <a:rPr lang="ru-RU" sz="4800" dirty="0" smtClean="0">
                <a:latin typeface="Gabriola" pitchFamily="82" charset="0"/>
              </a:rPr>
              <a:t>, одержав у </a:t>
            </a:r>
            <a:r>
              <a:rPr lang="ru-RU" sz="4800" dirty="0" smtClean="0">
                <a:latin typeface="Gabriola" pitchFamily="82" charset="0"/>
              </a:rPr>
              <a:t>своє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підпорядкування</a:t>
            </a:r>
            <a:r>
              <a:rPr lang="ru-RU" sz="4800" dirty="0" smtClean="0">
                <a:latin typeface="Gabriola" pitchFamily="82" charset="0"/>
              </a:rPr>
              <a:t> 36 </a:t>
            </a:r>
            <a:r>
              <a:rPr lang="ru-RU" sz="4800" dirty="0" smtClean="0">
                <a:latin typeface="Gabriola" pitchFamily="82" charset="0"/>
              </a:rPr>
              <a:t>зенітних</a:t>
            </a:r>
            <a:r>
              <a:rPr lang="ru-RU" sz="4800" dirty="0" smtClean="0">
                <a:latin typeface="Gabriola" pitchFamily="82" charset="0"/>
              </a:rPr>
              <a:t> установок.</a:t>
            </a:r>
            <a:endParaRPr lang="ru-RU" sz="4800" dirty="0">
              <a:latin typeface="Gabriola" pitchFamily="82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428604"/>
            <a:ext cx="8572560" cy="6143668"/>
          </a:xfrm>
        </p:spPr>
        <p:txBody>
          <a:bodyPr>
            <a:normAutofit lnSpcReduction="10000"/>
          </a:bodyPr>
          <a:lstStyle/>
          <a:p>
            <a:r>
              <a:rPr lang="ru-RU" sz="4400" dirty="0" smtClean="0">
                <a:latin typeface="Gabriola" pitchFamily="82" charset="0"/>
              </a:rPr>
              <a:t>14 </a:t>
            </a:r>
            <a:r>
              <a:rPr lang="ru-RU" sz="4400" dirty="0" smtClean="0">
                <a:latin typeface="Gabriola" pitchFamily="82" charset="0"/>
              </a:rPr>
              <a:t>серпня</a:t>
            </a:r>
            <a:r>
              <a:rPr lang="ru-RU" sz="4400" dirty="0" smtClean="0">
                <a:latin typeface="Gabriola" pitchFamily="82" charset="0"/>
              </a:rPr>
              <a:t> 1941 р. </a:t>
            </a:r>
            <a:r>
              <a:rPr lang="ru-RU" sz="4400" dirty="0" smtClean="0">
                <a:latin typeface="Gabriola" pitchFamily="82" charset="0"/>
              </a:rPr>
              <a:t>основна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частина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апарату</a:t>
            </a:r>
            <a:r>
              <a:rPr lang="ru-RU" sz="4400" dirty="0" smtClean="0">
                <a:latin typeface="Gabriola" pitchFamily="82" charset="0"/>
              </a:rPr>
              <a:t> обкому КП(б)У і </a:t>
            </a:r>
            <a:r>
              <a:rPr lang="ru-RU" sz="4400" dirty="0" smtClean="0">
                <a:latin typeface="Gabriola" pitchFamily="82" charset="0"/>
              </a:rPr>
              <a:t>облвиконкому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була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відправлена</a:t>
            </a:r>
            <a:r>
              <a:rPr lang="ru-RU" sz="4400" dirty="0" smtClean="0">
                <a:latin typeface="Gabriola" pitchFamily="82" charset="0"/>
              </a:rPr>
              <a:t> в м. Павлоград, де </a:t>
            </a:r>
            <a:r>
              <a:rPr lang="ru-RU" sz="4400" dirty="0" smtClean="0">
                <a:latin typeface="Gabriola" pitchFamily="82" charset="0"/>
              </a:rPr>
              <a:t>згодом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був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створений</a:t>
            </a:r>
            <a:r>
              <a:rPr lang="ru-RU" sz="4400" dirty="0" smtClean="0">
                <a:latin typeface="Gabriola" pitchFamily="82" charset="0"/>
              </a:rPr>
              <a:t> штаб </a:t>
            </a:r>
            <a:r>
              <a:rPr lang="ru-RU" sz="4400" dirty="0" smtClean="0">
                <a:latin typeface="Gabriola" pitchFamily="82" charset="0"/>
              </a:rPr>
              <a:t>дніпропетровської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обласної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підпільної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організації</a:t>
            </a:r>
            <a:r>
              <a:rPr lang="ru-RU" sz="4400" dirty="0" smtClean="0">
                <a:latin typeface="Gabriola" pitchFamily="82" charset="0"/>
              </a:rPr>
              <a:t> на </a:t>
            </a:r>
            <a:r>
              <a:rPr lang="ru-RU" sz="4400" dirty="0" smtClean="0">
                <a:latin typeface="Gabriola" pitchFamily="82" charset="0"/>
              </a:rPr>
              <a:t>чолі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з</a:t>
            </a:r>
            <a:r>
              <a:rPr lang="ru-RU" sz="4400" dirty="0" smtClean="0">
                <a:latin typeface="Gabriola" pitchFamily="82" charset="0"/>
              </a:rPr>
              <a:t> М. І. </a:t>
            </a:r>
            <a:r>
              <a:rPr lang="ru-RU" sz="4400" dirty="0" smtClean="0">
                <a:latin typeface="Gabriola" pitchFamily="82" charset="0"/>
              </a:rPr>
              <a:t>Сташковим</a:t>
            </a:r>
            <a:r>
              <a:rPr lang="ru-RU" sz="4400" dirty="0" smtClean="0">
                <a:latin typeface="Gabriola" pitchFamily="82" charset="0"/>
              </a:rPr>
              <a:t>. Через </a:t>
            </a:r>
            <a:r>
              <a:rPr lang="ru-RU" sz="4400" dirty="0" smtClean="0">
                <a:latin typeface="Gabriola" pitchFamily="82" charset="0"/>
              </a:rPr>
              <a:t>декілька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днів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фашистські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війська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ввійшли</a:t>
            </a:r>
            <a:r>
              <a:rPr lang="ru-RU" sz="4400" dirty="0" smtClean="0">
                <a:latin typeface="Gabriola" pitchFamily="82" charset="0"/>
              </a:rPr>
              <a:t> на </a:t>
            </a:r>
            <a:r>
              <a:rPr lang="ru-RU" sz="4400" dirty="0" smtClean="0">
                <a:latin typeface="Gabriola" pitchFamily="82" charset="0"/>
              </a:rPr>
              <a:t>околиці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міста</a:t>
            </a:r>
            <a:r>
              <a:rPr lang="ru-RU" sz="4400" dirty="0" smtClean="0">
                <a:latin typeface="Gabriola" pitchFamily="82" charset="0"/>
              </a:rPr>
              <a:t>, і 19 </a:t>
            </a:r>
            <a:r>
              <a:rPr lang="ru-RU" sz="4400" dirty="0" smtClean="0">
                <a:latin typeface="Gabriola" pitchFamily="82" charset="0"/>
              </a:rPr>
              <a:t>серпня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відбувся</a:t>
            </a:r>
            <a:r>
              <a:rPr lang="ru-RU" sz="4400" dirty="0" smtClean="0">
                <a:latin typeface="Gabriola" pitchFamily="82" charset="0"/>
              </a:rPr>
              <a:t> перший </a:t>
            </a:r>
            <a:r>
              <a:rPr lang="ru-RU" sz="4400" dirty="0" smtClean="0">
                <a:latin typeface="Gabriola" pitchFamily="82" charset="0"/>
              </a:rPr>
              <a:t>артилерійський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обстріл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Дніпропетровська</a:t>
            </a:r>
            <a:r>
              <a:rPr lang="ru-RU" sz="4400" dirty="0" smtClean="0">
                <a:latin typeface="Gabriola" pitchFamily="82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240903305_12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357166"/>
            <a:ext cx="8429684" cy="61615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115328" cy="6143668"/>
          </a:xfrm>
        </p:spPr>
        <p:txBody>
          <a:bodyPr/>
          <a:lstStyle/>
          <a:p>
            <a:r>
              <a:rPr lang="ru-RU" sz="5400" dirty="0" smtClean="0">
                <a:latin typeface="Gabriola" pitchFamily="82" charset="0"/>
              </a:rPr>
              <a:t>Для оборони </a:t>
            </a:r>
            <a:r>
              <a:rPr lang="ru-RU" sz="5400" dirty="0" smtClean="0">
                <a:latin typeface="Gabriola" pitchFamily="82" charset="0"/>
              </a:rPr>
              <a:t>з</a:t>
            </a:r>
            <a:r>
              <a:rPr lang="ru-RU" sz="5400" dirty="0" smtClean="0">
                <a:latin typeface="Gabriola" pitchFamily="82" charset="0"/>
              </a:rPr>
              <a:t> заходу і південного заходу силами </a:t>
            </a:r>
            <a:r>
              <a:rPr lang="ru-RU" sz="5400" dirty="0" smtClean="0">
                <a:latin typeface="Gabriola" pitchFamily="82" charset="0"/>
              </a:rPr>
              <a:t>дніпропетровців</a:t>
            </a:r>
            <a:r>
              <a:rPr lang="ru-RU" sz="5400" dirty="0" smtClean="0">
                <a:latin typeface="Gabriola" pitchFamily="82" charset="0"/>
              </a:rPr>
              <a:t> </a:t>
            </a:r>
            <a:r>
              <a:rPr lang="ru-RU" sz="5400" dirty="0" smtClean="0">
                <a:latin typeface="Gabriola" pitchFamily="82" charset="0"/>
              </a:rPr>
              <a:t>місто</a:t>
            </a:r>
            <a:r>
              <a:rPr lang="ru-RU" sz="5400" dirty="0" smtClean="0">
                <a:latin typeface="Gabriola" pitchFamily="82" charset="0"/>
              </a:rPr>
              <a:t> </a:t>
            </a:r>
            <a:r>
              <a:rPr lang="ru-RU" sz="5400" dirty="0" smtClean="0">
                <a:latin typeface="Gabriola" pitchFamily="82" charset="0"/>
              </a:rPr>
              <a:t>було</a:t>
            </a:r>
            <a:r>
              <a:rPr lang="ru-RU" sz="5400" dirty="0" smtClean="0">
                <a:latin typeface="Gabriola" pitchFamily="82" charset="0"/>
              </a:rPr>
              <a:t> </a:t>
            </a:r>
            <a:r>
              <a:rPr lang="ru-RU" sz="5400" dirty="0" smtClean="0">
                <a:latin typeface="Gabriola" pitchFamily="82" charset="0"/>
              </a:rPr>
              <a:t>оточене</a:t>
            </a:r>
            <a:r>
              <a:rPr lang="ru-RU" sz="5400" dirty="0" smtClean="0">
                <a:latin typeface="Gabriola" pitchFamily="82" charset="0"/>
              </a:rPr>
              <a:t> окопами, траншеями, </a:t>
            </a:r>
            <a:r>
              <a:rPr lang="ru-RU" sz="5400" dirty="0" smtClean="0">
                <a:latin typeface="Gabriola" pitchFamily="82" charset="0"/>
              </a:rPr>
              <a:t>дротовими</a:t>
            </a:r>
            <a:r>
              <a:rPr lang="ru-RU" sz="5400" dirty="0" smtClean="0">
                <a:latin typeface="Gabriola" pitchFamily="82" charset="0"/>
              </a:rPr>
              <a:t> </a:t>
            </a:r>
            <a:r>
              <a:rPr lang="ru-RU" sz="5400" dirty="0" smtClean="0">
                <a:latin typeface="Gabriola" pitchFamily="82" charset="0"/>
              </a:rPr>
              <a:t>загородженнями</a:t>
            </a:r>
            <a:r>
              <a:rPr lang="ru-RU" sz="5400" dirty="0" smtClean="0">
                <a:latin typeface="Gabriola" pitchFamily="82" charset="0"/>
              </a:rPr>
              <a:t>, </a:t>
            </a:r>
            <a:r>
              <a:rPr lang="ru-RU" sz="5400" dirty="0" smtClean="0">
                <a:latin typeface="Gabriola" pitchFamily="82" charset="0"/>
              </a:rPr>
              <a:t>протитанковими</a:t>
            </a:r>
            <a:r>
              <a:rPr lang="ru-RU" sz="5400" dirty="0" smtClean="0">
                <a:latin typeface="Gabriola" pitchFamily="82" charset="0"/>
              </a:rPr>
              <a:t> </a:t>
            </a:r>
            <a:r>
              <a:rPr lang="ru-RU" sz="5400" dirty="0" smtClean="0">
                <a:latin typeface="Gabriola" pitchFamily="82" charset="0"/>
              </a:rPr>
              <a:t>ровами</a:t>
            </a:r>
            <a:r>
              <a:rPr lang="ru-RU" sz="5400" dirty="0" smtClean="0">
                <a:latin typeface="Gabriola" pitchFamily="82" charset="0"/>
              </a:rPr>
              <a:t> та </a:t>
            </a:r>
            <a:r>
              <a:rPr lang="ru-RU" sz="5400" dirty="0" smtClean="0">
                <a:latin typeface="Gabriola" pitchFamily="82" charset="0"/>
              </a:rPr>
              <a:t>іншими</a:t>
            </a:r>
            <a:r>
              <a:rPr lang="ru-RU" sz="5400" dirty="0" smtClean="0">
                <a:latin typeface="Gabriola" pitchFamily="82" charset="0"/>
              </a:rPr>
              <a:t> </a:t>
            </a:r>
            <a:r>
              <a:rPr lang="ru-RU" sz="5400" dirty="0" smtClean="0">
                <a:latin typeface="Gabriola" pitchFamily="82" charset="0"/>
              </a:rPr>
              <a:t>оборонними</a:t>
            </a:r>
            <a:r>
              <a:rPr lang="ru-RU" sz="5400" dirty="0" smtClean="0">
                <a:latin typeface="Gabriola" pitchFamily="82" charset="0"/>
              </a:rPr>
              <a:t> </a:t>
            </a:r>
            <a:r>
              <a:rPr lang="ru-RU" sz="5400" dirty="0" smtClean="0">
                <a:latin typeface="Gabriola" pitchFamily="82" charset="0"/>
              </a:rPr>
              <a:t>спорудами</a:t>
            </a:r>
            <a:r>
              <a:rPr lang="ru-RU" sz="5400" dirty="0" smtClean="0">
                <a:latin typeface="Gabriola" pitchFamily="82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273568879_8c32b49edb172b134bd7e70d01b_prev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500042"/>
            <a:ext cx="8413937" cy="59293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043890" cy="5929354"/>
          </a:xfrm>
        </p:spPr>
        <p:txBody>
          <a:bodyPr>
            <a:normAutofit/>
          </a:bodyPr>
          <a:lstStyle/>
          <a:p>
            <a:r>
              <a:rPr lang="ru-RU" sz="4800" dirty="0" smtClean="0">
                <a:latin typeface="Gabriola" pitchFamily="82" charset="0"/>
              </a:rPr>
              <a:t>Дніпропетровський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напрямок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захищала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головним</a:t>
            </a:r>
            <a:r>
              <a:rPr lang="ru-RU" sz="4800" dirty="0" smtClean="0">
                <a:latin typeface="Gabriola" pitchFamily="82" charset="0"/>
              </a:rPr>
              <a:t> чином </a:t>
            </a:r>
            <a:r>
              <a:rPr lang="ru-RU" sz="4800" dirty="0" smtClean="0">
                <a:latin typeface="Gabriola" pitchFamily="82" charset="0"/>
              </a:rPr>
              <a:t>Резервна</a:t>
            </a:r>
            <a:r>
              <a:rPr lang="ru-RU" sz="4800" dirty="0" smtClean="0">
                <a:latin typeface="Gabriola" pitchFamily="82" charset="0"/>
              </a:rPr>
              <a:t> (</a:t>
            </a:r>
            <a:r>
              <a:rPr lang="ru-RU" sz="4800" dirty="0" smtClean="0">
                <a:latin typeface="Gabriola" pitchFamily="82" charset="0"/>
              </a:rPr>
              <a:t>згодом</a:t>
            </a:r>
            <a:r>
              <a:rPr lang="ru-RU" sz="4800" dirty="0" smtClean="0">
                <a:latin typeface="Gabriola" pitchFamily="82" charset="0"/>
              </a:rPr>
              <a:t> 6) </a:t>
            </a:r>
            <a:r>
              <a:rPr lang="ru-RU" sz="4800" dirty="0" smtClean="0">
                <a:latin typeface="Gabriola" pitchFamily="82" charset="0"/>
              </a:rPr>
              <a:t>армія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під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командуванням</a:t>
            </a:r>
            <a:r>
              <a:rPr lang="ru-RU" sz="4800" dirty="0" smtClean="0">
                <a:latin typeface="Gabriola" pitchFamily="82" charset="0"/>
              </a:rPr>
              <a:t> генерал-лейтенанта Н. Є. </a:t>
            </a:r>
            <a:r>
              <a:rPr lang="ru-RU" sz="4800" dirty="0" smtClean="0">
                <a:latin typeface="Gabriola" pitchFamily="82" charset="0"/>
              </a:rPr>
              <a:t>Чібісова</a:t>
            </a:r>
            <a:r>
              <a:rPr lang="ru-RU" sz="4800" dirty="0" smtClean="0">
                <a:latin typeface="Gabriola" pitchFamily="82" charset="0"/>
              </a:rPr>
              <a:t>. Фронтом </a:t>
            </a:r>
            <a:r>
              <a:rPr lang="ru-RU" sz="4800" dirty="0" smtClean="0">
                <a:latin typeface="Gabriola" pitchFamily="82" charset="0"/>
              </a:rPr>
              <a:t>командував</a:t>
            </a:r>
            <a:r>
              <a:rPr lang="ru-RU" sz="4800" dirty="0" smtClean="0">
                <a:latin typeface="Gabriola" pitchFamily="82" charset="0"/>
              </a:rPr>
              <a:t> генерал </a:t>
            </a:r>
            <a:r>
              <a:rPr lang="ru-RU" sz="4800" dirty="0" smtClean="0">
                <a:latin typeface="Gabriola" pitchFamily="82" charset="0"/>
              </a:rPr>
              <a:t>армії</a:t>
            </a:r>
            <a:r>
              <a:rPr lang="ru-RU" sz="4800" dirty="0" smtClean="0">
                <a:latin typeface="Gabriola" pitchFamily="82" charset="0"/>
              </a:rPr>
              <a:t> І. В. </a:t>
            </a:r>
            <a:r>
              <a:rPr lang="ru-RU" sz="4800" dirty="0" smtClean="0">
                <a:latin typeface="Gabriola" pitchFamily="82" charset="0"/>
              </a:rPr>
              <a:t>Тюленєв</a:t>
            </a:r>
            <a:r>
              <a:rPr lang="ru-RU" sz="4800" dirty="0" smtClean="0">
                <a:latin typeface="Gabriola" pitchFamily="82" charset="0"/>
              </a:rPr>
              <a:t>.</a:t>
            </a:r>
            <a:endParaRPr lang="ru-RU" sz="4800" dirty="0">
              <a:latin typeface="Gabriola" pitchFamily="82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329642" cy="6357958"/>
          </a:xfrm>
        </p:spPr>
        <p:txBody>
          <a:bodyPr>
            <a:normAutofit lnSpcReduction="10000"/>
          </a:bodyPr>
          <a:lstStyle/>
          <a:p>
            <a:r>
              <a:rPr lang="ru-RU" sz="4400" dirty="0" smtClean="0">
                <a:latin typeface="Gabriola" pitchFamily="82" charset="0"/>
              </a:rPr>
              <a:t>Більш</a:t>
            </a:r>
            <a:r>
              <a:rPr lang="ru-RU" sz="4400" dirty="0" smtClean="0">
                <a:latin typeface="Gabriola" pitchFamily="82" charset="0"/>
              </a:rPr>
              <a:t> 2000 </a:t>
            </a:r>
            <a:r>
              <a:rPr lang="ru-RU" sz="4400" dirty="0" smtClean="0">
                <a:latin typeface="Gabriola" pitchFamily="82" charset="0"/>
              </a:rPr>
              <a:t>студентів</a:t>
            </a:r>
            <a:r>
              <a:rPr lang="ru-RU" sz="4400" dirty="0" smtClean="0">
                <a:latin typeface="Gabriola" pitchFamily="82" charset="0"/>
              </a:rPr>
              <a:t> дніпропетровських </a:t>
            </a:r>
            <a:r>
              <a:rPr lang="ru-RU" sz="4400" dirty="0" smtClean="0">
                <a:latin typeface="Gabriola" pitchFamily="82" charset="0"/>
              </a:rPr>
              <a:t>вузів</a:t>
            </a:r>
            <a:r>
              <a:rPr lang="ru-RU" sz="4400" dirty="0" smtClean="0">
                <a:latin typeface="Gabriola" pitchFamily="82" charset="0"/>
              </a:rPr>
              <a:t>, </a:t>
            </a:r>
            <a:r>
              <a:rPr lang="ru-RU" sz="4400" dirty="0" smtClean="0">
                <a:latin typeface="Gabriola" pitchFamily="82" charset="0"/>
              </a:rPr>
              <a:t>що</a:t>
            </a:r>
            <a:r>
              <a:rPr lang="ru-RU" sz="4400" dirty="0" smtClean="0">
                <a:latin typeface="Gabriola" pitchFamily="82" charset="0"/>
              </a:rPr>
              <a:t> стали курсантами </a:t>
            </a:r>
            <a:r>
              <a:rPr lang="ru-RU" sz="4400" dirty="0" smtClean="0">
                <a:latin typeface="Gabriola" pitchFamily="82" charset="0"/>
              </a:rPr>
              <a:t>артилерійського</a:t>
            </a:r>
            <a:r>
              <a:rPr lang="ru-RU" sz="4400" dirty="0" smtClean="0">
                <a:latin typeface="Gabriola" pitchFamily="82" charset="0"/>
              </a:rPr>
              <a:t> училища, взяли участь у </a:t>
            </a:r>
            <a:r>
              <a:rPr lang="ru-RU" sz="4400" dirty="0" smtClean="0">
                <a:latin typeface="Gabriola" pitchFamily="82" charset="0"/>
              </a:rPr>
              <a:t>захисті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свого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міста</a:t>
            </a:r>
            <a:r>
              <a:rPr lang="ru-RU" sz="4400" dirty="0" smtClean="0">
                <a:latin typeface="Gabriola" pitchFamily="82" charset="0"/>
              </a:rPr>
              <a:t>. 20 </a:t>
            </a:r>
            <a:r>
              <a:rPr lang="ru-RU" sz="4400" dirty="0" smtClean="0">
                <a:latin typeface="Gabriola" pitchFamily="82" charset="0"/>
              </a:rPr>
              <a:t>серпня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курсанти-артилеристи</a:t>
            </a:r>
            <a:r>
              <a:rPr lang="ru-RU" sz="4400" dirty="0" smtClean="0">
                <a:latin typeface="Gabriola" pitchFamily="82" charset="0"/>
              </a:rPr>
              <a:t> вступили в </a:t>
            </a:r>
            <a:r>
              <a:rPr lang="ru-RU" sz="4400" dirty="0" smtClean="0">
                <a:latin typeface="Gabriola" pitchFamily="82" charset="0"/>
              </a:rPr>
              <a:t>бій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із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гітлерівцями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й</a:t>
            </a:r>
            <a:r>
              <a:rPr lang="ru-RU" sz="4400" dirty="0" smtClean="0">
                <a:latin typeface="Gabriola" pitchFamily="82" charset="0"/>
              </a:rPr>
              <a:t> обороняли </a:t>
            </a:r>
            <a:r>
              <a:rPr lang="ru-RU" sz="4400" dirty="0" smtClean="0">
                <a:latin typeface="Gabriola" pitchFamily="82" charset="0"/>
              </a:rPr>
              <a:t>місто</a:t>
            </a:r>
            <a:r>
              <a:rPr lang="ru-RU" sz="4400" dirty="0" smtClean="0">
                <a:latin typeface="Gabriola" pitchFamily="82" charset="0"/>
              </a:rPr>
              <a:t> до </a:t>
            </a:r>
            <a:r>
              <a:rPr lang="ru-RU" sz="4400" dirty="0" smtClean="0">
                <a:latin typeface="Gabriola" pitchFamily="82" charset="0"/>
              </a:rPr>
              <a:t>останнього</a:t>
            </a:r>
            <a:r>
              <a:rPr lang="ru-RU" sz="4400" dirty="0" smtClean="0">
                <a:latin typeface="Gabriola" pitchFamily="82" charset="0"/>
              </a:rPr>
              <a:t> дня. </a:t>
            </a:r>
            <a:r>
              <a:rPr lang="ru-RU" sz="4400" dirty="0" smtClean="0">
                <a:latin typeface="Gabriola" pitchFamily="82" charset="0"/>
              </a:rPr>
              <a:t>Багато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хто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з</a:t>
            </a:r>
            <a:r>
              <a:rPr lang="ru-RU" sz="4400" dirty="0" smtClean="0">
                <a:latin typeface="Gabriola" pitchFamily="82" charset="0"/>
              </a:rPr>
              <a:t> них </a:t>
            </a:r>
            <a:r>
              <a:rPr lang="ru-RU" sz="4400" dirty="0" smtClean="0">
                <a:latin typeface="Gabriola" pitchFamily="82" charset="0"/>
              </a:rPr>
              <a:t>загинув</a:t>
            </a:r>
            <a:r>
              <a:rPr lang="ru-RU" sz="4400" dirty="0" smtClean="0">
                <a:latin typeface="Gabriola" pitchFamily="82" charset="0"/>
              </a:rPr>
              <a:t>: так </a:t>
            </a:r>
            <a:r>
              <a:rPr lang="ru-RU" sz="4400" dirty="0" smtClean="0">
                <a:latin typeface="Gabriola" pitchFamily="82" charset="0"/>
              </a:rPr>
              <a:t>із</a:t>
            </a:r>
            <a:r>
              <a:rPr lang="ru-RU" sz="4400" dirty="0" smtClean="0">
                <a:latin typeface="Gabriola" pitchFamily="82" charset="0"/>
              </a:rPr>
              <a:t> 700 </a:t>
            </a:r>
            <a:r>
              <a:rPr lang="ru-RU" sz="4400" dirty="0" smtClean="0">
                <a:latin typeface="Gabriola" pitchFamily="82" charset="0"/>
              </a:rPr>
              <a:t>студентів</a:t>
            </a:r>
            <a:r>
              <a:rPr lang="ru-RU" sz="4400" dirty="0" smtClean="0">
                <a:latin typeface="Gabriola" pitchFamily="82" charset="0"/>
              </a:rPr>
              <a:t> транспортного </a:t>
            </a:r>
            <a:r>
              <a:rPr lang="ru-RU" sz="4400" dirty="0" smtClean="0">
                <a:latin typeface="Gabriola" pitchFamily="82" charset="0"/>
              </a:rPr>
              <a:t>інституту</a:t>
            </a:r>
            <a:r>
              <a:rPr lang="ru-RU" sz="4400" dirty="0" smtClean="0">
                <a:latin typeface="Gabriola" pitchFamily="82" charset="0"/>
              </a:rPr>
              <a:t> для 400 </a:t>
            </a:r>
            <a:r>
              <a:rPr lang="ru-RU" sz="4400" dirty="0" smtClean="0">
                <a:latin typeface="Gabriola" pitchFamily="82" charset="0"/>
              </a:rPr>
              <a:t>це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був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останній</a:t>
            </a:r>
            <a:r>
              <a:rPr lang="ru-RU" sz="4400" dirty="0" smtClean="0">
                <a:latin typeface="Gabriola" pitchFamily="82" charset="0"/>
              </a:rPr>
              <a:t> </a:t>
            </a:r>
            <a:r>
              <a:rPr lang="ru-RU" sz="4400" dirty="0" smtClean="0">
                <a:latin typeface="Gabriola" pitchFamily="82" charset="0"/>
              </a:rPr>
              <a:t>бій</a:t>
            </a:r>
            <a:r>
              <a:rPr lang="ru-RU" sz="4400" dirty="0" smtClean="0">
                <a:latin typeface="Gabriola" pitchFamily="82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00043"/>
            <a:ext cx="7858180" cy="2071701"/>
          </a:xfrm>
        </p:spPr>
        <p:txBody>
          <a:bodyPr>
            <a:normAutofit fontScale="92500" lnSpcReduction="20000"/>
          </a:bodyPr>
          <a:lstStyle/>
          <a:p>
            <a:r>
              <a:rPr lang="uk-UA" sz="5400" dirty="0" smtClean="0">
                <a:latin typeface="Gabriola" pitchFamily="82" charset="0"/>
              </a:rPr>
              <a:t>На території Дніпропетровщини тривала жорстока боротьба за рідний край.</a:t>
            </a:r>
            <a:endParaRPr lang="ru-RU" sz="5400" dirty="0">
              <a:latin typeface="Gabriola" pitchFamily="82" charset="0"/>
            </a:endParaRPr>
          </a:p>
        </p:txBody>
      </p:sp>
      <p:pic>
        <p:nvPicPr>
          <p:cNvPr id="4" name="Рисунок 3" descr="war_dnipr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058" y="1908702"/>
            <a:ext cx="4143404" cy="47263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1070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428604"/>
            <a:ext cx="3786214" cy="61450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5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0562" y="237841"/>
            <a:ext cx="4643438" cy="27625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image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14810" y="3214686"/>
            <a:ext cx="4929190" cy="33575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186766" cy="5626121"/>
          </a:xfrm>
        </p:spPr>
        <p:txBody>
          <a:bodyPr>
            <a:normAutofit lnSpcReduction="10000"/>
          </a:bodyPr>
          <a:lstStyle/>
          <a:p>
            <a:r>
              <a:rPr lang="ru-RU" sz="5800" dirty="0" smtClean="0">
                <a:latin typeface="Gabriola" pitchFamily="82" charset="0"/>
              </a:rPr>
              <a:t>22 </a:t>
            </a:r>
            <a:r>
              <a:rPr lang="ru-RU" sz="5800" dirty="0" smtClean="0">
                <a:latin typeface="Gabriola" pitchFamily="82" charset="0"/>
              </a:rPr>
              <a:t>червня</a:t>
            </a:r>
            <a:r>
              <a:rPr lang="ru-RU" sz="5800" dirty="0" smtClean="0">
                <a:latin typeface="Gabriola" pitchFamily="82" charset="0"/>
              </a:rPr>
              <a:t> 1941 р. </a:t>
            </a:r>
            <a:r>
              <a:rPr lang="ru-RU" sz="5800" dirty="0" smtClean="0">
                <a:latin typeface="Gabriola" pitchFamily="82" charset="0"/>
              </a:rPr>
              <a:t>німецькі</a:t>
            </a:r>
            <a:r>
              <a:rPr lang="ru-RU" sz="5800" dirty="0" smtClean="0">
                <a:latin typeface="Gabriola" pitchFamily="82" charset="0"/>
              </a:rPr>
              <a:t> </a:t>
            </a:r>
            <a:r>
              <a:rPr lang="ru-RU" sz="5800" dirty="0" smtClean="0">
                <a:latin typeface="Gabriola" pitchFamily="82" charset="0"/>
              </a:rPr>
              <a:t>війська</a:t>
            </a:r>
            <a:r>
              <a:rPr lang="ru-RU" sz="5800" dirty="0" smtClean="0">
                <a:latin typeface="Gabriola" pitchFamily="82" charset="0"/>
              </a:rPr>
              <a:t> </a:t>
            </a:r>
            <a:r>
              <a:rPr lang="ru-RU" sz="5800" dirty="0" smtClean="0">
                <a:latin typeface="Gabriola" pitchFamily="82" charset="0"/>
              </a:rPr>
              <a:t>вторглися</a:t>
            </a:r>
            <a:r>
              <a:rPr lang="ru-RU" sz="5800" dirty="0" smtClean="0">
                <a:latin typeface="Gabriola" pitchFamily="82" charset="0"/>
              </a:rPr>
              <a:t> на </a:t>
            </a:r>
            <a:r>
              <a:rPr lang="ru-RU" sz="5800" dirty="0" smtClean="0">
                <a:latin typeface="Gabriola" pitchFamily="82" charset="0"/>
              </a:rPr>
              <a:t>територію</a:t>
            </a:r>
            <a:r>
              <a:rPr lang="ru-RU" sz="5800" dirty="0" smtClean="0">
                <a:latin typeface="Gabriola" pitchFamily="82" charset="0"/>
              </a:rPr>
              <a:t> </a:t>
            </a:r>
            <a:r>
              <a:rPr lang="ru-RU" sz="5800" dirty="0" smtClean="0">
                <a:latin typeface="Gabriola" pitchFamily="82" charset="0"/>
              </a:rPr>
              <a:t>Радянського</a:t>
            </a:r>
            <a:r>
              <a:rPr lang="ru-RU" sz="5800" dirty="0" smtClean="0">
                <a:latin typeface="Gabriola" pitchFamily="82" charset="0"/>
              </a:rPr>
              <a:t> Союзу</a:t>
            </a:r>
            <a:r>
              <a:rPr lang="ru-RU" sz="5800" dirty="0" smtClean="0">
                <a:latin typeface="Gabriola" pitchFamily="82" charset="0"/>
              </a:rPr>
              <a:t>. </a:t>
            </a:r>
            <a:r>
              <a:rPr lang="ru-RU" sz="5800" dirty="0" smtClean="0">
                <a:latin typeface="Gabriola" pitchFamily="82" charset="0"/>
              </a:rPr>
              <a:t>Війна</a:t>
            </a:r>
            <a:r>
              <a:rPr lang="ru-RU" sz="5800" dirty="0" smtClean="0">
                <a:latin typeface="Gabriola" pitchFamily="82" charset="0"/>
              </a:rPr>
              <a:t>, до </a:t>
            </a:r>
            <a:r>
              <a:rPr lang="ru-RU" sz="5800" dirty="0" smtClean="0">
                <a:latin typeface="Gabriola" pitchFamily="82" charset="0"/>
              </a:rPr>
              <a:t>якої</a:t>
            </a:r>
            <a:r>
              <a:rPr lang="ru-RU" sz="5800" dirty="0" smtClean="0">
                <a:latin typeface="Gabriola" pitchFamily="82" charset="0"/>
              </a:rPr>
              <a:t> </a:t>
            </a:r>
            <a:r>
              <a:rPr lang="ru-RU" sz="5800" dirty="0" smtClean="0">
                <a:latin typeface="Gabriola" pitchFamily="82" charset="0"/>
              </a:rPr>
              <a:t>готувалися</a:t>
            </a:r>
            <a:r>
              <a:rPr lang="ru-RU" sz="5800" dirty="0" smtClean="0">
                <a:latin typeface="Gabriola" pitchFamily="82" charset="0"/>
              </a:rPr>
              <a:t> </a:t>
            </a:r>
            <a:r>
              <a:rPr lang="ru-RU" sz="5800" dirty="0" smtClean="0">
                <a:latin typeface="Gabriola" pitchFamily="82" charset="0"/>
              </a:rPr>
              <a:t>почалась</a:t>
            </a:r>
            <a:r>
              <a:rPr lang="ru-RU" sz="5800" dirty="0" smtClean="0">
                <a:latin typeface="Gabriola" pitchFamily="82" charset="0"/>
              </a:rPr>
              <a:t> </a:t>
            </a:r>
            <a:r>
              <a:rPr lang="ru-RU" sz="5800" dirty="0" smtClean="0">
                <a:latin typeface="Gabriola" pitchFamily="82" charset="0"/>
              </a:rPr>
              <a:t>зненацька</a:t>
            </a:r>
            <a:r>
              <a:rPr lang="ru-RU" sz="5800" dirty="0" smtClean="0">
                <a:latin typeface="Gabriola" pitchFamily="82" charset="0"/>
              </a:rPr>
              <a:t> і </a:t>
            </a:r>
            <a:r>
              <a:rPr lang="ru-RU" sz="5800" dirty="0" smtClean="0">
                <a:latin typeface="Gabriola" pitchFamily="82" charset="0"/>
              </a:rPr>
              <a:t>була</a:t>
            </a:r>
            <a:r>
              <a:rPr lang="ru-RU" sz="5800" dirty="0" smtClean="0">
                <a:latin typeface="Gabriola" pitchFamily="82" charset="0"/>
              </a:rPr>
              <a:t> названа “</a:t>
            </a:r>
            <a:r>
              <a:rPr lang="ru-RU" sz="5800" dirty="0" smtClean="0">
                <a:latin typeface="Gabriola" pitchFamily="82" charset="0"/>
              </a:rPr>
              <a:t>віроломною</a:t>
            </a:r>
            <a:r>
              <a:rPr lang="ru-RU" sz="5800" dirty="0" smtClean="0">
                <a:latin typeface="Gabriola" pitchFamily="82" charset="0"/>
              </a:rPr>
              <a:t>”.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358246" cy="5929354"/>
          </a:xfrm>
        </p:spPr>
        <p:txBody>
          <a:bodyPr/>
          <a:lstStyle/>
          <a:p>
            <a:r>
              <a:rPr lang="ru-RU" sz="4800" dirty="0" smtClean="0">
                <a:latin typeface="Gabriola" pitchFamily="82" charset="0"/>
              </a:rPr>
              <a:t>У боях </a:t>
            </a:r>
            <a:r>
              <a:rPr lang="ru-RU" sz="4800" dirty="0" smtClean="0">
                <a:latin typeface="Gabriola" pitchFamily="82" charset="0"/>
              </a:rPr>
              <a:t>під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Дніпропетровськом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фашисти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втратили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близько</a:t>
            </a:r>
            <a:r>
              <a:rPr lang="ru-RU" sz="4800" dirty="0" smtClean="0">
                <a:latin typeface="Gabriola" pitchFamily="82" charset="0"/>
              </a:rPr>
              <a:t> 99 </a:t>
            </a:r>
            <a:r>
              <a:rPr lang="ru-RU" sz="4800" dirty="0" smtClean="0">
                <a:latin typeface="Gabriola" pitchFamily="82" charset="0"/>
              </a:rPr>
              <a:t>танків</a:t>
            </a:r>
            <a:r>
              <a:rPr lang="ru-RU" sz="4800" dirty="0" smtClean="0">
                <a:latin typeface="Gabriola" pitchFamily="82" charset="0"/>
              </a:rPr>
              <a:t>, 100 автомашин, 60 </a:t>
            </a:r>
            <a:r>
              <a:rPr lang="ru-RU" sz="4800" dirty="0" smtClean="0">
                <a:latin typeface="Gabriola" pitchFamily="82" charset="0"/>
              </a:rPr>
              <a:t>протитанкових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знарядь</a:t>
            </a:r>
            <a:r>
              <a:rPr lang="ru-RU" sz="4800" dirty="0" smtClean="0">
                <a:latin typeface="Gabriola" pitchFamily="82" charset="0"/>
              </a:rPr>
              <a:t>, 10 бронемашин, 50 </a:t>
            </a:r>
            <a:r>
              <a:rPr lang="ru-RU" sz="4800" dirty="0" smtClean="0">
                <a:latin typeface="Gabriola" pitchFamily="82" charset="0"/>
              </a:rPr>
              <a:t>мотоциклів</a:t>
            </a:r>
            <a:r>
              <a:rPr lang="ru-RU" sz="4800" dirty="0" smtClean="0">
                <a:latin typeface="Gabriola" pitchFamily="82" charset="0"/>
              </a:rPr>
              <a:t>, десятки </a:t>
            </a:r>
            <a:r>
              <a:rPr lang="ru-RU" sz="4800" dirty="0" smtClean="0">
                <a:latin typeface="Gabriola" pitchFamily="82" charset="0"/>
              </a:rPr>
              <a:t>мінометів</a:t>
            </a:r>
            <a:r>
              <a:rPr lang="ru-RU" sz="4800" dirty="0" smtClean="0">
                <a:latin typeface="Gabriola" pitchFamily="82" charset="0"/>
              </a:rPr>
              <a:t> і </a:t>
            </a:r>
            <a:r>
              <a:rPr lang="ru-RU" sz="4800" dirty="0" smtClean="0">
                <a:latin typeface="Gabriola" pitchFamily="82" charset="0"/>
              </a:rPr>
              <a:t>кулеметів</a:t>
            </a:r>
            <a:r>
              <a:rPr lang="ru-RU" sz="4800" dirty="0" smtClean="0">
                <a:latin typeface="Gabriola" pitchFamily="82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85728"/>
            <a:ext cx="9144000" cy="6572272"/>
          </a:xfrm>
        </p:spPr>
        <p:txBody>
          <a:bodyPr>
            <a:noAutofit/>
          </a:bodyPr>
          <a:lstStyle/>
          <a:p>
            <a:r>
              <a:rPr lang="ru-RU" sz="5400" dirty="0" smtClean="0">
                <a:latin typeface="Gabriola" pitchFamily="82" charset="0"/>
              </a:rPr>
              <a:t>3-го </a:t>
            </a:r>
            <a:r>
              <a:rPr lang="ru-RU" sz="5400" dirty="0" smtClean="0">
                <a:latin typeface="Gabriola" pitchFamily="82" charset="0"/>
              </a:rPr>
              <a:t>Українського</a:t>
            </a:r>
            <a:r>
              <a:rPr lang="ru-RU" sz="5400" dirty="0" smtClean="0">
                <a:latin typeface="Gabriola" pitchFamily="82" charset="0"/>
              </a:rPr>
              <a:t> фронту </a:t>
            </a:r>
            <a:r>
              <a:rPr lang="ru-RU" sz="5400" b="1" dirty="0" smtClean="0">
                <a:latin typeface="Gabriola" pitchFamily="82" charset="0"/>
              </a:rPr>
              <a:t>25 </a:t>
            </a:r>
            <a:r>
              <a:rPr lang="ru-RU" sz="5400" dirty="0" smtClean="0">
                <a:latin typeface="Gabriola" pitchFamily="82" charset="0"/>
              </a:rPr>
              <a:t>жовтня</a:t>
            </a:r>
            <a:r>
              <a:rPr lang="ru-RU" sz="5400" b="1" dirty="0" smtClean="0">
                <a:latin typeface="Gabriola" pitchFamily="82" charset="0"/>
              </a:rPr>
              <a:t> </a:t>
            </a:r>
            <a:r>
              <a:rPr lang="ru-RU" sz="5400" dirty="0" smtClean="0">
                <a:latin typeface="Gabriola" pitchFamily="82" charset="0"/>
              </a:rPr>
              <a:t>звільнили</a:t>
            </a:r>
            <a:r>
              <a:rPr lang="ru-RU" sz="5400" b="1" dirty="0" smtClean="0">
                <a:latin typeface="Gabriola" pitchFamily="82" charset="0"/>
              </a:rPr>
              <a:t> </a:t>
            </a:r>
            <a:r>
              <a:rPr lang="ru-RU" sz="5400" dirty="0" smtClean="0">
                <a:latin typeface="Gabriola" pitchFamily="82" charset="0"/>
              </a:rPr>
              <a:t>Дніпропетровськ</a:t>
            </a:r>
            <a:r>
              <a:rPr lang="ru-RU" sz="5400" dirty="0" smtClean="0">
                <a:latin typeface="Gabriola" pitchFamily="82" charset="0"/>
              </a:rPr>
              <a:t>. У боях за </a:t>
            </a:r>
            <a:r>
              <a:rPr lang="ru-RU" sz="5400" dirty="0" smtClean="0">
                <a:latin typeface="Gabriola" pitchFamily="82" charset="0"/>
              </a:rPr>
              <a:t>місто</a:t>
            </a:r>
            <a:r>
              <a:rPr lang="ru-RU" sz="5400" dirty="0" smtClean="0">
                <a:latin typeface="Gabriola" pitchFamily="82" charset="0"/>
              </a:rPr>
              <a:t> </a:t>
            </a:r>
            <a:r>
              <a:rPr lang="ru-RU" sz="5400" dirty="0" smtClean="0">
                <a:latin typeface="Gabriola" pitchFamily="82" charset="0"/>
              </a:rPr>
              <a:t>відзначилися</a:t>
            </a:r>
            <a:r>
              <a:rPr lang="ru-RU" sz="5400" dirty="0" smtClean="0">
                <a:latin typeface="Gabriola" pitchFamily="82" charset="0"/>
              </a:rPr>
              <a:t> </a:t>
            </a:r>
            <a:r>
              <a:rPr lang="ru-RU" sz="5400" dirty="0" smtClean="0">
                <a:latin typeface="Gabriola" pitchFamily="82" charset="0"/>
              </a:rPr>
              <a:t>підрозділи</a:t>
            </a:r>
            <a:r>
              <a:rPr lang="ru-RU" sz="5400" dirty="0" smtClean="0">
                <a:latin typeface="Gabriola" pitchFamily="82" charset="0"/>
              </a:rPr>
              <a:t> 39-ої </a:t>
            </a:r>
            <a:r>
              <a:rPr lang="ru-RU" sz="5400" dirty="0" smtClean="0">
                <a:latin typeface="Gabriola" pitchFamily="82" charset="0"/>
              </a:rPr>
              <a:t>гвардійської</a:t>
            </a:r>
            <a:r>
              <a:rPr lang="ru-RU" sz="5400" dirty="0" smtClean="0">
                <a:latin typeface="Gabriola" pitchFamily="82" charset="0"/>
              </a:rPr>
              <a:t> </a:t>
            </a:r>
            <a:r>
              <a:rPr lang="ru-RU" sz="5400" dirty="0" smtClean="0">
                <a:latin typeface="Gabriola" pitchFamily="82" charset="0"/>
              </a:rPr>
              <a:t>стрілецької</a:t>
            </a:r>
            <a:r>
              <a:rPr lang="ru-RU" sz="5400" dirty="0" smtClean="0">
                <a:latin typeface="Gabriola" pitchFamily="82" charset="0"/>
              </a:rPr>
              <a:t> </a:t>
            </a:r>
            <a:r>
              <a:rPr lang="ru-RU" sz="5400" dirty="0" smtClean="0">
                <a:latin typeface="Gabriola" pitchFamily="82" charset="0"/>
              </a:rPr>
              <a:t>дивізії</a:t>
            </a:r>
            <a:r>
              <a:rPr lang="ru-RU" sz="5400" dirty="0" smtClean="0">
                <a:latin typeface="Gabriola" pitchFamily="82" charset="0"/>
              </a:rPr>
              <a:t> 8-ої </a:t>
            </a:r>
            <a:r>
              <a:rPr lang="ru-RU" sz="5400" dirty="0" smtClean="0">
                <a:latin typeface="Gabriola" pitchFamily="82" charset="0"/>
              </a:rPr>
              <a:t>гвардійської</a:t>
            </a:r>
            <a:r>
              <a:rPr lang="ru-RU" sz="5400" dirty="0" smtClean="0">
                <a:latin typeface="Gabriola" pitchFamily="82" charset="0"/>
              </a:rPr>
              <a:t> </a:t>
            </a:r>
            <a:r>
              <a:rPr lang="ru-RU" sz="5400" dirty="0" smtClean="0">
                <a:latin typeface="Gabriola" pitchFamily="82" charset="0"/>
              </a:rPr>
              <a:t>армії</a:t>
            </a:r>
            <a:r>
              <a:rPr lang="ru-RU" sz="5400" dirty="0" smtClean="0">
                <a:latin typeface="Gabriola" pitchFamily="82" charset="0"/>
              </a:rPr>
              <a:t>.</a:t>
            </a:r>
            <a:br>
              <a:rPr lang="ru-RU" sz="5400" dirty="0" smtClean="0">
                <a:latin typeface="Gabriola" pitchFamily="82" charset="0"/>
              </a:rPr>
            </a:br>
            <a:r>
              <a:rPr lang="ru-RU" sz="4800" dirty="0" smtClean="0">
                <a:latin typeface="Gabriola" pitchFamily="82" charset="0"/>
              </a:rPr>
              <a:t> У той же день </a:t>
            </a:r>
            <a:r>
              <a:rPr lang="ru-RU" sz="4800" dirty="0" smtClean="0">
                <a:latin typeface="Gabriola" pitchFamily="82" charset="0"/>
              </a:rPr>
              <a:t>визволено</a:t>
            </a:r>
            <a:r>
              <a:rPr lang="ru-RU" sz="4800" b="1" dirty="0" smtClean="0">
                <a:latin typeface="Gabriola" pitchFamily="82" charset="0"/>
              </a:rPr>
              <a:t> м. </a:t>
            </a:r>
            <a:r>
              <a:rPr lang="ru-RU" sz="4800" b="1" dirty="0" smtClean="0">
                <a:latin typeface="Gabriola" pitchFamily="82" charset="0"/>
              </a:rPr>
              <a:t>Дніпродзержинськ</a:t>
            </a:r>
            <a:r>
              <a:rPr lang="ru-RU" sz="5400" b="1" dirty="0" smtClean="0"/>
              <a:t>.</a:t>
            </a:r>
            <a:r>
              <a:rPr lang="ru-RU" sz="5400" dirty="0" smtClean="0"/>
              <a:t> </a:t>
            </a:r>
            <a:endParaRPr lang="ru-RU" sz="5400" dirty="0">
              <a:latin typeface="Gabriola" pitchFamily="82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5"/>
            <a:ext cx="7467600" cy="1714512"/>
          </a:xfrm>
        </p:spPr>
        <p:txBody>
          <a:bodyPr>
            <a:normAutofit fontScale="92500" lnSpcReduction="20000"/>
          </a:bodyPr>
          <a:lstStyle/>
          <a:p>
            <a:r>
              <a:rPr lang="ru-RU" sz="4800" dirty="0" smtClean="0">
                <a:latin typeface="Gabriola" pitchFamily="82" charset="0"/>
              </a:rPr>
              <a:t>Звільнення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Дніпропетровської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області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закінчилося</a:t>
            </a:r>
            <a:r>
              <a:rPr lang="ru-RU" sz="4800" dirty="0" smtClean="0">
                <a:latin typeface="Gabriola" pitchFamily="82" charset="0"/>
              </a:rPr>
              <a:t> в </a:t>
            </a:r>
            <a:r>
              <a:rPr lang="ru-RU" sz="4800" dirty="0" smtClean="0">
                <a:latin typeface="Gabriola" pitchFamily="82" charset="0"/>
              </a:rPr>
              <a:t>районі</a:t>
            </a:r>
            <a:r>
              <a:rPr lang="ru-RU" sz="4800" dirty="0" smtClean="0">
                <a:latin typeface="Gabriola" pitchFamily="82" charset="0"/>
              </a:rPr>
              <a:t> Кривого Рогу і </a:t>
            </a:r>
            <a:r>
              <a:rPr lang="ru-RU" sz="4800" dirty="0" smtClean="0">
                <a:latin typeface="Gabriola" pitchFamily="82" charset="0"/>
              </a:rPr>
              <a:t>Нікополя</a:t>
            </a:r>
            <a:r>
              <a:rPr lang="ru-RU" sz="4800" dirty="0" smtClean="0">
                <a:latin typeface="Gabriola" pitchFamily="82" charset="0"/>
              </a:rPr>
              <a:t> в лютому</a:t>
            </a:r>
            <a:r>
              <a:rPr lang="ru-RU" sz="4800" b="1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1944</a:t>
            </a:r>
            <a:r>
              <a:rPr lang="ru-RU" sz="4800" b="1" dirty="0" smtClean="0">
                <a:latin typeface="Gabriola" pitchFamily="82" charset="0"/>
              </a:rPr>
              <a:t> р</a:t>
            </a:r>
            <a:r>
              <a:rPr lang="ru-RU" sz="4800" dirty="0" smtClean="0">
                <a:latin typeface="Gabriola" pitchFamily="82" charset="0"/>
              </a:rPr>
              <a:t>.</a:t>
            </a:r>
          </a:p>
          <a:p>
            <a:endParaRPr lang="ru-RU" dirty="0"/>
          </a:p>
        </p:txBody>
      </p:sp>
      <p:pic>
        <p:nvPicPr>
          <p:cNvPr id="4" name="Рисунок 3" descr="19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2143116"/>
            <a:ext cx="6715172" cy="44164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142984"/>
            <a:ext cx="8215370" cy="492922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5400" dirty="0" smtClean="0">
                <a:latin typeface="Gabriola" pitchFamily="82" charset="0"/>
              </a:rPr>
              <a:t>    Не </a:t>
            </a:r>
            <a:r>
              <a:rPr lang="ru-RU" sz="5400" dirty="0" smtClean="0">
                <a:latin typeface="Gabriola" pitchFamily="82" charset="0"/>
              </a:rPr>
              <a:t>передбачалося</a:t>
            </a:r>
            <a:r>
              <a:rPr lang="ru-RU" sz="5400" dirty="0" smtClean="0">
                <a:latin typeface="Gabriola" pitchFamily="82" charset="0"/>
              </a:rPr>
              <a:t> </a:t>
            </a:r>
            <a:r>
              <a:rPr lang="ru-RU" sz="5400" dirty="0" smtClean="0">
                <a:latin typeface="Gabriola" pitchFamily="82" charset="0"/>
              </a:rPr>
              <a:t>ні</a:t>
            </a:r>
            <a:r>
              <a:rPr lang="ru-RU" sz="5400" dirty="0" smtClean="0">
                <a:latin typeface="Gabriola" pitchFamily="82" charset="0"/>
              </a:rPr>
              <a:t> </a:t>
            </a:r>
            <a:r>
              <a:rPr lang="ru-RU" sz="5400" dirty="0" smtClean="0">
                <a:latin typeface="Gabriola" pitchFamily="82" charset="0"/>
              </a:rPr>
              <a:t>евакуювати</a:t>
            </a:r>
            <a:r>
              <a:rPr lang="ru-RU" sz="5400" dirty="0" smtClean="0">
                <a:latin typeface="Gabriola" pitchFamily="82" charset="0"/>
              </a:rPr>
              <a:t> </a:t>
            </a:r>
            <a:r>
              <a:rPr lang="ru-RU" sz="5400" dirty="0" smtClean="0">
                <a:latin typeface="Gabriola" pitchFamily="82" charset="0"/>
              </a:rPr>
              <a:t>промислові</a:t>
            </a:r>
            <a:r>
              <a:rPr lang="ru-RU" sz="5400" dirty="0" smtClean="0">
                <a:latin typeface="Gabriola" pitchFamily="82" charset="0"/>
              </a:rPr>
              <a:t> </a:t>
            </a:r>
            <a:r>
              <a:rPr lang="ru-RU" sz="5400" dirty="0" smtClean="0">
                <a:latin typeface="Gabriola" pitchFamily="82" charset="0"/>
              </a:rPr>
              <a:t>підприємства</a:t>
            </a:r>
            <a:r>
              <a:rPr lang="ru-RU" sz="5400" dirty="0" smtClean="0">
                <a:latin typeface="Gabriola" pitchFamily="82" charset="0"/>
              </a:rPr>
              <a:t>, </a:t>
            </a:r>
            <a:r>
              <a:rPr lang="ru-RU" sz="5400" dirty="0" smtClean="0">
                <a:latin typeface="Gabriola" pitchFamily="82" charset="0"/>
              </a:rPr>
              <a:t>ні</a:t>
            </a:r>
            <a:r>
              <a:rPr lang="ru-RU" sz="5400" dirty="0" smtClean="0">
                <a:latin typeface="Gabriola" pitchFamily="82" charset="0"/>
              </a:rPr>
              <a:t> </a:t>
            </a:r>
            <a:r>
              <a:rPr lang="ru-RU" sz="5400" dirty="0" smtClean="0">
                <a:latin typeface="Gabriola" pitchFamily="82" charset="0"/>
              </a:rPr>
              <a:t>будувати</a:t>
            </a:r>
            <a:r>
              <a:rPr lang="ru-RU" sz="5400" dirty="0" smtClean="0">
                <a:latin typeface="Gabriola" pitchFamily="82" charset="0"/>
              </a:rPr>
              <a:t> </a:t>
            </a:r>
            <a:r>
              <a:rPr lang="ru-RU" sz="5400" dirty="0" smtClean="0">
                <a:latin typeface="Gabriola" pitchFamily="82" charset="0"/>
              </a:rPr>
              <a:t>оборонні</a:t>
            </a:r>
            <a:r>
              <a:rPr lang="ru-RU" sz="5400" dirty="0" smtClean="0">
                <a:latin typeface="Gabriola" pitchFamily="82" charset="0"/>
              </a:rPr>
              <a:t> </a:t>
            </a:r>
            <a:r>
              <a:rPr lang="ru-RU" sz="5400" dirty="0" smtClean="0">
                <a:latin typeface="Gabriola" pitchFamily="82" charset="0"/>
              </a:rPr>
              <a:t>споруди</a:t>
            </a:r>
            <a:r>
              <a:rPr lang="ru-RU" sz="5400" dirty="0" smtClean="0">
                <a:latin typeface="Gabriola" pitchFamily="82" charset="0"/>
              </a:rPr>
              <a:t> </a:t>
            </a:r>
            <a:r>
              <a:rPr lang="ru-RU" sz="5400" dirty="0" smtClean="0">
                <a:latin typeface="Gabriola" pitchFamily="82" charset="0"/>
              </a:rPr>
              <a:t>навколо</a:t>
            </a:r>
            <a:r>
              <a:rPr lang="ru-RU" sz="5400" dirty="0" smtClean="0">
                <a:latin typeface="Gabriola" pitchFamily="82" charset="0"/>
              </a:rPr>
              <a:t> </a:t>
            </a:r>
            <a:r>
              <a:rPr lang="ru-RU" sz="5400" dirty="0" smtClean="0">
                <a:latin typeface="Gabriola" pitchFamily="82" charset="0"/>
              </a:rPr>
              <a:t>Дніпропетровська</a:t>
            </a:r>
            <a:r>
              <a:rPr lang="ru-RU" sz="5400" dirty="0" smtClean="0">
                <a:latin typeface="Gabriola" pitchFamily="82" charset="0"/>
              </a:rPr>
              <a:t>. </a:t>
            </a:r>
            <a:endParaRPr lang="ru-RU" sz="5400" dirty="0">
              <a:latin typeface="Gabriola" pitchFamily="8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572560" cy="6072230"/>
          </a:xfrm>
        </p:spPr>
        <p:txBody>
          <a:bodyPr>
            <a:noAutofit/>
          </a:bodyPr>
          <a:lstStyle/>
          <a:p>
            <a:r>
              <a:rPr lang="ru-RU" sz="4800" dirty="0" smtClean="0">
                <a:latin typeface="Gabriola" pitchFamily="82" charset="0"/>
              </a:rPr>
              <a:t>З перших </a:t>
            </a:r>
            <a:r>
              <a:rPr lang="ru-RU" sz="4800" dirty="0" smtClean="0">
                <a:latin typeface="Gabriola" pitchFamily="82" charset="0"/>
              </a:rPr>
              <a:t>днів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війни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почався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масовий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добровільний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вступ</a:t>
            </a:r>
            <a:r>
              <a:rPr lang="ru-RU" sz="4800" dirty="0" smtClean="0">
                <a:latin typeface="Gabriola" pitchFamily="82" charset="0"/>
              </a:rPr>
              <a:t> у ряди </a:t>
            </a:r>
            <a:r>
              <a:rPr lang="ru-RU" sz="4800" dirty="0" smtClean="0">
                <a:latin typeface="Gabriola" pitchFamily="82" charset="0"/>
              </a:rPr>
              <a:t>Червоної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армії</a:t>
            </a:r>
            <a:r>
              <a:rPr lang="ru-RU" sz="4800" dirty="0" smtClean="0">
                <a:latin typeface="Gabriola" pitchFamily="82" charset="0"/>
              </a:rPr>
              <a:t> і народного </a:t>
            </a:r>
            <a:r>
              <a:rPr lang="ru-RU" sz="4800" dirty="0" smtClean="0">
                <a:latin typeface="Gabriola" pitchFamily="82" charset="0"/>
              </a:rPr>
              <a:t>ополчення</a:t>
            </a:r>
            <a:r>
              <a:rPr lang="ru-RU" sz="4800" dirty="0" smtClean="0">
                <a:latin typeface="Gabriola" pitchFamily="82" charset="0"/>
              </a:rPr>
              <a:t>. На 10 </a:t>
            </a:r>
            <a:r>
              <a:rPr lang="ru-RU" sz="4800" dirty="0" smtClean="0">
                <a:latin typeface="Gabriola" pitchFamily="82" charset="0"/>
              </a:rPr>
              <a:t>липня</a:t>
            </a:r>
            <a:r>
              <a:rPr lang="ru-RU" sz="4800" dirty="0" smtClean="0">
                <a:latin typeface="Gabriola" pitchFamily="82" charset="0"/>
              </a:rPr>
              <a:t> у </a:t>
            </a:r>
            <a:r>
              <a:rPr lang="ru-RU" sz="4800" dirty="0" smtClean="0">
                <a:latin typeface="Gabriola" pitchFamily="82" charset="0"/>
              </a:rPr>
              <a:t>військові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комісаріати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надійшло</a:t>
            </a:r>
            <a:r>
              <a:rPr lang="ru-RU" sz="4800" dirty="0" smtClean="0">
                <a:latin typeface="Gabriola" pitchFamily="82" charset="0"/>
              </a:rPr>
              <a:t> 10175 </a:t>
            </a:r>
            <a:r>
              <a:rPr lang="ru-RU" sz="4800" dirty="0" smtClean="0">
                <a:latin typeface="Gabriola" pitchFamily="82" charset="0"/>
              </a:rPr>
              <a:t>заяв</a:t>
            </a:r>
            <a:r>
              <a:rPr lang="ru-RU" sz="4800" dirty="0" smtClean="0">
                <a:latin typeface="Gabriola" pitchFamily="82" charset="0"/>
              </a:rPr>
              <a:t>. У перші </a:t>
            </a:r>
            <a:r>
              <a:rPr lang="ru-RU" sz="4800" dirty="0" smtClean="0">
                <a:latin typeface="Gabriola" pitchFamily="82" charset="0"/>
              </a:rPr>
              <a:t>тижні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війни</a:t>
            </a:r>
            <a:r>
              <a:rPr lang="ru-RU" sz="4800" dirty="0" smtClean="0">
                <a:latin typeface="Gabriola" pitchFamily="82" charset="0"/>
              </a:rPr>
              <a:t> на </a:t>
            </a:r>
            <a:r>
              <a:rPr lang="ru-RU" sz="4800" dirty="0" smtClean="0">
                <a:latin typeface="Gabriola" pitchFamily="82" charset="0"/>
              </a:rPr>
              <a:t>території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області</a:t>
            </a:r>
            <a:r>
              <a:rPr lang="ru-RU" sz="4800" dirty="0" smtClean="0">
                <a:latin typeface="Gabriola" pitchFamily="82" charset="0"/>
              </a:rPr>
              <a:t> сформовано 5 </a:t>
            </a:r>
            <a:r>
              <a:rPr lang="ru-RU" sz="4800" dirty="0" smtClean="0">
                <a:latin typeface="Gabriola" pitchFamily="82" charset="0"/>
              </a:rPr>
              <a:t>дивізій</a:t>
            </a:r>
            <a:r>
              <a:rPr lang="ru-RU" sz="4800" dirty="0" smtClean="0">
                <a:latin typeface="Gabriola" pitchFamily="82" charset="0"/>
              </a:rPr>
              <a:t>, </a:t>
            </a:r>
            <a:r>
              <a:rPr lang="ru-RU" sz="4800" dirty="0" smtClean="0">
                <a:latin typeface="Gabriola" pitchFamily="82" charset="0"/>
              </a:rPr>
              <a:t>об'єднаних</a:t>
            </a:r>
            <a:r>
              <a:rPr lang="ru-RU" sz="4800" dirty="0" smtClean="0">
                <a:latin typeface="Gabriola" pitchFamily="82" charset="0"/>
              </a:rPr>
              <a:t> у корпус, </a:t>
            </a:r>
            <a:r>
              <a:rPr lang="ru-RU" sz="4800" dirty="0" smtClean="0">
                <a:latin typeface="Gabriola" pitchFamily="82" charset="0"/>
              </a:rPr>
              <a:t>який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нараховував</a:t>
            </a:r>
            <a:r>
              <a:rPr lang="ru-RU" sz="4800" dirty="0" smtClean="0">
                <a:latin typeface="Gabriola" pitchFamily="82" charset="0"/>
              </a:rPr>
              <a:t> 50 тис. </a:t>
            </a:r>
            <a:r>
              <a:rPr lang="ru-RU" sz="4800" dirty="0" smtClean="0">
                <a:latin typeface="Gabriola" pitchFamily="82" charset="0"/>
              </a:rPr>
              <a:t>бійців</a:t>
            </a:r>
            <a:r>
              <a:rPr lang="ru-RU" sz="4800" dirty="0" smtClean="0">
                <a:latin typeface="Gabriola" pitchFamily="82" charset="0"/>
              </a:rPr>
              <a:t>.</a:t>
            </a:r>
            <a:endParaRPr lang="ru-RU" sz="4800" dirty="0">
              <a:latin typeface="Gabriola" pitchFamily="8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272704877_4210700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357166"/>
            <a:ext cx="8572560" cy="61436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357298"/>
            <a:ext cx="8501122" cy="5143536"/>
          </a:xfrm>
        </p:spPr>
        <p:txBody>
          <a:bodyPr>
            <a:noAutofit/>
          </a:bodyPr>
          <a:lstStyle/>
          <a:p>
            <a:r>
              <a:rPr lang="ru-RU" sz="5400" dirty="0" smtClean="0">
                <a:latin typeface="Gabriola" pitchFamily="82" charset="0"/>
              </a:rPr>
              <a:t>18 і 19 </a:t>
            </a:r>
            <a:r>
              <a:rPr lang="ru-RU" sz="5400" dirty="0" smtClean="0">
                <a:latin typeface="Gabriola" pitchFamily="82" charset="0"/>
              </a:rPr>
              <a:t>липня</a:t>
            </a:r>
            <a:r>
              <a:rPr lang="ru-RU" sz="5400" dirty="0" smtClean="0">
                <a:latin typeface="Gabriola" pitchFamily="82" charset="0"/>
              </a:rPr>
              <a:t> </a:t>
            </a:r>
            <a:r>
              <a:rPr lang="ru-RU" sz="5400" dirty="0" smtClean="0">
                <a:latin typeface="Gabriola" pitchFamily="82" charset="0"/>
              </a:rPr>
              <a:t>надійшли</a:t>
            </a:r>
            <a:r>
              <a:rPr lang="ru-RU" sz="5400" dirty="0" smtClean="0">
                <a:latin typeface="Gabriola" pitchFamily="82" charset="0"/>
              </a:rPr>
              <a:t> </a:t>
            </a:r>
            <a:r>
              <a:rPr lang="ru-RU" sz="5400" dirty="0" smtClean="0">
                <a:latin typeface="Gabriola" pitchFamily="82" charset="0"/>
              </a:rPr>
              <a:t>директиви</a:t>
            </a:r>
            <a:r>
              <a:rPr lang="ru-RU" sz="5400" dirty="0" smtClean="0">
                <a:latin typeface="Gabriola" pitchFamily="82" charset="0"/>
              </a:rPr>
              <a:t>, </a:t>
            </a:r>
            <a:r>
              <a:rPr lang="ru-RU" sz="5400" dirty="0" smtClean="0">
                <a:latin typeface="Gabriola" pitchFamily="82" charset="0"/>
              </a:rPr>
              <a:t>що</a:t>
            </a:r>
            <a:r>
              <a:rPr lang="ru-RU" sz="5400" dirty="0" smtClean="0">
                <a:latin typeface="Gabriola" pitchFamily="82" charset="0"/>
              </a:rPr>
              <a:t> </a:t>
            </a:r>
            <a:r>
              <a:rPr lang="ru-RU" sz="5400" dirty="0" smtClean="0">
                <a:latin typeface="Gabriola" pitchFamily="82" charset="0"/>
              </a:rPr>
              <a:t>визначали</a:t>
            </a:r>
            <a:r>
              <a:rPr lang="ru-RU" sz="5400" dirty="0" smtClean="0">
                <a:latin typeface="Gabriola" pitchFamily="82" charset="0"/>
              </a:rPr>
              <a:t> </a:t>
            </a:r>
            <a:r>
              <a:rPr lang="ru-RU" sz="5400" dirty="0" smtClean="0">
                <a:latin typeface="Gabriola" pitchFamily="82" charset="0"/>
              </a:rPr>
              <a:t>Дніпропетровську</a:t>
            </a:r>
            <a:r>
              <a:rPr lang="ru-RU" sz="5400" dirty="0" smtClean="0">
                <a:latin typeface="Gabriola" pitchFamily="82" charset="0"/>
              </a:rPr>
              <a:t> область у </a:t>
            </a:r>
            <a:r>
              <a:rPr lang="ru-RU" sz="5400" dirty="0" smtClean="0">
                <a:latin typeface="Gabriola" pitchFamily="82" charset="0"/>
              </a:rPr>
              <a:t>числі</a:t>
            </a:r>
            <a:r>
              <a:rPr lang="ru-RU" sz="5400" dirty="0" smtClean="0">
                <a:latin typeface="Gabriola" pitchFamily="82" charset="0"/>
              </a:rPr>
              <a:t> </a:t>
            </a:r>
            <a:r>
              <a:rPr lang="ru-RU" sz="5400" dirty="0" smtClean="0">
                <a:latin typeface="Gabriola" pitchFamily="82" charset="0"/>
              </a:rPr>
              <a:t>інших</a:t>
            </a:r>
            <a:r>
              <a:rPr lang="ru-RU" sz="5400" dirty="0" smtClean="0">
                <a:latin typeface="Gabriola" pitchFamily="82" charset="0"/>
              </a:rPr>
              <a:t>, </a:t>
            </a:r>
            <a:r>
              <a:rPr lang="ru-RU" sz="5400" dirty="0" smtClean="0">
                <a:latin typeface="Gabriola" pitchFamily="82" charset="0"/>
              </a:rPr>
              <a:t>яким</a:t>
            </a:r>
            <a:r>
              <a:rPr lang="ru-RU" sz="5400" dirty="0" smtClean="0">
                <a:latin typeface="Gabriola" pitchFamily="82" charset="0"/>
              </a:rPr>
              <a:t> </a:t>
            </a:r>
            <a:r>
              <a:rPr lang="ru-RU" sz="5400" dirty="0" smtClean="0">
                <a:latin typeface="Gabriola" pitchFamily="82" charset="0"/>
              </a:rPr>
              <a:t>загрожувала</a:t>
            </a:r>
            <a:r>
              <a:rPr lang="ru-RU" sz="5400" dirty="0" smtClean="0">
                <a:latin typeface="Gabriola" pitchFamily="82" charset="0"/>
              </a:rPr>
              <a:t> </a:t>
            </a:r>
            <a:r>
              <a:rPr lang="ru-RU" sz="5400" dirty="0" smtClean="0">
                <a:latin typeface="Gabriola" pitchFamily="82" charset="0"/>
              </a:rPr>
              <a:t>фашистська</a:t>
            </a:r>
            <a:r>
              <a:rPr lang="ru-RU" sz="5400" dirty="0" smtClean="0">
                <a:latin typeface="Gabriola" pitchFamily="82" charset="0"/>
              </a:rPr>
              <a:t> </a:t>
            </a:r>
            <a:r>
              <a:rPr lang="ru-RU" sz="5400" dirty="0" smtClean="0">
                <a:latin typeface="Gabriola" pitchFamily="82" charset="0"/>
              </a:rPr>
              <a:t>окупація</a:t>
            </a:r>
            <a:r>
              <a:rPr lang="ru-RU" sz="5400" dirty="0" smtClean="0">
                <a:latin typeface="Gabriola" pitchFamily="82" charset="0"/>
              </a:rPr>
              <a:t>.</a:t>
            </a:r>
            <a:br>
              <a:rPr lang="ru-RU" sz="5400" dirty="0" smtClean="0">
                <a:latin typeface="Gabriola" pitchFamily="82" charset="0"/>
              </a:rPr>
            </a:br>
            <a:endParaRPr lang="ru-RU" sz="6000" dirty="0">
              <a:latin typeface="Gabriola" pitchFamily="8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072494" cy="4525963"/>
          </a:xfrm>
        </p:spPr>
        <p:txBody>
          <a:bodyPr>
            <a:noAutofit/>
          </a:bodyPr>
          <a:lstStyle/>
          <a:p>
            <a:r>
              <a:rPr lang="ru-RU" sz="5400" dirty="0" smtClean="0">
                <a:latin typeface="Gabriola" pitchFamily="82" charset="0"/>
              </a:rPr>
              <a:t>Директиви</a:t>
            </a:r>
            <a:r>
              <a:rPr lang="ru-RU" sz="5400" dirty="0" smtClean="0">
                <a:latin typeface="Gabriola" pitchFamily="82" charset="0"/>
              </a:rPr>
              <a:t> </a:t>
            </a:r>
            <a:r>
              <a:rPr lang="ru-RU" sz="5400" dirty="0" smtClean="0">
                <a:latin typeface="Gabriola" pitchFamily="82" charset="0"/>
              </a:rPr>
              <a:t>також</a:t>
            </a:r>
            <a:r>
              <a:rPr lang="ru-RU" sz="5400" dirty="0" smtClean="0">
                <a:latin typeface="Gabriola" pitchFamily="82" charset="0"/>
              </a:rPr>
              <a:t> </a:t>
            </a:r>
            <a:r>
              <a:rPr lang="ru-RU" sz="5400" dirty="0" smtClean="0">
                <a:latin typeface="Gabriola" pitchFamily="82" charset="0"/>
              </a:rPr>
              <a:t>передбачали</a:t>
            </a:r>
            <a:r>
              <a:rPr lang="ru-RU" sz="5400" dirty="0" smtClean="0">
                <a:latin typeface="Gabriola" pitchFamily="82" charset="0"/>
              </a:rPr>
              <a:t> </a:t>
            </a:r>
            <a:r>
              <a:rPr lang="ru-RU" sz="5400" dirty="0" smtClean="0">
                <a:latin typeface="Gabriola" pitchFamily="82" charset="0"/>
              </a:rPr>
              <a:t>створення</a:t>
            </a:r>
            <a:r>
              <a:rPr lang="ru-RU" sz="5400" dirty="0" smtClean="0">
                <a:latin typeface="Gabriola" pitchFamily="82" charset="0"/>
              </a:rPr>
              <a:t> як на окупованих, так і на прифронтових територіях підпільних партійних організацій, </a:t>
            </a:r>
            <a:r>
              <a:rPr lang="ru-RU" sz="5400" dirty="0" smtClean="0">
                <a:latin typeface="Gabriola" pitchFamily="82" charset="0"/>
              </a:rPr>
              <a:t>партизанських</a:t>
            </a:r>
            <a:r>
              <a:rPr lang="ru-RU" sz="5400" dirty="0" smtClean="0">
                <a:latin typeface="Gabriola" pitchFamily="82" charset="0"/>
              </a:rPr>
              <a:t> </a:t>
            </a:r>
            <a:r>
              <a:rPr lang="ru-RU" sz="5400" dirty="0" smtClean="0">
                <a:latin typeface="Gabriola" pitchFamily="82" charset="0"/>
              </a:rPr>
              <a:t>загонів</a:t>
            </a:r>
            <a:r>
              <a:rPr lang="ru-RU" sz="5400" dirty="0" smtClean="0">
                <a:latin typeface="Gabriola" pitchFamily="82" charset="0"/>
              </a:rPr>
              <a:t> і </a:t>
            </a:r>
            <a:r>
              <a:rPr lang="ru-RU" sz="5400" dirty="0" smtClean="0">
                <a:latin typeface="Gabriola" pitchFamily="82" charset="0"/>
              </a:rPr>
              <a:t>диверсійних</a:t>
            </a:r>
            <a:r>
              <a:rPr lang="ru-RU" sz="5400" dirty="0" smtClean="0">
                <a:latin typeface="Gabriola" pitchFamily="82" charset="0"/>
              </a:rPr>
              <a:t> </a:t>
            </a:r>
            <a:r>
              <a:rPr lang="ru-RU" sz="5400" dirty="0" smtClean="0">
                <a:latin typeface="Gabriola" pitchFamily="82" charset="0"/>
              </a:rPr>
              <a:t>груп</a:t>
            </a:r>
            <a:r>
              <a:rPr lang="ru-RU" sz="5400" dirty="0" smtClean="0">
                <a:latin typeface="Gabriola" pitchFamily="82" charset="0"/>
              </a:rPr>
              <a:t>.</a:t>
            </a:r>
            <a:endParaRPr lang="ru-RU" sz="5400" dirty="0">
              <a:latin typeface="Gabriola" pitchFamily="8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642918"/>
            <a:ext cx="7858180" cy="4525963"/>
          </a:xfrm>
        </p:spPr>
        <p:txBody>
          <a:bodyPr>
            <a:noAutofit/>
          </a:bodyPr>
          <a:lstStyle/>
          <a:p>
            <a:r>
              <a:rPr lang="ru-RU" sz="4800" dirty="0" smtClean="0">
                <a:latin typeface="Gabriola" pitchFamily="82" charset="0"/>
              </a:rPr>
              <a:t>6 </a:t>
            </a:r>
            <a:r>
              <a:rPr lang="ru-RU" sz="4800" dirty="0" smtClean="0">
                <a:latin typeface="Gabriola" pitchFamily="82" charset="0"/>
              </a:rPr>
              <a:t>серпня</a:t>
            </a:r>
            <a:r>
              <a:rPr lang="ru-RU" sz="4800" dirty="0" smtClean="0">
                <a:latin typeface="Gabriola" pitchFamily="82" charset="0"/>
              </a:rPr>
              <a:t> 1941 р. </a:t>
            </a:r>
            <a:r>
              <a:rPr lang="ru-RU" sz="4800" dirty="0" smtClean="0">
                <a:latin typeface="Gabriola" pitchFamily="82" charset="0"/>
              </a:rPr>
              <a:t>почалося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відправлення</a:t>
            </a:r>
            <a:r>
              <a:rPr lang="ru-RU" sz="4800" dirty="0" smtClean="0">
                <a:latin typeface="Gabriola" pitchFamily="82" charset="0"/>
              </a:rPr>
              <a:t> в </a:t>
            </a:r>
            <a:r>
              <a:rPr lang="ru-RU" sz="4800" dirty="0" smtClean="0">
                <a:latin typeface="Gabriola" pitchFamily="82" charset="0"/>
              </a:rPr>
              <a:t>східні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райони</a:t>
            </a:r>
            <a:r>
              <a:rPr lang="ru-RU" sz="4800" dirty="0" smtClean="0">
                <a:latin typeface="Gabriola" pitchFamily="82" charset="0"/>
              </a:rPr>
              <a:t> СРСР </a:t>
            </a:r>
            <a:r>
              <a:rPr lang="ru-RU" sz="4800" dirty="0" smtClean="0">
                <a:latin typeface="Gabriola" pitchFamily="82" charset="0"/>
              </a:rPr>
              <a:t>устаткування</a:t>
            </a:r>
            <a:r>
              <a:rPr lang="ru-RU" sz="4800" dirty="0" smtClean="0">
                <a:latin typeface="Gabriola" pitchFamily="82" charset="0"/>
              </a:rPr>
              <a:t> дніпропетровських </a:t>
            </a:r>
            <a:r>
              <a:rPr lang="ru-RU" sz="4800" dirty="0" smtClean="0">
                <a:latin typeface="Gabriola" pitchFamily="82" charset="0"/>
              </a:rPr>
              <a:t>заводів</a:t>
            </a:r>
            <a:r>
              <a:rPr lang="ru-RU" sz="4800" dirty="0" smtClean="0">
                <a:latin typeface="Gabriola" pitchFamily="82" charset="0"/>
              </a:rPr>
              <a:t>. У першу </a:t>
            </a:r>
            <a:r>
              <a:rPr lang="ru-RU" sz="4800" dirty="0" smtClean="0">
                <a:latin typeface="Gabriola" pitchFamily="82" charset="0"/>
              </a:rPr>
              <a:t>чергу</a:t>
            </a:r>
            <a:r>
              <a:rPr lang="ru-RU" sz="4800" dirty="0" smtClean="0">
                <a:latin typeface="Gabriola" pitchFamily="82" charset="0"/>
              </a:rPr>
              <a:t>, </a:t>
            </a:r>
            <a:r>
              <a:rPr lang="ru-RU" sz="4800" dirty="0" smtClean="0">
                <a:latin typeface="Gabriola" pitchFamily="82" charset="0"/>
              </a:rPr>
              <a:t>відправлено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ешелони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з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верстатами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заводів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ім</a:t>
            </a:r>
            <a:r>
              <a:rPr lang="ru-RU" sz="4800" dirty="0" smtClean="0">
                <a:latin typeface="Gabriola" pitchFamily="82" charset="0"/>
              </a:rPr>
              <a:t>. Г. І. </a:t>
            </a:r>
            <a:r>
              <a:rPr lang="ru-RU" sz="4800" dirty="0" smtClean="0">
                <a:latin typeface="Gabriola" pitchFamily="82" charset="0"/>
              </a:rPr>
              <a:t>Петровського</a:t>
            </a:r>
            <a:r>
              <a:rPr lang="ru-RU" sz="4800" dirty="0" smtClean="0">
                <a:latin typeface="Gabriola" pitchFamily="82" charset="0"/>
              </a:rPr>
              <a:t> та </a:t>
            </a:r>
            <a:r>
              <a:rPr lang="ru-RU" sz="4800" dirty="0" smtClean="0">
                <a:latin typeface="Gabriola" pitchFamily="82" charset="0"/>
              </a:rPr>
              <a:t>ім</a:t>
            </a:r>
            <a:r>
              <a:rPr lang="ru-RU" sz="4800" dirty="0" smtClean="0">
                <a:latin typeface="Gabriola" pitchFamily="82" charset="0"/>
              </a:rPr>
              <a:t>. В. І. </a:t>
            </a:r>
            <a:r>
              <a:rPr lang="ru-RU" sz="4800" dirty="0" smtClean="0">
                <a:latin typeface="Gabriola" pitchFamily="82" charset="0"/>
              </a:rPr>
              <a:t>Леніна</a:t>
            </a:r>
            <a:r>
              <a:rPr lang="ru-RU" sz="4800" dirty="0" smtClean="0">
                <a:latin typeface="Gabriola" pitchFamily="82" charset="0"/>
              </a:rPr>
              <a:t>.</a:t>
            </a:r>
            <a:endParaRPr lang="ru-RU" sz="4800" dirty="0">
              <a:latin typeface="Gabriola" pitchFamily="82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00034" y="571480"/>
            <a:ext cx="8186766" cy="5500726"/>
          </a:xfrm>
        </p:spPr>
        <p:txBody>
          <a:bodyPr>
            <a:noAutofit/>
          </a:bodyPr>
          <a:lstStyle/>
          <a:p>
            <a:r>
              <a:rPr lang="ru-RU" sz="4800" dirty="0" smtClean="0">
                <a:latin typeface="Gabriola" pitchFamily="82" charset="0"/>
              </a:rPr>
              <a:t>Першому</a:t>
            </a:r>
            <a:r>
              <a:rPr lang="ru-RU" sz="4800" dirty="0" smtClean="0">
                <a:latin typeface="Gabriola" pitchFamily="82" charset="0"/>
              </a:rPr>
              <a:t> бомбардуванню </a:t>
            </a:r>
            <a:r>
              <a:rPr lang="ru-RU" sz="4800" dirty="0" smtClean="0">
                <a:latin typeface="Gabriola" pitchFamily="82" charset="0"/>
              </a:rPr>
              <a:t>з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повітря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Дніпропетровськ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було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піддано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b="1" dirty="0" smtClean="0">
                <a:latin typeface="Gabriola" pitchFamily="82" charset="0"/>
              </a:rPr>
              <a:t>9 </a:t>
            </a:r>
            <a:r>
              <a:rPr lang="ru-RU" sz="4800" b="1" dirty="0" smtClean="0">
                <a:latin typeface="Gabriola" pitchFamily="82" charset="0"/>
              </a:rPr>
              <a:t>липня</a:t>
            </a:r>
            <a:r>
              <a:rPr lang="ru-RU" sz="4800" b="1" dirty="0" smtClean="0">
                <a:latin typeface="Gabriola" pitchFamily="82" charset="0"/>
              </a:rPr>
              <a:t> 1941 р</a:t>
            </a:r>
            <a:r>
              <a:rPr lang="ru-RU" sz="4800" dirty="0" smtClean="0">
                <a:latin typeface="Gabriola" pitchFamily="82" charset="0"/>
              </a:rPr>
              <a:t>. </a:t>
            </a:r>
            <a:r>
              <a:rPr lang="ru-RU" sz="4800" dirty="0" smtClean="0">
                <a:latin typeface="Gabriola" pitchFamily="82" charset="0"/>
              </a:rPr>
              <a:t>Наслідком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нальоту</a:t>
            </a:r>
            <a:r>
              <a:rPr lang="ru-RU" sz="4800" dirty="0" smtClean="0">
                <a:latin typeface="Gabriola" pitchFamily="82" charset="0"/>
              </a:rPr>
              <a:t> стало </a:t>
            </a:r>
            <a:r>
              <a:rPr lang="ru-RU" sz="4800" dirty="0" smtClean="0">
                <a:latin typeface="Gabriola" pitchFamily="82" charset="0"/>
              </a:rPr>
              <a:t>виведення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з</a:t>
            </a:r>
            <a:r>
              <a:rPr lang="ru-RU" sz="4800" dirty="0" smtClean="0">
                <a:latin typeface="Gabriola" pitchFamily="82" charset="0"/>
              </a:rPr>
              <a:t> ладу на 10 годин мосту. З </a:t>
            </a:r>
            <a:r>
              <a:rPr lang="ru-RU" sz="4800" dirty="0" smtClean="0">
                <a:latin typeface="Gabriola" pitchFamily="82" charset="0"/>
              </a:rPr>
              <a:t>цього</a:t>
            </a:r>
            <a:r>
              <a:rPr lang="ru-RU" sz="4800" dirty="0" smtClean="0">
                <a:latin typeface="Gabriola" pitchFamily="82" charset="0"/>
              </a:rPr>
              <a:t> дня заходи </a:t>
            </a:r>
            <a:r>
              <a:rPr lang="ru-RU" sz="4800" dirty="0" smtClean="0">
                <a:latin typeface="Gabriola" pitchFamily="82" charset="0"/>
              </a:rPr>
              <a:t>щодо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евакуації</a:t>
            </a:r>
            <a:r>
              <a:rPr lang="ru-RU" sz="4800" dirty="0" smtClean="0">
                <a:latin typeface="Gabriola" pitchFamily="82" charset="0"/>
              </a:rPr>
              <a:t> і все </a:t>
            </a:r>
            <a:r>
              <a:rPr lang="ru-RU" sz="4800" dirty="0" smtClean="0">
                <a:latin typeface="Gabriola" pitchFamily="82" charset="0"/>
              </a:rPr>
              <a:t>життя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міста</a:t>
            </a:r>
            <a:r>
              <a:rPr lang="ru-RU" sz="4800" dirty="0" smtClean="0">
                <a:latin typeface="Gabriola" pitchFamily="82" charset="0"/>
              </a:rPr>
              <a:t> проходили </a:t>
            </a:r>
            <a:r>
              <a:rPr lang="ru-RU" sz="4800" dirty="0" smtClean="0">
                <a:latin typeface="Gabriola" pitchFamily="82" charset="0"/>
              </a:rPr>
              <a:t>під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нальотами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ворожої</a:t>
            </a:r>
            <a:r>
              <a:rPr lang="ru-RU" sz="4800" dirty="0" smtClean="0">
                <a:latin typeface="Gabriola" pitchFamily="82" charset="0"/>
              </a:rPr>
              <a:t> </a:t>
            </a:r>
            <a:r>
              <a:rPr lang="ru-RU" sz="4800" dirty="0" smtClean="0">
                <a:latin typeface="Gabriola" pitchFamily="82" charset="0"/>
              </a:rPr>
              <a:t>авіації</a:t>
            </a:r>
            <a:r>
              <a:rPr lang="ru-RU" sz="4800" dirty="0" smtClean="0">
                <a:latin typeface="Gabriola" pitchFamily="82" charset="0"/>
              </a:rPr>
              <a:t>.</a:t>
            </a:r>
            <a:endParaRPr lang="ru-RU" sz="4800" dirty="0">
              <a:latin typeface="Gabriola" pitchFamily="8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45</TotalTime>
  <Words>488</Words>
  <Application>Microsoft Office PowerPoint</Application>
  <PresentationFormat>Экран (4:3)</PresentationFormat>
  <Paragraphs>18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Техническая</vt:lpstr>
      <vt:lpstr>“ Дніпропетровщина у роки війни ”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 Дніпропетровщина у роки війни ”</dc:title>
  <dc:creator>admin</dc:creator>
  <cp:lastModifiedBy>admin</cp:lastModifiedBy>
  <cp:revision>5</cp:revision>
  <dcterms:created xsi:type="dcterms:W3CDTF">2012-10-01T20:15:45Z</dcterms:created>
  <dcterms:modified xsi:type="dcterms:W3CDTF">2012-10-01T21:01:06Z</dcterms:modified>
</cp:coreProperties>
</file>