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9" r:id="rId9"/>
    <p:sldId id="270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86420" autoAdjust="0"/>
  </p:normalViewPr>
  <p:slideViewPr>
    <p:cSldViewPr>
      <p:cViewPr>
        <p:scale>
          <a:sx n="81" d="100"/>
          <a:sy n="81" d="100"/>
        </p:scale>
        <p:origin x="-108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46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229600" cy="1057284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Іван </a:t>
            </a:r>
            <a:r>
              <a:rPr lang="uk-UA" dirty="0" err="1" smtClean="0">
                <a:solidFill>
                  <a:schemeClr val="bg2">
                    <a:lumMod val="75000"/>
                  </a:schemeClr>
                </a:solidFill>
              </a:rPr>
              <a:t>вишенський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2857496"/>
            <a:ext cx="3286148" cy="2941182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Презентацію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підготув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ала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учениця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9-а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класу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Новоселицького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районного ліцею</a:t>
            </a:r>
          </a:p>
          <a:p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Штефанеса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Ірина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714776" cy="495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bliqueTopRigh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268760"/>
            <a:ext cx="4687582" cy="3795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643438" y="928670"/>
            <a:ext cx="4186238" cy="470916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На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заклик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братств І.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Вишенський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прибуває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багато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подорожує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пише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твори, в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викриває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панівну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верхівку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Брестську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унію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трактує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насильство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ошуканство.Через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два роки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видатний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полеміст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повернувся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Афон, 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наказав себе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замурувати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кам’яній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печері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У 20-х роках ХVII ст. у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голоді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молінні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роздумах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помер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цей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аскет,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письменник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політичний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борець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err="1" smtClean="0">
                <a:solidFill>
                  <a:schemeClr val="bg2"/>
                </a:solidFill>
              </a:rPr>
              <a:t>Увіковічненя</a:t>
            </a:r>
            <a:r>
              <a:rPr lang="uk-UA" sz="4000" dirty="0" smtClean="0">
                <a:solidFill>
                  <a:schemeClr val="bg2"/>
                </a:solidFill>
              </a:rPr>
              <a:t/>
            </a:r>
            <a:br>
              <a:rPr lang="uk-UA" sz="4000" dirty="0" smtClean="0">
                <a:solidFill>
                  <a:schemeClr val="bg2"/>
                </a:solidFill>
              </a:rPr>
            </a:br>
            <a:r>
              <a:rPr lang="uk-UA" sz="4000" dirty="0" smtClean="0">
                <a:solidFill>
                  <a:schemeClr val="bg2"/>
                </a:solidFill>
              </a:rPr>
              <a:t> Івана Вишенського</a:t>
            </a:r>
            <a:endParaRPr lang="ru-RU" sz="4000" dirty="0">
              <a:solidFill>
                <a:schemeClr val="bg2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49204" y="2571744"/>
            <a:ext cx="269479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60007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2"/>
                </a:solidFill>
              </a:rPr>
              <a:t>Іван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Вишенський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 (</a:t>
            </a:r>
            <a:r>
              <a:rPr lang="ru-RU" dirty="0" err="1" smtClean="0">
                <a:solidFill>
                  <a:schemeClr val="bg2"/>
                </a:solidFill>
              </a:rPr>
              <a:t>Судова</a:t>
            </a:r>
            <a:r>
              <a:rPr lang="ru-RU" dirty="0" smtClean="0">
                <a:solidFill>
                  <a:schemeClr val="bg2"/>
                </a:solidFill>
              </a:rPr>
              <a:t> Вишня)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2530969"/>
            <a:ext cx="5857916" cy="418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1500174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Іван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Вишенський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народився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середині</a:t>
            </a:r>
            <a:r>
              <a:rPr lang="ru-RU" sz="2000" dirty="0" smtClean="0">
                <a:solidFill>
                  <a:schemeClr val="bg1"/>
                </a:solidFill>
              </a:rPr>
              <a:t> XVI ст. в </a:t>
            </a:r>
            <a:r>
              <a:rPr lang="ru-RU" sz="2000" dirty="0" err="1" smtClean="0">
                <a:solidFill>
                  <a:schemeClr val="bg1"/>
                </a:solidFill>
              </a:rPr>
              <a:t>містечку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Судова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Вишня на </a:t>
            </a:r>
            <a:r>
              <a:rPr lang="ru-RU" sz="2000" dirty="0" err="1" smtClean="0">
                <a:solidFill>
                  <a:schemeClr val="bg1"/>
                </a:solidFill>
              </a:rPr>
              <a:t>Львівщині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родині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міщан</a:t>
            </a:r>
            <a:r>
              <a:rPr lang="ru-RU" sz="2000" dirty="0" smtClean="0">
                <a:solidFill>
                  <a:schemeClr val="bg1"/>
                </a:solidFill>
              </a:rPr>
              <a:t> (у </a:t>
            </a:r>
            <a:r>
              <a:rPr lang="ru-RU" sz="2000" dirty="0" err="1" smtClean="0">
                <a:solidFill>
                  <a:schemeClr val="bg1"/>
                </a:solidFill>
              </a:rPr>
              <a:t>творах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називав</a:t>
            </a:r>
            <a:r>
              <a:rPr lang="ru-RU" sz="2000" dirty="0" smtClean="0">
                <a:solidFill>
                  <a:schemeClr val="bg1"/>
                </a:solidFill>
              </a:rPr>
              <a:t> себе «</a:t>
            </a:r>
            <a:r>
              <a:rPr lang="ru-RU" sz="2000" dirty="0" err="1" smtClean="0">
                <a:solidFill>
                  <a:schemeClr val="bg1"/>
                </a:solidFill>
              </a:rPr>
              <a:t>Іоан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мних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Вишні</a:t>
            </a:r>
            <a:r>
              <a:rPr lang="ru-RU" sz="2000" dirty="0" smtClean="0">
                <a:solidFill>
                  <a:schemeClr val="bg1"/>
                </a:solidFill>
              </a:rPr>
              <a:t>», «странник речений </a:t>
            </a:r>
            <a:r>
              <a:rPr lang="ru-RU" sz="2000" dirty="0" err="1" smtClean="0">
                <a:solidFill>
                  <a:schemeClr val="bg1"/>
                </a:solidFill>
              </a:rPr>
              <a:t>Вишенський</a:t>
            </a:r>
            <a:r>
              <a:rPr lang="ru-RU" sz="2000" dirty="0" smtClean="0">
                <a:solidFill>
                  <a:schemeClr val="bg1"/>
                </a:solidFill>
              </a:rPr>
              <a:t>», «</a:t>
            </a:r>
            <a:r>
              <a:rPr lang="ru-RU" sz="2000" dirty="0" err="1" smtClean="0">
                <a:solidFill>
                  <a:schemeClr val="bg1"/>
                </a:solidFill>
              </a:rPr>
              <a:t>Із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Вишні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i="1" dirty="0" smtClean="0">
                <a:solidFill>
                  <a:schemeClr val="bg2"/>
                </a:solidFill>
              </a:rPr>
              <a:t>навчання</a:t>
            </a:r>
            <a:endParaRPr lang="ru-RU" sz="8000" i="1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00174"/>
            <a:ext cx="2857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Здобув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початкову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освіту</a:t>
            </a:r>
            <a:r>
              <a:rPr lang="ru-RU" sz="2400" dirty="0" smtClean="0">
                <a:solidFill>
                  <a:schemeClr val="bg1"/>
                </a:solidFill>
              </a:rPr>
              <a:t>, а </a:t>
            </a:r>
            <a:r>
              <a:rPr lang="ru-RU" sz="2400" dirty="0" err="1" smtClean="0">
                <a:solidFill>
                  <a:schemeClr val="bg1"/>
                </a:solidFill>
              </a:rPr>
              <a:t>потім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перебував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Луцьку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Острозі</a:t>
            </a:r>
            <a:r>
              <a:rPr lang="ru-RU" sz="2400" dirty="0" smtClean="0">
                <a:solidFill>
                  <a:schemeClr val="bg1"/>
                </a:solidFill>
              </a:rPr>
              <a:t>, І. Франко </a:t>
            </a:r>
            <a:r>
              <a:rPr lang="ru-RU" sz="2400" dirty="0" err="1" smtClean="0">
                <a:solidFill>
                  <a:schemeClr val="bg1"/>
                </a:solidFill>
              </a:rPr>
              <a:t>висував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припущення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сюди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міг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запросити</a:t>
            </a:r>
            <a:r>
              <a:rPr lang="ru-RU" sz="2400" dirty="0" smtClean="0">
                <a:solidFill>
                  <a:schemeClr val="bg1"/>
                </a:solidFill>
              </a:rPr>
              <a:t> князь </a:t>
            </a:r>
            <a:r>
              <a:rPr lang="ru-RU" sz="2400" dirty="0" err="1" smtClean="0">
                <a:solidFill>
                  <a:schemeClr val="bg1"/>
                </a:solidFill>
              </a:rPr>
              <a:t>Костянтин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Острозький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який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звернув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увагу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здібності</a:t>
            </a:r>
            <a:r>
              <a:rPr lang="ru-RU" sz="2400" dirty="0" smtClean="0">
                <a:solidFill>
                  <a:schemeClr val="bg1"/>
                </a:solidFill>
              </a:rPr>
              <a:t> юнака </a:t>
            </a:r>
            <a:r>
              <a:rPr lang="ru-RU" sz="2400" dirty="0" err="1" smtClean="0">
                <a:solidFill>
                  <a:schemeClr val="bg1"/>
                </a:solidFill>
              </a:rPr>
              <a:t>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залишив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</a:rPr>
              <a:t> при </a:t>
            </a:r>
            <a:r>
              <a:rPr lang="ru-RU" sz="2400" dirty="0" err="1" smtClean="0">
                <a:solidFill>
                  <a:schemeClr val="bg1"/>
                </a:solidFill>
              </a:rPr>
              <a:t>дворі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3942" y="1785926"/>
            <a:ext cx="562574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bg2"/>
                </a:solidFill>
              </a:rPr>
              <a:t>Унівський</a:t>
            </a:r>
            <a:r>
              <a:rPr lang="ru-RU" sz="3600" dirty="0" smtClean="0">
                <a:solidFill>
                  <a:schemeClr val="bg2"/>
                </a:solidFill>
              </a:rPr>
              <a:t> </a:t>
            </a:r>
            <a:r>
              <a:rPr lang="ru-RU" sz="3600" dirty="0" err="1" smtClean="0">
                <a:solidFill>
                  <a:schemeClr val="bg2"/>
                </a:solidFill>
              </a:rPr>
              <a:t>монастир</a:t>
            </a:r>
            <a:r>
              <a:rPr lang="ru-RU" sz="3600" dirty="0" smtClean="0">
                <a:solidFill>
                  <a:schemeClr val="bg2"/>
                </a:solidFill>
              </a:rPr>
              <a:t> у XVIІ - XVIII </a:t>
            </a:r>
            <a:r>
              <a:rPr lang="ru-RU" sz="3600" dirty="0" err="1" smtClean="0">
                <a:solidFill>
                  <a:schemeClr val="bg2"/>
                </a:solidFill>
              </a:rPr>
              <a:t>ст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857232"/>
            <a:ext cx="3786214" cy="351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14744" y="1071546"/>
            <a:ext cx="20717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І.Вишен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ський</a:t>
            </a:r>
            <a:r>
              <a:rPr lang="ru-RU" sz="2800" dirty="0" smtClean="0">
                <a:solidFill>
                  <a:schemeClr val="bg1"/>
                </a:solidFill>
              </a:rPr>
              <a:t> постригся в </a:t>
            </a:r>
            <a:r>
              <a:rPr lang="ru-RU" sz="2800" dirty="0" err="1" smtClean="0">
                <a:solidFill>
                  <a:schemeClr val="bg1"/>
                </a:solidFill>
              </a:rPr>
              <a:t>ченці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й</a:t>
            </a:r>
            <a:r>
              <a:rPr lang="ru-RU" sz="2800" dirty="0" smtClean="0">
                <a:solidFill>
                  <a:schemeClr val="bg1"/>
                </a:solidFill>
              </a:rPr>
              <a:t> жив </a:t>
            </a:r>
            <a:r>
              <a:rPr lang="ru-RU" sz="2800" dirty="0" err="1" smtClean="0">
                <a:solidFill>
                  <a:schemeClr val="bg1"/>
                </a:solidFill>
              </a:rPr>
              <a:t>упродовж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певного</a:t>
            </a:r>
            <a:r>
              <a:rPr lang="ru-RU" sz="2800" dirty="0" smtClean="0">
                <a:solidFill>
                  <a:schemeClr val="bg1"/>
                </a:solidFill>
              </a:rPr>
              <a:t> часу в </a:t>
            </a:r>
            <a:r>
              <a:rPr lang="ru-RU" sz="2800" dirty="0" err="1" smtClean="0">
                <a:solidFill>
                  <a:schemeClr val="bg1"/>
                </a:solidFill>
              </a:rPr>
              <a:t>Уневському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монастирі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57884" y="1214422"/>
            <a:ext cx="3124634" cy="377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57950" y="5143512"/>
            <a:ext cx="2419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Унівська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чудотворна </a:t>
            </a:r>
            <a:r>
              <a:rPr lang="ru-RU" sz="2400" dirty="0" err="1" smtClean="0">
                <a:solidFill>
                  <a:schemeClr val="bg1"/>
                </a:solidFill>
              </a:rPr>
              <a:t>ікона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2"/>
                </a:solidFill>
              </a:rPr>
              <a:t>Вишенский</a:t>
            </a:r>
            <a:r>
              <a:rPr lang="ru-RU" dirty="0" smtClean="0">
                <a:solidFill>
                  <a:schemeClr val="bg2"/>
                </a:solidFill>
              </a:rPr>
              <a:t> І. «Сочинения»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71546"/>
            <a:ext cx="4071961" cy="561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Lef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428596" y="1428736"/>
            <a:ext cx="31432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За </a:t>
            </a:r>
            <a:r>
              <a:rPr lang="ru-RU" sz="2400" dirty="0" err="1" smtClean="0">
                <a:solidFill>
                  <a:schemeClr val="bg1"/>
                </a:solidFill>
              </a:rPr>
              <a:t>життя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Іван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Вишенський</a:t>
            </a:r>
            <a:r>
              <a:rPr lang="ru-RU" sz="2400" dirty="0" smtClean="0">
                <a:solidFill>
                  <a:schemeClr val="bg1"/>
                </a:solidFill>
              </a:rPr>
              <a:t> створив </a:t>
            </a:r>
            <a:r>
              <a:rPr lang="ru-RU" sz="2400" dirty="0" err="1" smtClean="0">
                <a:solidFill>
                  <a:schemeClr val="bg1"/>
                </a:solidFill>
              </a:rPr>
              <a:t>прекрасні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послання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полемічні</a:t>
            </a:r>
            <a:r>
              <a:rPr lang="ru-RU" sz="2400" dirty="0" smtClean="0">
                <a:solidFill>
                  <a:schemeClr val="bg1"/>
                </a:solidFill>
              </a:rPr>
              <a:t> твори, </a:t>
            </a:r>
            <a:r>
              <a:rPr lang="ru-RU" sz="2400" dirty="0" err="1" smtClean="0">
                <a:solidFill>
                  <a:schemeClr val="bg1"/>
                </a:solidFill>
              </a:rPr>
              <a:t>серед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яких</a:t>
            </a:r>
            <a:r>
              <a:rPr lang="ru-RU" sz="2400" dirty="0" smtClean="0">
                <a:solidFill>
                  <a:schemeClr val="bg1"/>
                </a:solidFill>
              </a:rPr>
              <a:t> «</a:t>
            </a:r>
            <a:r>
              <a:rPr lang="ru-RU" sz="2400" dirty="0" err="1" smtClean="0">
                <a:solidFill>
                  <a:schemeClr val="bg1"/>
                </a:solidFill>
              </a:rPr>
              <a:t>Викриття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диявола-світодержця</a:t>
            </a:r>
            <a:r>
              <a:rPr lang="ru-RU" sz="2400" dirty="0" smtClean="0">
                <a:solidFill>
                  <a:schemeClr val="bg1"/>
                </a:solidFill>
              </a:rPr>
              <a:t>», «</a:t>
            </a:r>
            <a:r>
              <a:rPr lang="ru-RU" sz="2400" dirty="0" err="1" smtClean="0">
                <a:solidFill>
                  <a:schemeClr val="bg1"/>
                </a:solidFill>
              </a:rPr>
              <a:t>Послання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</a:rPr>
              <a:t>усіх</a:t>
            </a:r>
            <a:r>
              <a:rPr lang="ru-RU" sz="2400" dirty="0" smtClean="0">
                <a:solidFill>
                  <a:schemeClr val="bg1"/>
                </a:solidFill>
              </a:rPr>
              <a:t>, в </a:t>
            </a:r>
            <a:r>
              <a:rPr lang="ru-RU" sz="2400" dirty="0" err="1" smtClean="0">
                <a:solidFill>
                  <a:schemeClr val="bg1"/>
                </a:solidFill>
              </a:rPr>
              <a:t>Лядській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землі</a:t>
            </a:r>
            <a:r>
              <a:rPr lang="ru-RU" sz="2400" dirty="0" smtClean="0">
                <a:solidFill>
                  <a:schemeClr val="bg1"/>
                </a:solidFill>
              </a:rPr>
              <a:t> сущих», «</a:t>
            </a:r>
            <a:r>
              <a:rPr lang="ru-RU" sz="2400" dirty="0" err="1" smtClean="0">
                <a:solidFill>
                  <a:schemeClr val="bg1"/>
                </a:solidFill>
              </a:rPr>
              <a:t>Послання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</a:rPr>
              <a:t>єпископів</a:t>
            </a:r>
            <a:r>
              <a:rPr lang="ru-RU" sz="2400" dirty="0" smtClean="0">
                <a:solidFill>
                  <a:schemeClr val="bg1"/>
                </a:solidFill>
              </a:rPr>
              <a:t>», «</a:t>
            </a:r>
            <a:r>
              <a:rPr lang="ru-RU" sz="2400" dirty="0" err="1" smtClean="0">
                <a:solidFill>
                  <a:schemeClr val="bg1"/>
                </a:solidFill>
              </a:rPr>
              <a:t>Послання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</a:t>
            </a:r>
            <a:r>
              <a:rPr lang="ru-RU" sz="2400" dirty="0" smtClean="0">
                <a:solidFill>
                  <a:schemeClr val="bg1"/>
                </a:solidFill>
              </a:rPr>
              <a:t> князя </a:t>
            </a:r>
            <a:r>
              <a:rPr lang="ru-RU" sz="2400" dirty="0" err="1" smtClean="0">
                <a:solidFill>
                  <a:schemeClr val="bg1"/>
                </a:solidFill>
              </a:rPr>
              <a:t>Острозького</a:t>
            </a:r>
            <a:r>
              <a:rPr lang="ru-RU" sz="2400" dirty="0" smtClean="0">
                <a:solidFill>
                  <a:schemeClr val="bg1"/>
                </a:solidFill>
              </a:rPr>
              <a:t>».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428604"/>
            <a:ext cx="4043362" cy="5654692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bg1"/>
                </a:solidFill>
                <a:effectLst/>
              </a:rPr>
              <a:t>І.</a:t>
            </a:r>
            <a:r>
              <a:rPr lang="uk-UA" sz="5400" dirty="0" err="1" smtClean="0">
                <a:solidFill>
                  <a:schemeClr val="bg1"/>
                </a:solidFill>
                <a:effectLst/>
              </a:rPr>
              <a:t>Вишен</a:t>
            </a:r>
            <a:r>
              <a:rPr lang="uk-UA" sz="5400" dirty="0" smtClean="0">
                <a:solidFill>
                  <a:schemeClr val="bg1"/>
                </a:solidFill>
                <a:effectLst/>
              </a:rPr>
              <a:t/>
            </a:r>
            <a:br>
              <a:rPr lang="uk-UA" sz="5400" dirty="0" smtClean="0">
                <a:solidFill>
                  <a:schemeClr val="bg1"/>
                </a:solidFill>
                <a:effectLst/>
              </a:rPr>
            </a:br>
            <a:r>
              <a:rPr lang="uk-UA" sz="5400" dirty="0" err="1" smtClean="0">
                <a:solidFill>
                  <a:schemeClr val="bg1"/>
                </a:solidFill>
                <a:effectLst/>
              </a:rPr>
              <a:t>ський</a:t>
            </a:r>
            <a:r>
              <a:rPr lang="uk-UA" sz="5400" dirty="0" smtClean="0">
                <a:solidFill>
                  <a:schemeClr val="bg1"/>
                </a:solidFill>
                <a:effectLst/>
              </a:rPr>
              <a:t> </a:t>
            </a:r>
            <a:r>
              <a:rPr lang="uk-UA" sz="5400" dirty="0" err="1" smtClean="0">
                <a:solidFill>
                  <a:schemeClr val="bg1"/>
                </a:solidFill>
                <a:effectLst/>
              </a:rPr>
              <a:t>“Послання</a:t>
            </a:r>
            <a:r>
              <a:rPr lang="uk-UA" sz="5400" dirty="0" smtClean="0">
                <a:solidFill>
                  <a:schemeClr val="bg1"/>
                </a:solidFill>
                <a:effectLst/>
              </a:rPr>
              <a:t> до </a:t>
            </a:r>
            <a:r>
              <a:rPr lang="uk-UA" sz="5400" dirty="0" err="1" smtClean="0">
                <a:solidFill>
                  <a:schemeClr val="bg1"/>
                </a:solidFill>
                <a:effectLst/>
              </a:rPr>
              <a:t>єпископів</a:t>
            </a:r>
            <a:r>
              <a:rPr lang="uk-UA" dirty="0" err="1" smtClean="0">
                <a:solidFill>
                  <a:schemeClr val="bg1"/>
                </a:solidFill>
                <a:effectLst/>
              </a:rPr>
              <a:t>”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786214" cy="516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5786478" cy="433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15074" y="285728"/>
            <a:ext cx="2443122" cy="571504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З </a:t>
            </a:r>
            <a:r>
              <a:rPr lang="ru-RU" sz="1800" dirty="0" err="1" smtClean="0">
                <a:solidFill>
                  <a:schemeClr val="bg1"/>
                </a:solidFill>
              </a:rPr>
              <a:t>Вишенським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був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тісно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пов’язаний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Іов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Княгиницький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  <a:r>
              <a:rPr lang="ru-RU" sz="1800" dirty="0" err="1" smtClean="0">
                <a:solidFill>
                  <a:schemeClr val="bg1"/>
                </a:solidFill>
              </a:rPr>
              <a:t>Збереглося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послання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Вишенського</a:t>
            </a:r>
            <a:r>
              <a:rPr lang="ru-RU" sz="1800" dirty="0" smtClean="0">
                <a:solidFill>
                  <a:schemeClr val="bg1"/>
                </a:solidFill>
              </a:rPr>
              <a:t> до </a:t>
            </a:r>
            <a:r>
              <a:rPr lang="ru-RU" sz="1800" dirty="0" err="1" smtClean="0">
                <a:solidFill>
                  <a:schemeClr val="bg1"/>
                </a:solidFill>
              </a:rPr>
              <a:t>Княгиницького</a:t>
            </a:r>
            <a:r>
              <a:rPr lang="ru-RU" sz="1800" dirty="0" smtClean="0">
                <a:solidFill>
                  <a:schemeClr val="bg1"/>
                </a:solidFill>
              </a:rPr>
              <a:t>, яке </a:t>
            </a:r>
            <a:r>
              <a:rPr lang="ru-RU" sz="1800" dirty="0" err="1" smtClean="0">
                <a:solidFill>
                  <a:schemeClr val="bg1"/>
                </a:solidFill>
              </a:rPr>
              <a:t>свідчить</a:t>
            </a:r>
            <a:r>
              <a:rPr lang="ru-RU" sz="1800" dirty="0" smtClean="0">
                <a:solidFill>
                  <a:schemeClr val="bg1"/>
                </a:solidFill>
              </a:rPr>
              <a:t> про </a:t>
            </a:r>
            <a:r>
              <a:rPr lang="ru-RU" sz="1800" dirty="0" err="1" smtClean="0">
                <a:solidFill>
                  <a:schemeClr val="bg1"/>
                </a:solidFill>
              </a:rPr>
              <a:t>дружні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стосунки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між</a:t>
            </a:r>
            <a:r>
              <a:rPr lang="ru-RU" sz="1800" dirty="0" smtClean="0">
                <a:solidFill>
                  <a:schemeClr val="bg1"/>
                </a:solidFill>
              </a:rPr>
              <a:t> ними. </a:t>
            </a:r>
            <a:r>
              <a:rPr lang="ru-RU" sz="1800" dirty="0" err="1" smtClean="0">
                <a:solidFill>
                  <a:schemeClr val="bg1"/>
                </a:solidFill>
              </a:rPr>
              <a:t>Саме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ініціативи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Вишенського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Княгиницький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заснував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знаменитий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монастир</a:t>
            </a:r>
            <a:r>
              <a:rPr lang="ru-RU" sz="1800" dirty="0" smtClean="0">
                <a:solidFill>
                  <a:schemeClr val="bg1"/>
                </a:solidFill>
              </a:rPr>
              <a:t> — Скит </a:t>
            </a:r>
            <a:r>
              <a:rPr lang="ru-RU" sz="1800" dirty="0" err="1" smtClean="0">
                <a:solidFill>
                  <a:schemeClr val="bg1"/>
                </a:solidFill>
              </a:rPr>
              <a:t>Манявський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який</a:t>
            </a:r>
            <a:r>
              <a:rPr lang="ru-RU" sz="1800" dirty="0" smtClean="0">
                <a:solidFill>
                  <a:schemeClr val="bg1"/>
                </a:solidFill>
              </a:rPr>
              <a:t> став оплотом </a:t>
            </a:r>
            <a:r>
              <a:rPr lang="ru-RU" sz="1800" dirty="0" err="1" smtClean="0">
                <a:solidFill>
                  <a:schemeClr val="bg1"/>
                </a:solidFill>
              </a:rPr>
              <a:t>православ’я</a:t>
            </a:r>
            <a:r>
              <a:rPr lang="ru-RU" sz="1800" dirty="0" smtClean="0">
                <a:solidFill>
                  <a:schemeClr val="bg1"/>
                </a:solidFill>
              </a:rPr>
              <a:t> на </a:t>
            </a:r>
            <a:r>
              <a:rPr lang="ru-RU" sz="1800" dirty="0" err="1" smtClean="0">
                <a:solidFill>
                  <a:schemeClr val="bg1"/>
                </a:solidFill>
              </a:rPr>
              <a:t>Покутті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21455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Заклав </a:t>
            </a:r>
            <a:r>
              <a:rPr lang="ru-RU" sz="2000" dirty="0" err="1" smtClean="0">
                <a:solidFill>
                  <a:schemeClr val="bg1"/>
                </a:solidFill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виходець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Афону монах </a:t>
            </a:r>
            <a:r>
              <a:rPr lang="ru-RU" sz="2000" dirty="0" err="1" smtClean="0">
                <a:solidFill>
                  <a:schemeClr val="bg1"/>
                </a:solidFill>
              </a:rPr>
              <a:t>Йов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Княгинецький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Тисмениці</a:t>
            </a:r>
            <a:r>
              <a:rPr lang="ru-RU" sz="2000" dirty="0" smtClean="0">
                <a:solidFill>
                  <a:schemeClr val="bg1"/>
                </a:solidFill>
              </a:rPr>
              <a:t>. Разом </a:t>
            </a:r>
            <a:r>
              <a:rPr lang="ru-RU" sz="2000" dirty="0" err="1" smtClean="0">
                <a:solidFill>
                  <a:schemeClr val="bg1"/>
                </a:solidFill>
              </a:rPr>
              <a:t>зі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славнозвісним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українським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письменником-полемістом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Іваном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Вишенським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свого</a:t>
            </a:r>
            <a:r>
              <a:rPr lang="ru-RU" sz="2000" dirty="0" smtClean="0">
                <a:solidFill>
                  <a:schemeClr val="bg1"/>
                </a:solidFill>
              </a:rPr>
              <a:t> часу </a:t>
            </a:r>
            <a:r>
              <a:rPr lang="ru-RU" sz="2000" dirty="0" err="1" smtClean="0">
                <a:solidFill>
                  <a:schemeClr val="bg1"/>
                </a:solidFill>
              </a:rPr>
              <a:t>перебував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грецькому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Афоні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через </a:t>
            </a:r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заснований</a:t>
            </a:r>
            <a:r>
              <a:rPr lang="ru-RU" sz="2000" dirty="0" smtClean="0">
                <a:solidFill>
                  <a:schemeClr val="bg1"/>
                </a:solidFill>
              </a:rPr>
              <a:t> ним скит </a:t>
            </a:r>
            <a:r>
              <a:rPr lang="ru-RU" sz="2000" dirty="0" err="1" smtClean="0">
                <a:solidFill>
                  <a:schemeClr val="bg1"/>
                </a:solidFill>
              </a:rPr>
              <a:t>називали</a:t>
            </a:r>
            <a:r>
              <a:rPr lang="ru-RU" sz="2000" dirty="0" smtClean="0">
                <a:solidFill>
                  <a:schemeClr val="bg1"/>
                </a:solidFill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</a:rPr>
              <a:t>Руським</a:t>
            </a:r>
            <a:r>
              <a:rPr lang="ru-RU" sz="2000" dirty="0" smtClean="0">
                <a:solidFill>
                  <a:schemeClr val="bg1"/>
                </a:solidFill>
              </a:rPr>
              <a:t> Афоном».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857364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/>
                </a:solidFill>
              </a:rPr>
              <a:t>Життєвий та духовний шлях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4186238" cy="490063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Жив </a:t>
            </a:r>
            <a:r>
              <a:rPr lang="ru-RU" dirty="0" err="1" smtClean="0">
                <a:solidFill>
                  <a:schemeClr val="bg1"/>
                </a:solidFill>
              </a:rPr>
              <a:t>Вишенський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кількох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містах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але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приблизно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 30—35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оселився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Греції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горі</a:t>
            </a:r>
            <a:r>
              <a:rPr lang="ru-RU" dirty="0" smtClean="0">
                <a:solidFill>
                  <a:schemeClr val="bg1"/>
                </a:solidFill>
              </a:rPr>
              <a:t> Афон, </a:t>
            </a:r>
            <a:r>
              <a:rPr lang="ru-RU" dirty="0" err="1" smtClean="0">
                <a:solidFill>
                  <a:schemeClr val="bg1"/>
                </a:solidFill>
              </a:rPr>
              <a:t>прийнявши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чернецтво</a:t>
            </a:r>
            <a:r>
              <a:rPr lang="ru-RU" dirty="0" smtClean="0">
                <a:solidFill>
                  <a:schemeClr val="bg1"/>
                </a:solidFill>
              </a:rPr>
              <a:t>. З </a:t>
            </a:r>
            <a:r>
              <a:rPr lang="ru-RU" dirty="0" err="1" smtClean="0">
                <a:solidFill>
                  <a:schemeClr val="bg1"/>
                </a:solidFill>
              </a:rPr>
              <a:t>малочисельних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джерел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самих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творів</a:t>
            </a:r>
            <a:r>
              <a:rPr lang="ru-RU" dirty="0" smtClean="0">
                <a:solidFill>
                  <a:schemeClr val="bg1"/>
                </a:solidFill>
              </a:rPr>
              <a:t> ми </a:t>
            </a:r>
            <a:r>
              <a:rPr lang="ru-RU" dirty="0" err="1" smtClean="0">
                <a:solidFill>
                  <a:schemeClr val="bg1"/>
                </a:solidFill>
              </a:rPr>
              <a:t>розуміємо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людина</a:t>
            </a:r>
            <a:r>
              <a:rPr lang="ru-RU" dirty="0" smtClean="0">
                <a:solidFill>
                  <a:schemeClr val="bg1"/>
                </a:solidFill>
              </a:rPr>
              <a:t> мала </a:t>
            </a:r>
            <a:r>
              <a:rPr lang="ru-RU" dirty="0" err="1" smtClean="0">
                <a:solidFill>
                  <a:schemeClr val="bg1"/>
                </a:solidFill>
              </a:rPr>
              <a:t>запальну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вдачу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твердий</a:t>
            </a:r>
            <a:r>
              <a:rPr lang="ru-RU" dirty="0" smtClean="0">
                <a:solidFill>
                  <a:schemeClr val="bg1"/>
                </a:solidFill>
              </a:rPr>
              <a:t> характер, </a:t>
            </a:r>
            <a:r>
              <a:rPr lang="ru-RU" dirty="0" err="1" smtClean="0">
                <a:solidFill>
                  <a:schemeClr val="bg1"/>
                </a:solidFill>
              </a:rPr>
              <a:t>але</a:t>
            </a:r>
            <a:r>
              <a:rPr lang="ru-RU" dirty="0" smtClean="0">
                <a:solidFill>
                  <a:schemeClr val="bg1"/>
                </a:solidFill>
              </a:rPr>
              <a:t> нам не </a:t>
            </a:r>
            <a:r>
              <a:rPr lang="ru-RU" dirty="0" err="1" smtClean="0">
                <a:solidFill>
                  <a:schemeClr val="bg1"/>
                </a:solidFill>
              </a:rPr>
              <a:t>відомо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саме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змусило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Вишенського</a:t>
            </a:r>
            <a:r>
              <a:rPr lang="ru-RU" dirty="0" smtClean="0">
                <a:solidFill>
                  <a:schemeClr val="bg1"/>
                </a:solidFill>
              </a:rPr>
              <a:t> стати </a:t>
            </a:r>
            <a:r>
              <a:rPr lang="ru-RU" dirty="0" err="1" smtClean="0">
                <a:solidFill>
                  <a:schemeClr val="bg1"/>
                </a:solidFill>
              </a:rPr>
              <a:t>ченцем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зрікшись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бурхливого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736"/>
            <a:ext cx="3360232" cy="498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</TotalTime>
  <Words>373</Words>
  <Application>Microsoft Office PowerPoint</Application>
  <PresentationFormat>Екран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Апекс</vt:lpstr>
      <vt:lpstr>Іван вишенський</vt:lpstr>
      <vt:lpstr>Іван Вишенський  (Судова Вишня)</vt:lpstr>
      <vt:lpstr>навчання</vt:lpstr>
      <vt:lpstr>Унівський монастир у XVIІ - XVIII ст</vt:lpstr>
      <vt:lpstr>Вишенский І. «Сочинения»</vt:lpstr>
      <vt:lpstr>І.Вишен ський “Послання до єпископів”</vt:lpstr>
      <vt:lpstr>Презентація PowerPoint</vt:lpstr>
      <vt:lpstr>Заклав його виходець з Афону монах Йов Княгинецький з Тисмениці. Разом зі славнозвісним українським письменником-полемістом Іваном Вишенським він свого часу перебував на грецькому Афоні і через це заснований ним скит називали «Руським Афоном». </vt:lpstr>
      <vt:lpstr>Життєвий та духовний шлях</vt:lpstr>
      <vt:lpstr>Презентація PowerPoint</vt:lpstr>
      <vt:lpstr>Увіковічненя  Івана Вишенського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modified xsi:type="dcterms:W3CDTF">2014-10-16T19:45:20Z</dcterms:modified>
</cp:coreProperties>
</file>