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7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260B3F-69FA-4251-9A93-5A79BFD9E718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C7E999-B157-4859-BAD8-51FCC6F7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zepa.name/cms/wp-content/uploads/kurylas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azepa.name/biograph/mazepa14/DSCN1638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mazepa.name/biograph/mazepa14/raznoje-5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zepa.name/biograph/mazepa14/raznoje-505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mazepa.name/biograph/mazepa14/IMG_0170.jpg" TargetMode="External"/><Relationship Id="rId4" Type="http://schemas.openxmlformats.org/officeDocument/2006/relationships/hyperlink" Target="http://mazepa.name/biograph/mazepa14/raznoje-510.jpg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mazepa.name/biograph/mazepa14/1740_korp_Mogyljank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zepa.name/biograph/mazepa14/Ditinec2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mazepa.name/biograph/mazepa14/kolegium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zepa.name/cms/wp-content/uploads/nevidomyj-mazepa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%D0%A4%D0%B0%D0%B9%D0%BB:Mazepa_crosses_Dnipro.jp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azepa.name/biograph/mazepa15/_252-zustrich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Історична</a:t>
            </a:r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постать</a:t>
            </a:r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5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Івана</a:t>
            </a:r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Степановича </a:t>
            </a:r>
            <a:r>
              <a:rPr lang="ru-RU" sz="5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Мазепи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Курилас О. Портрет Івана Мазепи, 1909 р.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5"/>
            <a:ext cx="4824536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azepa.name/biograph/mazepa14/raznoje-543s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429000"/>
            <a:ext cx="293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/>
              <a:t>Києво-Печерська</a:t>
            </a:r>
            <a:r>
              <a:rPr lang="ru-RU" b="1" dirty="0"/>
              <a:t> Лавра</a:t>
            </a:r>
            <a:endParaRPr lang="ru-RU" dirty="0"/>
          </a:p>
        </p:txBody>
      </p:sp>
      <p:pic>
        <p:nvPicPr>
          <p:cNvPr id="6" name="Рисунок 5" descr="http://mazepa.name/biograph/mazepa14/raznoje-510s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8640"/>
            <a:ext cx="2599090" cy="32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350100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Троїцька</a:t>
            </a:r>
            <a:r>
              <a:rPr lang="ru-RU" b="1" dirty="0"/>
              <a:t> </a:t>
            </a:r>
            <a:r>
              <a:rPr lang="ru-RU" b="1" dirty="0" err="1"/>
              <a:t>надбрамна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endParaRPr lang="ru-RU" dirty="0"/>
          </a:p>
        </p:txBody>
      </p:sp>
      <p:pic>
        <p:nvPicPr>
          <p:cNvPr id="9" name="Рисунок 8" descr="http://mazepa.name/biograph/mazepa14/raznoje-505s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88640"/>
            <a:ext cx="26642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16216" y="3429000"/>
            <a:ext cx="227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Успенський</a:t>
            </a:r>
            <a:r>
              <a:rPr lang="ru-RU" b="1" dirty="0"/>
              <a:t> собор</a:t>
            </a:r>
            <a:endParaRPr lang="ru-RU" dirty="0"/>
          </a:p>
        </p:txBody>
      </p:sp>
      <p:pic>
        <p:nvPicPr>
          <p:cNvPr id="15" name="Рисунок 14" descr="http://mazepa.name/biograph/mazepa14/DSCN1638s.jpg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861048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148064" y="648866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Михайлівський</a:t>
            </a:r>
            <a:r>
              <a:rPr lang="ru-RU" b="1" dirty="0"/>
              <a:t> </a:t>
            </a:r>
            <a:r>
              <a:rPr lang="ru-RU" b="1" dirty="0" err="1" smtClean="0"/>
              <a:t>монастир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Києві</a:t>
            </a:r>
            <a:endParaRPr lang="ru-RU" dirty="0"/>
          </a:p>
        </p:txBody>
      </p:sp>
      <p:pic>
        <p:nvPicPr>
          <p:cNvPr id="18" name="Рисунок 17" descr="http://mazepa.name/biograph/mazepa14/IMG_0170s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86104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648866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Троїцький</a:t>
            </a:r>
            <a:r>
              <a:rPr lang="ru-RU" b="1" dirty="0"/>
              <a:t> собор </a:t>
            </a:r>
            <a:r>
              <a:rPr lang="ru-RU" b="1" dirty="0" err="1" smtClean="0"/>
              <a:t>монастиря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Чернігові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6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azepa.name/biograph/mazepa14/1740_korp_Mogyljanky-s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824536" cy="30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284984"/>
            <a:ext cx="442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Корпус</a:t>
            </a:r>
            <a:r>
              <a:rPr lang="ru-RU" dirty="0"/>
              <a:t> </a:t>
            </a:r>
            <a:r>
              <a:rPr lang="ru-RU" b="1" dirty="0" err="1"/>
              <a:t>Києво-Могилянської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endParaRPr lang="ru-RU" dirty="0"/>
          </a:p>
        </p:txBody>
      </p:sp>
      <p:pic>
        <p:nvPicPr>
          <p:cNvPr id="6" name="Рисунок 5" descr="http://mazepa.name/biograph/mazepa14/kolegium2s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zepa.name/biograph/mazepa14/Ditinec2s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64502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Чернігівський</a:t>
            </a:r>
            <a:r>
              <a:rPr lang="ru-RU" sz="2000" b="1" dirty="0"/>
              <a:t> </a:t>
            </a:r>
            <a:r>
              <a:rPr lang="ru-RU" sz="2000" b="1" dirty="0" err="1"/>
              <a:t>колегіум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02" y="2500306"/>
            <a:ext cx="9075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увагу!!!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4896544" cy="6165304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>Іван </a:t>
            </a:r>
            <a:r>
              <a:rPr lang="uk-UA" sz="2400" dirty="0" err="1" smtClean="0"/>
              <a:t>степанович</a:t>
            </a:r>
            <a:r>
              <a:rPr lang="uk-UA" sz="2400" dirty="0" smtClean="0"/>
              <a:t> Мазепа  народився приблизно в 1640 р.  У селі мазепинці, поблизу білої церкви. Батько був білоцерківським отаманом з православної української шляхти. </a:t>
            </a:r>
            <a:br>
              <a:rPr lang="uk-UA" sz="2400" dirty="0" smtClean="0"/>
            </a:br>
            <a:r>
              <a:rPr lang="uk-UA" sz="2400" dirty="0" smtClean="0"/>
              <a:t> Мати </a:t>
            </a:r>
            <a:r>
              <a:rPr lang="uk-UA" sz="2400" dirty="0" err="1" smtClean="0"/>
              <a:t>марія</a:t>
            </a:r>
            <a:r>
              <a:rPr lang="uk-UA" sz="2400" dirty="0" smtClean="0"/>
              <a:t>, на час обрання сина гетьманом, була Ігуменею </a:t>
            </a:r>
            <a:r>
              <a:rPr lang="uk-UA" sz="2400" dirty="0" err="1" smtClean="0"/>
              <a:t>вознесінського</a:t>
            </a:r>
            <a:r>
              <a:rPr lang="uk-UA" sz="2400" dirty="0" smtClean="0"/>
              <a:t> монастиря і відіграла  важливу роль у громадянському та релігійному житті </a:t>
            </a:r>
            <a:r>
              <a:rPr lang="uk-UA" sz="2400" dirty="0" err="1" smtClean="0"/>
              <a:t>україни</a:t>
            </a:r>
            <a:r>
              <a:rPr lang="uk-UA" sz="2400" dirty="0" smtClean="0"/>
              <a:t> того часу.  Юнак був свідком багатьох </a:t>
            </a:r>
            <a:r>
              <a:rPr lang="uk-UA" sz="2400" dirty="0" err="1" smtClean="0"/>
              <a:t>подіЙ</a:t>
            </a:r>
            <a:r>
              <a:rPr lang="uk-UA" sz="2400" dirty="0" smtClean="0"/>
              <a:t>, що розгорталися у 40-50-х рр. Х</a:t>
            </a:r>
            <a:r>
              <a:rPr lang="en-US" sz="2400" dirty="0" smtClean="0"/>
              <a:t>VII</a:t>
            </a:r>
            <a:r>
              <a:rPr lang="uk-UA" sz="2400" dirty="0" smtClean="0"/>
              <a:t> ст. на землях </a:t>
            </a:r>
            <a:r>
              <a:rPr lang="uk-UA" sz="2400" dirty="0" err="1" smtClean="0"/>
              <a:t>україни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Невід. худ. Портрет Івана Мазепи в латах  з Андріївською стрічкою, кін. XVIII ст.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496" y="332656"/>
            <a:ext cx="41505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1"/>
            <a:ext cx="6264696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/>
              <a:t>Навчання Мазепи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7728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Київський колегіум</a:t>
            </a:r>
            <a:endParaRPr lang="ru-RU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5976" y="836712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328498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Єзуїтська школа м. Варшава</a:t>
            </a:r>
            <a:endParaRPr lang="ru-RU" sz="36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2348880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3861048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479715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Вищу освіту здобував у навчальних закладах </a:t>
            </a:r>
          </a:p>
          <a:p>
            <a:r>
              <a:rPr lang="uk-UA" sz="3600" dirty="0" err="1" smtClean="0"/>
              <a:t>Голандії</a:t>
            </a:r>
            <a:r>
              <a:rPr lang="uk-UA" sz="3600" dirty="0" smtClean="0"/>
              <a:t>, Італії, Німеччини, Франції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292080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	Досконало володів такими мовами: українською, російською, польською, латинською, французькою.</a:t>
            </a:r>
          </a:p>
          <a:p>
            <a:pPr>
              <a:buNone/>
            </a:pPr>
            <a:r>
              <a:rPr lang="uk-UA" sz="3200" dirty="0" smtClean="0"/>
              <a:t>	Добре знався на філософії та історії, музиці і поезії, писав вірші, умів грати на бандурі, колекціонував зброю.</a:t>
            </a:r>
          </a:p>
          <a:p>
            <a:pPr>
              <a:buNone/>
            </a:pPr>
            <a:endParaRPr lang="uk-UA" sz="3200" dirty="0" smtClean="0"/>
          </a:p>
        </p:txBody>
      </p:sp>
      <p:pic>
        <p:nvPicPr>
          <p:cNvPr id="4" name="Рисунок 3" descr="Scan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7" y="476672"/>
            <a:ext cx="3656811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5517232"/>
            <a:ext cx="32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Бандура І. Мазепи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7467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1659-1653 роки Мазепа перебував на службі при дворі польського короля Яна ІІ Казимира.</a:t>
            </a:r>
          </a:p>
          <a:p>
            <a:r>
              <a:rPr lang="uk-UA" sz="2800" dirty="0" smtClean="0"/>
              <a:t>Йому були відкриті двері палаців багатьох аристократичних родин Польщі.</a:t>
            </a:r>
          </a:p>
          <a:p>
            <a:r>
              <a:rPr lang="uk-UA" sz="2800" dirty="0" smtClean="0"/>
              <a:t>1663 р. повертається в Україну.</a:t>
            </a:r>
            <a:endParaRPr lang="ru-RU" sz="2800" dirty="0"/>
          </a:p>
        </p:txBody>
      </p:sp>
      <p:pic>
        <p:nvPicPr>
          <p:cNvPr id="4" name="Рисунок 3" descr="http://upload.wikimedia.org/wikipedia/commons/thumb/1/18/Mazepa_crosses_Dnipro.jpeg/250px-Mazepa_crosses_Dnipro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72728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548680" y="6334780"/>
            <a:ext cx="12338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«Мазепа на </a:t>
            </a:r>
            <a:r>
              <a:rPr lang="ru-RU" sz="28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переправі</a:t>
            </a:r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через </a:t>
            </a:r>
            <a:r>
              <a:rPr lang="ru-RU" sz="28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Дніпро</a:t>
            </a:r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0486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Підтримує стосунки з Петром Дорошенком.</a:t>
            </a:r>
          </a:p>
          <a:p>
            <a:r>
              <a:rPr lang="uk-UA" dirty="0" smtClean="0"/>
              <a:t>Переходить на службу до гетьмана Лівобережної України Івана Самойловича.</a:t>
            </a:r>
          </a:p>
          <a:p>
            <a:r>
              <a:rPr lang="uk-UA" dirty="0" smtClean="0"/>
              <a:t>Відтоді почалося його стрімке сходження на вершину влади:</a:t>
            </a:r>
          </a:p>
          <a:p>
            <a:pPr>
              <a:buFontTx/>
              <a:buChar char="-"/>
            </a:pPr>
            <a:r>
              <a:rPr lang="uk-UA" dirty="0" smtClean="0"/>
              <a:t>звання військового товариша;</a:t>
            </a:r>
          </a:p>
          <a:p>
            <a:pPr>
              <a:buFontTx/>
              <a:buChar char="-"/>
            </a:pPr>
            <a:r>
              <a:rPr lang="uk-UA" dirty="0" smtClean="0"/>
              <a:t>посада генерального осавула;</a:t>
            </a:r>
          </a:p>
          <a:p>
            <a:pPr>
              <a:buFontTx/>
              <a:buChar char="-"/>
            </a:pPr>
            <a:r>
              <a:rPr lang="uk-UA" dirty="0" smtClean="0"/>
              <a:t>гетьманська булава замість Івана Самойловича.</a:t>
            </a:r>
          </a:p>
          <a:p>
            <a:r>
              <a:rPr lang="uk-UA" dirty="0" smtClean="0"/>
              <a:t>З 1687 по 1708 р. Іван Мазепа гетьман Лівобережної України.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400600" cy="4565104"/>
          </a:xfrm>
        </p:spPr>
        <p:txBody>
          <a:bodyPr/>
          <a:lstStyle/>
          <a:p>
            <a:r>
              <a:rPr lang="uk-UA" dirty="0" smtClean="0"/>
              <a:t>1706 р. знайомиться з Карлом ХІІ</a:t>
            </a:r>
          </a:p>
          <a:p>
            <a:r>
              <a:rPr lang="uk-UA" dirty="0" smtClean="0"/>
              <a:t>1708 р. укладає союзний договір з шведським королем про об</a:t>
            </a:r>
            <a:r>
              <a:rPr lang="en-US" dirty="0" smtClean="0"/>
              <a:t>’</a:t>
            </a:r>
            <a:r>
              <a:rPr lang="uk-UA" dirty="0" smtClean="0"/>
              <a:t>єднання зусиль проти московського царя Петра І.</a:t>
            </a:r>
          </a:p>
          <a:p>
            <a:endParaRPr lang="ru-RU" dirty="0"/>
          </a:p>
        </p:txBody>
      </p:sp>
      <p:pic>
        <p:nvPicPr>
          <p:cNvPr id="4" name="Рисунок 3" descr="http://mazepa.name/biograph/mazepa15/_252-zustrich-sm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851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5085184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Пам’ятні</a:t>
            </a:r>
            <a:r>
              <a:rPr lang="ru-RU" b="1" dirty="0"/>
              <a:t> знаки на </a:t>
            </a:r>
            <a:r>
              <a:rPr lang="ru-RU" b="1" dirty="0" err="1"/>
              <a:t>місці</a:t>
            </a:r>
            <a:r>
              <a:rPr lang="ru-RU" b="1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 </a:t>
            </a:r>
            <a:r>
              <a:rPr lang="ru-RU" b="1" dirty="0" err="1"/>
              <a:t>гетьмана</a:t>
            </a:r>
            <a:r>
              <a:rPr lang="ru-RU" b="1" dirty="0"/>
              <a:t> </a:t>
            </a:r>
            <a:r>
              <a:rPr lang="ru-RU" b="1" dirty="0" err="1"/>
              <a:t>Івана</a:t>
            </a:r>
            <a:r>
              <a:rPr lang="ru-RU" b="1" dirty="0"/>
              <a:t> </a:t>
            </a:r>
            <a:r>
              <a:rPr lang="ru-RU" b="1" dirty="0" err="1"/>
              <a:t>Мазепи</a:t>
            </a:r>
            <a:r>
              <a:rPr lang="ru-RU" b="1" dirty="0"/>
              <a:t> та короля Карла ХІІ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3304"/>
            <a:ext cx="8280920" cy="6264696"/>
          </a:xfrm>
        </p:spPr>
        <p:txBody>
          <a:bodyPr>
            <a:normAutofit/>
          </a:bodyPr>
          <a:lstStyle/>
          <a:p>
            <a:r>
              <a:rPr lang="uk-UA" dirty="0" smtClean="0"/>
              <a:t>1709 р. відбулася Полтавська битва, яка завершилася поразкою для шведів і з цією поразкою рухнули усі плани Мазепи, щодо звільнення українських земель.</a:t>
            </a:r>
          </a:p>
          <a:p>
            <a:r>
              <a:rPr lang="uk-UA" dirty="0" smtClean="0"/>
              <a:t>Гетьман керував відступом Карла ХІІ і врятував короля під час втечі через дике поле.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626968" cy="28369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Іван Мазепа – гетьман, політичний діяч, військовий, дипломат, меценат.</a:t>
            </a:r>
          </a:p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Він дбав про розвиток культури та освіти в Україні.</a:t>
            </a:r>
            <a:endParaRPr lang="ru-RU" dirty="0"/>
          </a:p>
        </p:txBody>
      </p:sp>
      <p:pic>
        <p:nvPicPr>
          <p:cNvPr id="1026" name="Picture 2" descr="D:\Мазепа\250px-Ivan_Maze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3024336" cy="44881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482</TotalTime>
  <Words>258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Іван степанович Мазепа  народився приблизно в 1640 р.  У селі мазепинці, поблизу білої церкви. Батько був білоцерківським отаманом з православної української шляхти.   Мати марія, на час обрання сина гетьманом, була Ігуменею вознесінського монастиря і відіграла  важливу роль у громадянському та релігійному житті україни того часу.  Юнак був свідком багатьох подіЙ, що розгорталися у 40-50-х рр. ХVII ст. на землях україни.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степанович Мазепа  народився приблизно в 1640 р.  У селі мазепинці, поблизу білої церкви, у сім’ї українського шляхтича. Його мати відіграла політичну роль у громадянському та релігійному житті україни того часу.  Юнак був свідком багатьох події, що розгорталися у 40-50-х рр. ХVII ст. на землях україни.</dc:title>
  <dc:creator>Boss</dc:creator>
  <cp:lastModifiedBy>Boss</cp:lastModifiedBy>
  <cp:revision>30</cp:revision>
  <dcterms:created xsi:type="dcterms:W3CDTF">2013-01-30T10:39:46Z</dcterms:created>
  <dcterms:modified xsi:type="dcterms:W3CDTF">2014-03-03T17:36:31Z</dcterms:modified>
</cp:coreProperties>
</file>