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1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31.03.2013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znaimo.com.ua/%D0%A8%D0%B0%D1%85%D1%82%D0%B8%D0%BD%D1%81%D1%8C%D0%BA%D0%B0_%D1%81%D0%BF%D1%80%D0%B0%D0%B2%D0%B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1571612"/>
            <a:ext cx="7500958" cy="3429024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Радянська модернізація України: </a:t>
            </a:r>
            <a:br>
              <a:rPr lang="uk-UA" dirty="0" smtClean="0"/>
            </a:br>
            <a:r>
              <a:rPr lang="uk-UA" dirty="0" smtClean="0"/>
              <a:t>Шахтинська справа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14744" y="5143512"/>
            <a:ext cx="4929222" cy="1571636"/>
          </a:xfrm>
        </p:spPr>
        <p:txBody>
          <a:bodyPr>
            <a:noAutofit/>
          </a:bodyPr>
          <a:lstStyle/>
          <a:p>
            <a:pPr algn="r"/>
            <a:r>
              <a:rPr lang="uk-UA" dirty="0" smtClean="0"/>
              <a:t>Виконала </a:t>
            </a:r>
          </a:p>
          <a:p>
            <a:pPr algn="r"/>
            <a:r>
              <a:rPr lang="uk-UA" dirty="0" smtClean="0"/>
              <a:t>Учениця 10-А класу</a:t>
            </a:r>
          </a:p>
          <a:p>
            <a:pPr algn="r"/>
            <a:r>
              <a:rPr lang="uk-UA" dirty="0" smtClean="0"/>
              <a:t>Очеретяна Каріна</a:t>
            </a:r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type="body" idx="1"/>
          </p:nvPr>
        </p:nvSpPr>
        <p:spPr>
          <a:xfrm>
            <a:off x="214282" y="1142984"/>
            <a:ext cx="8786874" cy="5857892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uk-UA" dirty="0" smtClean="0"/>
              <a:t>     Шахтинська </a:t>
            </a:r>
            <a:r>
              <a:rPr lang="uk-UA" dirty="0" smtClean="0"/>
              <a:t>справа не стало єдиним актом виявлення та покарання "економічних контрреволюціонерів - шкідників". Процес отримав великий резонанс і "показав" так званих "фахівців - шкідників", які організували "третій етап підривної роботи міжнародної буржуазії проти СРСР", ще за словами В. І. Леніна, буржуазні фахівці - це люди, хто "... наскрізь пройняті буржуазної психологією і які нас зраджували і будуть зраджувати ще </a:t>
            </a:r>
            <a:r>
              <a:rPr lang="uk-UA" dirty="0" smtClean="0"/>
              <a:t>роки</a:t>
            </a:r>
            <a:r>
              <a:rPr lang="uk-UA" dirty="0" smtClean="0"/>
              <a:t> ". Про необхідність боротьби з контрреволюцією серед техніків і фахівців заявляється на з'їздах партії, до активної боротьби з виявлення закликає І. В. </a:t>
            </a:r>
            <a:r>
              <a:rPr lang="uk-UA" dirty="0" smtClean="0"/>
              <a:t>Сталін:</a:t>
            </a:r>
            <a:endParaRPr lang="uk-UA" dirty="0" smtClean="0"/>
          </a:p>
          <a:p>
            <a:pPr algn="l">
              <a:buFont typeface="Arial" pitchFamily="34" charset="0"/>
              <a:buChar char="•"/>
            </a:pPr>
            <a:r>
              <a:rPr lang="uk-UA" dirty="0" smtClean="0"/>
              <a:t> </a:t>
            </a:r>
            <a:r>
              <a:rPr lang="uk-UA" dirty="0" smtClean="0"/>
              <a:t>     Не </a:t>
            </a:r>
            <a:r>
              <a:rPr lang="uk-UA" dirty="0" smtClean="0"/>
              <a:t>можна вважати випадковістю так зване Шахтинська справа. "</a:t>
            </a:r>
            <a:r>
              <a:rPr lang="uk-UA" dirty="0" err="1" smtClean="0"/>
              <a:t>Шахтінци</a:t>
            </a:r>
            <a:r>
              <a:rPr lang="uk-UA" dirty="0" smtClean="0"/>
              <a:t>" сидять тепер в усіх галузях нашої промисловості. Багато хто з них виловлені, але далеко ще не все виловлені. Шкідництво буржуазної інтелігенції є одна з найбільш небезпечних форм опору проти розвивається соціалізму. Шкідництво тим більше небезпечно, що воно пов'язане з міжнародним капіталом</a:t>
            </a:r>
          </a:p>
          <a:p>
            <a:pPr algn="l">
              <a:buFont typeface="Arial" pitchFamily="34" charset="0"/>
              <a:buChar char="•"/>
            </a:pPr>
            <a:r>
              <a:rPr lang="uk-UA" dirty="0" smtClean="0"/>
              <a:t>     "</a:t>
            </a:r>
            <a:r>
              <a:rPr lang="uk-UA" dirty="0" smtClean="0"/>
              <a:t>Шахтинська справа" ознаменувало перехід від непу до "соціалістичному наступу"</a:t>
            </a:r>
          </a:p>
          <a:p>
            <a:pPr algn="l"/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85728"/>
            <a:ext cx="8686800" cy="1184825"/>
          </a:xfrm>
        </p:spPr>
        <p:txBody>
          <a:bodyPr>
            <a:normAutofit/>
          </a:bodyPr>
          <a:lstStyle/>
          <a:p>
            <a:pPr algn="l"/>
            <a:r>
              <a:rPr lang="ru-RU" b="1" dirty="0" err="1" smtClean="0"/>
              <a:t>Підсумки</a:t>
            </a:r>
            <a:r>
              <a:rPr lang="ru-RU" b="1" dirty="0" smtClean="0"/>
              <a:t>:</a:t>
            </a:r>
            <a:endParaRPr lang="uk-U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Запам</a:t>
            </a:r>
            <a:r>
              <a:rPr lang="en-US" dirty="0" smtClean="0"/>
              <a:t>’</a:t>
            </a:r>
            <a:r>
              <a:rPr lang="uk-UA" dirty="0" err="1" smtClean="0"/>
              <a:t>ятаймо</a:t>
            </a:r>
            <a:r>
              <a:rPr lang="uk-UA" dirty="0" smtClean="0"/>
              <a:t>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482042" cy="4732358"/>
          </a:xfrm>
        </p:spPr>
        <p:txBody>
          <a:bodyPr>
            <a:normAutofit fontScale="85000" lnSpcReduction="10000"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Шахтинська справа - </a:t>
            </a:r>
            <a:r>
              <a:rPr lang="uk-UA" dirty="0" err="1" smtClean="0">
                <a:solidFill>
                  <a:srgbClr val="FF0000"/>
                </a:solidFill>
              </a:rPr>
              <a:t>справа</a:t>
            </a:r>
            <a:r>
              <a:rPr lang="uk-UA" dirty="0" smtClean="0">
                <a:solidFill>
                  <a:srgbClr val="FF0000"/>
                </a:solidFill>
              </a:rPr>
              <a:t> 1928 в Шахтинському районі Донбасу</a:t>
            </a:r>
            <a:r>
              <a:rPr lang="uk-UA" dirty="0" smtClean="0"/>
              <a:t> за звинуваченням великої групи керівників і спеціалістів вугільної промисловості з </a:t>
            </a:r>
            <a:r>
              <a:rPr lang="uk-UA" dirty="0" err="1" smtClean="0"/>
              <a:t>ВРНГ</a:t>
            </a:r>
            <a:r>
              <a:rPr lang="uk-UA" dirty="0" smtClean="0"/>
              <a:t>, тресту " </a:t>
            </a:r>
            <a:r>
              <a:rPr lang="uk-UA" dirty="0" err="1" smtClean="0"/>
              <a:t>Донвугілля</a:t>
            </a:r>
            <a:r>
              <a:rPr lang="uk-UA" dirty="0" smtClean="0"/>
              <a:t> "та шахт у шкідництві і саботажі</a:t>
            </a:r>
            <a:r>
              <a:rPr lang="uk-UA" dirty="0" smtClean="0"/>
              <a:t>.</a:t>
            </a:r>
          </a:p>
          <a:p>
            <a:r>
              <a:rPr lang="ru-RU" dirty="0" err="1" smtClean="0"/>
              <a:t>Судові</a:t>
            </a:r>
            <a:r>
              <a:rPr lang="ru-RU" dirty="0" smtClean="0"/>
              <a:t> </a:t>
            </a:r>
            <a:r>
              <a:rPr lang="ru-RU" dirty="0" err="1" smtClean="0"/>
              <a:t>засідання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проходили в </a:t>
            </a:r>
            <a:r>
              <a:rPr lang="ru-RU" dirty="0" err="1" smtClean="0"/>
              <a:t>колонній</a:t>
            </a:r>
            <a:r>
              <a:rPr lang="ru-RU" dirty="0" smtClean="0"/>
              <a:t> </a:t>
            </a:r>
            <a:r>
              <a:rPr lang="ru-RU" dirty="0" err="1" smtClean="0"/>
              <a:t>залі</a:t>
            </a:r>
            <a:r>
              <a:rPr lang="ru-RU" dirty="0" smtClean="0"/>
              <a:t> </a:t>
            </a:r>
            <a:r>
              <a:rPr lang="ru-RU" dirty="0" err="1" smtClean="0"/>
              <a:t>Будинку</a:t>
            </a:r>
            <a:r>
              <a:rPr lang="ru-RU" dirty="0" smtClean="0"/>
              <a:t> </a:t>
            </a:r>
            <a:r>
              <a:rPr lang="ru-RU" dirty="0" err="1" smtClean="0"/>
              <a:t>Союзів</a:t>
            </a:r>
            <a:r>
              <a:rPr lang="ru-RU" dirty="0" smtClean="0"/>
              <a:t>, </a:t>
            </a:r>
            <a:r>
              <a:rPr lang="ru-RU" dirty="0" err="1" smtClean="0"/>
              <a:t>почалися</a:t>
            </a:r>
            <a:r>
              <a:rPr lang="ru-RU" dirty="0" smtClean="0"/>
              <a:t> </a:t>
            </a:r>
            <a:r>
              <a:rPr lang="ru-RU" dirty="0" smtClean="0">
                <a:solidFill>
                  <a:srgbClr val="FF0000"/>
                </a:solidFill>
              </a:rPr>
              <a:t>18 </a:t>
            </a:r>
            <a:r>
              <a:rPr lang="ru-RU" dirty="0" err="1" smtClean="0">
                <a:solidFill>
                  <a:srgbClr val="FF0000"/>
                </a:solidFill>
              </a:rPr>
              <a:t>травня</a:t>
            </a:r>
            <a:r>
              <a:rPr lang="ru-RU" dirty="0" smtClean="0">
                <a:solidFill>
                  <a:srgbClr val="FF0000"/>
                </a:solidFill>
              </a:rPr>
              <a:t> 1928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тривали</a:t>
            </a:r>
            <a:r>
              <a:rPr lang="ru-RU" dirty="0" smtClean="0"/>
              <a:t> 41 день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Рішенням</a:t>
            </a:r>
            <a:r>
              <a:rPr lang="ru-RU" dirty="0" smtClean="0"/>
              <a:t> суду 11 </a:t>
            </a:r>
            <a:r>
              <a:rPr lang="ru-RU" dirty="0" err="1" smtClean="0"/>
              <a:t>осіб</a:t>
            </a:r>
            <a:r>
              <a:rPr lang="ru-RU" dirty="0" smtClean="0"/>
              <a:t> були </a:t>
            </a:r>
            <a:r>
              <a:rPr lang="ru-RU" dirty="0" err="1" smtClean="0"/>
              <a:t>засуджені</a:t>
            </a:r>
            <a:r>
              <a:rPr lang="ru-RU" dirty="0" smtClean="0"/>
              <a:t> до </a:t>
            </a:r>
            <a:r>
              <a:rPr lang="ru-RU" dirty="0" err="1" smtClean="0"/>
              <a:t>вищої</a:t>
            </a:r>
            <a:r>
              <a:rPr lang="ru-RU" dirty="0" smtClean="0"/>
              <a:t> </a:t>
            </a:r>
            <a:r>
              <a:rPr lang="ru-RU" dirty="0" err="1" smtClean="0"/>
              <a:t>міри</a:t>
            </a:r>
            <a:r>
              <a:rPr lang="ru-RU" dirty="0" smtClean="0"/>
              <a:t> </a:t>
            </a:r>
            <a:r>
              <a:rPr lang="ru-RU" dirty="0" err="1" smtClean="0"/>
              <a:t>покарання</a:t>
            </a:r>
            <a:r>
              <a:rPr lang="ru-RU" dirty="0" smtClean="0"/>
              <a:t> - </a:t>
            </a:r>
            <a:r>
              <a:rPr lang="ru-RU" dirty="0" err="1" smtClean="0"/>
              <a:t>розстрілу</a:t>
            </a:r>
            <a:r>
              <a:rPr lang="ru-RU" dirty="0" smtClean="0"/>
              <a:t>. Для шести </a:t>
            </a:r>
            <a:r>
              <a:rPr lang="ru-RU" dirty="0" err="1" smtClean="0"/>
              <a:t>інших</a:t>
            </a:r>
            <a:r>
              <a:rPr lang="ru-RU" dirty="0" smtClean="0"/>
              <a:t> </a:t>
            </a:r>
            <a:r>
              <a:rPr lang="ru-RU" dirty="0" err="1" smtClean="0"/>
              <a:t>розстріл</a:t>
            </a:r>
            <a:r>
              <a:rPr lang="ru-RU" dirty="0" smtClean="0"/>
              <a:t> 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замінено</a:t>
            </a:r>
            <a:r>
              <a:rPr lang="ru-RU" dirty="0" smtClean="0"/>
              <a:t> 10 роками.</a:t>
            </a:r>
            <a:endParaRPr lang="uk-U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Джерела: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http://znaimo.com.ua/%D0%A8%D0%B0%D1%85%D1%82%D0%B8%D0%BD%D1%81%D1%8C%D0%BA%D0%B0_%D1%81%D0%BF%D1%80%D0%B0%D0%B2%D0%B0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План:</a:t>
            </a:r>
            <a:br>
              <a:rPr lang="ru-RU" b="1" dirty="0" smtClean="0"/>
            </a:br>
            <a:endParaRPr lang="uk-UA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err="1" smtClean="0">
                <a:hlinkClick r:id="rId2"/>
              </a:rPr>
              <a:t>Введення</a:t>
            </a:r>
            <a:r>
              <a:rPr lang="ru-RU" dirty="0" smtClean="0"/>
              <a:t> 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u="sng" dirty="0" err="1" smtClean="0">
                <a:hlinkClick r:id="rId2"/>
              </a:rPr>
              <a:t>Витоки</a:t>
            </a:r>
            <a:r>
              <a:rPr lang="ru-RU" u="sng" dirty="0" smtClean="0">
                <a:hlinkClick r:id="rId2"/>
              </a:rPr>
              <a:t> </a:t>
            </a:r>
            <a:r>
              <a:rPr lang="ru-RU" u="sng" dirty="0" err="1" smtClean="0">
                <a:hlinkClick r:id="rId2"/>
              </a:rPr>
              <a:t>справи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 </a:t>
            </a:r>
            <a:r>
              <a:rPr lang="ru-RU" dirty="0" err="1" smtClean="0">
                <a:hlinkClick r:id="rId2"/>
              </a:rPr>
              <a:t>Слідство</a:t>
            </a:r>
            <a:r>
              <a:rPr lang="ru-RU" dirty="0" smtClean="0">
                <a:hlinkClick r:id="rId2"/>
              </a:rPr>
              <a:t> </a:t>
            </a:r>
            <a:r>
              <a:rPr lang="ru-RU" dirty="0" err="1" smtClean="0">
                <a:hlinkClick r:id="rId2"/>
              </a:rPr>
              <a:t>і</a:t>
            </a:r>
            <a:r>
              <a:rPr lang="ru-RU" dirty="0" smtClean="0">
                <a:hlinkClick r:id="rId2"/>
              </a:rPr>
              <a:t> </a:t>
            </a:r>
            <a:r>
              <a:rPr lang="ru-RU" dirty="0" smtClean="0">
                <a:hlinkClick r:id="rId2"/>
              </a:rPr>
              <a:t>суд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 </a:t>
            </a:r>
            <a:r>
              <a:rPr lang="ru-RU" dirty="0" err="1" smtClean="0">
                <a:hlinkClick r:id="rId2"/>
              </a:rPr>
              <a:t>Реабілітація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 </a:t>
            </a:r>
            <a:r>
              <a:rPr lang="ru-RU" dirty="0" err="1" smtClean="0">
                <a:hlinkClick r:id="rId2"/>
              </a:rPr>
              <a:t>Цікаві</a:t>
            </a:r>
            <a:r>
              <a:rPr lang="ru-RU" dirty="0" smtClean="0">
                <a:hlinkClick r:id="rId2"/>
              </a:rPr>
              <a:t> </a:t>
            </a:r>
            <a:r>
              <a:rPr lang="ru-RU" dirty="0" err="1" smtClean="0">
                <a:hlinkClick r:id="rId2"/>
              </a:rPr>
              <a:t>факти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>
                <a:hlinkClick r:id="rId2"/>
              </a:rPr>
              <a:t>Підсумки</a:t>
            </a:r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www.shahty.ru/netcat_files/705/619/h_d5846c262e33ecde58eeab8bd2e4504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4290"/>
            <a:ext cx="9144000" cy="3214710"/>
          </a:xfrm>
          <a:prstGeom prst="rect">
            <a:avLst/>
          </a:prstGeom>
          <a:noFill/>
        </p:spPr>
      </p:pic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0" y="2500306"/>
            <a:ext cx="9001156" cy="4786322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/>
              <a:t> </a:t>
            </a:r>
            <a:r>
              <a:rPr lang="uk-UA" dirty="0" smtClean="0"/>
              <a:t> </a:t>
            </a:r>
            <a:r>
              <a:rPr lang="uk-UA" dirty="0" smtClean="0"/>
              <a:t>справа 1928 в Шахтинському районі Донбасу за звинуваченням великої групи керівників і спеціалістів вугільної промисловості з </a:t>
            </a:r>
            <a:r>
              <a:rPr lang="uk-UA" dirty="0" err="1" smtClean="0"/>
              <a:t>ВРНГ</a:t>
            </a:r>
            <a:r>
              <a:rPr lang="uk-UA" dirty="0" smtClean="0"/>
              <a:t>, тресту " </a:t>
            </a:r>
            <a:r>
              <a:rPr lang="uk-UA" dirty="0" err="1" smtClean="0"/>
              <a:t>Донвугілля</a:t>
            </a:r>
            <a:r>
              <a:rPr lang="uk-UA" dirty="0" smtClean="0"/>
              <a:t> "та шахт у шкідництві і саботажі. Офіційно називалося "Справа про економічну контрреволюції в Донбасі ". Слухання проводилися в Москві в Будинку Союзів з 18 травня по 6 липня. Обвинуваченим ставилася в провину не тільки шкідницька діяльність, але і створення підпільної організації, встановлення конспіративній зв'язку з московськими шкідниками і з зарубіжними антирадянськими центрами.</a:t>
            </a:r>
          </a:p>
          <a:p>
            <a:pPr algn="just"/>
            <a:r>
              <a:rPr lang="uk-UA" dirty="0" smtClean="0"/>
              <a:t>За результатами розслідування Генеральної прокуратури РФ в 2000, всі засуджені у справі були реабілітовані за відсутністю складу злочину </a:t>
            </a:r>
            <a:r>
              <a:rPr lang="uk-UA" dirty="0" smtClean="0"/>
              <a:t>.</a:t>
            </a:r>
            <a:endParaRPr lang="uk-UA" dirty="0" smtClean="0"/>
          </a:p>
          <a:p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14282" y="357166"/>
            <a:ext cx="8686800" cy="928694"/>
          </a:xfrm>
        </p:spPr>
        <p:txBody>
          <a:bodyPr/>
          <a:lstStyle/>
          <a:p>
            <a:pPr algn="ctr"/>
            <a:r>
              <a:rPr lang="uk-UA" dirty="0" smtClean="0"/>
              <a:t>Шахтинська справа</a:t>
            </a:r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Витоки справи:</a:t>
            </a:r>
            <a:endParaRPr lang="uk-UA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0" y="1500174"/>
            <a:ext cx="3429024" cy="4429156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uk-UA" dirty="0" smtClean="0"/>
              <a:t>   Розслідування </a:t>
            </a:r>
            <a:r>
              <a:rPr lang="uk-UA" dirty="0" smtClean="0"/>
              <a:t>було організовано за пропозицією повноважного представника </a:t>
            </a:r>
            <a:r>
              <a:rPr lang="uk-UA" dirty="0" err="1" smtClean="0"/>
              <a:t>ОГПУ</a:t>
            </a:r>
            <a:r>
              <a:rPr lang="uk-UA" dirty="0" smtClean="0"/>
              <a:t> в Північному Кавказі Є. Г. Євдокимова та начальника економічного відділу </a:t>
            </a:r>
            <a:r>
              <a:rPr lang="uk-UA" dirty="0" err="1" smtClean="0"/>
              <a:t>Північно-Кавказького</a:t>
            </a:r>
            <a:r>
              <a:rPr lang="uk-UA" dirty="0" smtClean="0"/>
              <a:t> управління </a:t>
            </a:r>
            <a:r>
              <a:rPr lang="uk-UA" dirty="0" err="1" smtClean="0"/>
              <a:t>ОДПУ</a:t>
            </a:r>
            <a:r>
              <a:rPr lang="uk-UA" dirty="0" smtClean="0"/>
              <a:t> К.І. Зонова, справа була підготовлено </a:t>
            </a:r>
            <a:r>
              <a:rPr lang="uk-UA" dirty="0" err="1" smtClean="0"/>
              <a:t>ОГПУ</a:t>
            </a:r>
            <a:r>
              <a:rPr lang="uk-UA" dirty="0" smtClean="0"/>
              <a:t>, а потім передано в Спеціальне присутність Верховного суду під головуванням </a:t>
            </a:r>
            <a:r>
              <a:rPr lang="uk-UA" dirty="0" err="1" smtClean="0"/>
              <a:t>Вишинського</a:t>
            </a:r>
            <a:r>
              <a:rPr lang="uk-UA" dirty="0" smtClean="0"/>
              <a:t>. </a:t>
            </a:r>
            <a:endParaRPr lang="uk-UA" dirty="0"/>
          </a:p>
        </p:txBody>
      </p:sp>
      <p:pic>
        <p:nvPicPr>
          <p:cNvPr id="16386" name="Picture 2" descr="http://www.territoryterror.org.ua/image.php?ci_themeid=130&amp;fileno=6&amp;x=370&amp;y=25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1214422"/>
            <a:ext cx="5160044" cy="3500462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3357554" y="5103674"/>
            <a:ext cx="578644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Є. Г. Євдокимов заявив, що аварії, які відбуваються на шахтах тресту </a:t>
            </a:r>
            <a:r>
              <a:rPr lang="uk-UA" dirty="0" err="1" smtClean="0"/>
              <a:t>Донвугілля</a:t>
            </a:r>
            <a:r>
              <a:rPr lang="uk-UA" dirty="0" smtClean="0"/>
              <a:t>, є безпосереднім результатом антирадянської діяльності нелегальної контрреволюційної шкідницької організації, що складається з дореволюційних технічних фахівців </a:t>
            </a:r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Слідство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smtClean="0"/>
              <a:t>суд: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uk-UA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-214346" y="1142984"/>
            <a:ext cx="5500726" cy="585789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uk-UA" dirty="0" smtClean="0"/>
              <a:t>     Дізнання </a:t>
            </a:r>
            <a:r>
              <a:rPr lang="uk-UA" dirty="0" smtClean="0"/>
              <a:t>велося групою слідчих ПП </a:t>
            </a:r>
            <a:r>
              <a:rPr lang="uk-UA" dirty="0" err="1" smtClean="0"/>
              <a:t>ОГПУ</a:t>
            </a:r>
            <a:r>
              <a:rPr lang="uk-UA" dirty="0" smtClean="0"/>
              <a:t> по </a:t>
            </a:r>
            <a:r>
              <a:rPr lang="uk-UA" dirty="0" err="1" smtClean="0"/>
              <a:t>Північно-Кавказькому</a:t>
            </a:r>
            <a:r>
              <a:rPr lang="uk-UA" dirty="0" smtClean="0"/>
              <a:t> краю і </a:t>
            </a:r>
            <a:r>
              <a:rPr lang="uk-UA" dirty="0" err="1" smtClean="0"/>
              <a:t>ГПУ</a:t>
            </a:r>
            <a:r>
              <a:rPr lang="uk-UA" dirty="0" smtClean="0"/>
              <a:t> УРСР, зокрема В. І. Антоновичем, Л. С. </a:t>
            </a:r>
            <a:r>
              <a:rPr lang="uk-UA" dirty="0" err="1" smtClean="0"/>
              <a:t>Арровим-Тандетніцкім</a:t>
            </a:r>
            <a:r>
              <a:rPr lang="uk-UA" dirty="0" smtClean="0"/>
              <a:t>, Є. А. </a:t>
            </a:r>
            <a:r>
              <a:rPr lang="uk-UA" dirty="0" err="1" smtClean="0"/>
              <a:t>Євгеньєва-Шептицьким</a:t>
            </a:r>
            <a:r>
              <a:rPr lang="uk-UA" dirty="0" smtClean="0"/>
              <a:t>, Є. П. </a:t>
            </a:r>
            <a:r>
              <a:rPr lang="uk-UA" dirty="0" err="1" smtClean="0"/>
              <a:t>Еленевічем</a:t>
            </a:r>
            <a:r>
              <a:rPr lang="uk-UA" dirty="0" smtClean="0"/>
              <a:t>, Ю. Л. Звєрєвим , А. Б. </a:t>
            </a:r>
            <a:r>
              <a:rPr lang="uk-UA" dirty="0" err="1" smtClean="0"/>
              <a:t>Інсарова</a:t>
            </a:r>
            <a:r>
              <a:rPr lang="uk-UA" dirty="0" smtClean="0"/>
              <a:t>, А. Б. Розановим, З. М. </a:t>
            </a:r>
            <a:r>
              <a:rPr lang="uk-UA" dirty="0" err="1" smtClean="0"/>
              <a:t>Ушаковим</a:t>
            </a:r>
            <a:r>
              <a:rPr lang="uk-UA" dirty="0" smtClean="0"/>
              <a:t>, П. Є. </a:t>
            </a:r>
            <a:r>
              <a:rPr lang="uk-UA" dirty="0" err="1" smtClean="0"/>
              <a:t>Фінаковим</a:t>
            </a:r>
            <a:r>
              <a:rPr lang="uk-UA" dirty="0" smtClean="0"/>
              <a:t>, М. Д. </a:t>
            </a:r>
            <a:r>
              <a:rPr lang="uk-UA" dirty="0" smtClean="0"/>
              <a:t>Яхонтова, </a:t>
            </a:r>
            <a:r>
              <a:rPr lang="uk-UA" dirty="0" smtClean="0"/>
              <a:t>Курським, Федотовим, які виконували доручення, метою якого було отримати "щиросерді зізнання" , надати справі характер </a:t>
            </a:r>
            <a:r>
              <a:rPr lang="uk-UA" dirty="0" smtClean="0"/>
              <a:t>загальнодержавного. </a:t>
            </a:r>
            <a:r>
              <a:rPr lang="uk-UA" dirty="0" smtClean="0"/>
              <a:t>Попереднє слідство вів слідчий по найважливіших справах при прокурорі </a:t>
            </a:r>
            <a:r>
              <a:rPr lang="uk-UA" dirty="0" err="1" smtClean="0"/>
              <a:t>РРФСР</a:t>
            </a:r>
            <a:r>
              <a:rPr lang="uk-UA" dirty="0" smtClean="0"/>
              <a:t> Е. Е. </a:t>
            </a:r>
            <a:r>
              <a:rPr lang="uk-UA" dirty="0" err="1" smtClean="0"/>
              <a:t>Левентон</a:t>
            </a:r>
            <a:r>
              <a:rPr lang="uk-UA" dirty="0" smtClean="0"/>
              <a:t>.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     Всього </a:t>
            </a:r>
            <a:r>
              <a:rPr lang="uk-UA" dirty="0" smtClean="0"/>
              <a:t>було заарештовано кілька сотень людей: одна частина заарештованих була звільнена, інша (82 чол.) Засуджені у позасудовому порядку Колегією </a:t>
            </a:r>
            <a:r>
              <a:rPr lang="uk-UA" dirty="0" err="1" smtClean="0"/>
              <a:t>ОДПУ</a:t>
            </a:r>
            <a:r>
              <a:rPr lang="uk-UA" dirty="0" smtClean="0"/>
              <a:t>, на судовий процес у справі "Про економічну контрреволюції в Донбасі" виведено 53 чол</a:t>
            </a:r>
            <a:r>
              <a:rPr lang="uk-UA" dirty="0" smtClean="0"/>
              <a:t>.</a:t>
            </a:r>
            <a:endParaRPr lang="uk-UA" dirty="0" smtClean="0"/>
          </a:p>
          <a:p>
            <a:endParaRPr lang="uk-UA" dirty="0"/>
          </a:p>
        </p:txBody>
      </p:sp>
      <p:pic>
        <p:nvPicPr>
          <p:cNvPr id="15364" name="Picture 4" descr="http://znaimo.com.ua/images/rubase_2_455776545_1468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1285860"/>
            <a:ext cx="3645342" cy="3643338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572132" y="5214950"/>
            <a:ext cx="33575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err="1" smtClean="0"/>
              <a:t>Захисники</a:t>
            </a:r>
            <a:r>
              <a:rPr lang="ru-RU" i="1" dirty="0" smtClean="0"/>
              <a:t> на "</a:t>
            </a:r>
            <a:r>
              <a:rPr lang="ru-RU" i="1" dirty="0" err="1" smtClean="0"/>
              <a:t>Шахтинський</a:t>
            </a:r>
            <a:r>
              <a:rPr lang="ru-RU" i="1" dirty="0" smtClean="0"/>
              <a:t> </a:t>
            </a:r>
            <a:r>
              <a:rPr lang="ru-RU" i="1" dirty="0" err="1" smtClean="0"/>
              <a:t>процесі</a:t>
            </a:r>
            <a:r>
              <a:rPr lang="ru-RU" i="1" dirty="0" smtClean="0"/>
              <a:t>" </a:t>
            </a:r>
            <a:r>
              <a:rPr lang="ru-RU" i="1" dirty="0" err="1" smtClean="0"/>
              <a:t>знайомляться</a:t>
            </a:r>
            <a:r>
              <a:rPr lang="ru-RU" i="1" dirty="0" smtClean="0"/>
              <a:t> </a:t>
            </a:r>
            <a:r>
              <a:rPr lang="ru-RU" i="1" dirty="0" err="1" smtClean="0"/>
              <a:t>з</a:t>
            </a:r>
            <a:r>
              <a:rPr lang="ru-RU" i="1" dirty="0" smtClean="0"/>
              <a:t> документами </a:t>
            </a:r>
            <a:r>
              <a:rPr lang="ru-RU" i="1" dirty="0" err="1" smtClean="0"/>
              <a:t>звинувачення</a:t>
            </a:r>
            <a:r>
              <a:rPr lang="ru-RU" i="1" dirty="0" smtClean="0"/>
              <a:t>. </a:t>
            </a:r>
            <a:r>
              <a:rPr lang="ru-RU" i="1" dirty="0" err="1" smtClean="0"/>
              <a:t>Травень</a:t>
            </a:r>
            <a:r>
              <a:rPr lang="ru-RU" i="1" dirty="0" smtClean="0"/>
              <a:t> 1928</a:t>
            </a:r>
            <a:endParaRPr lang="uk-UA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4857752" cy="600076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uk-UA" sz="3800" dirty="0" smtClean="0"/>
              <a:t>Судові засідання, що проходили в колонній залі Будинку Союзів, почалися 18 травня 1928 і тривали 41 день. Крім державних обвинувачів (Криленко і </a:t>
            </a:r>
            <a:r>
              <a:rPr lang="uk-UA" sz="3800" dirty="0" err="1" smtClean="0"/>
              <a:t>Рогінський</a:t>
            </a:r>
            <a:r>
              <a:rPr lang="uk-UA" sz="3800" dirty="0" smtClean="0"/>
              <a:t>) в засіданнях брали участь 4 громадських </a:t>
            </a:r>
            <a:r>
              <a:rPr lang="uk-UA" sz="3800" dirty="0" smtClean="0"/>
              <a:t>обвинувача. </a:t>
            </a:r>
            <a:r>
              <a:rPr lang="uk-UA" sz="3800" dirty="0" smtClean="0"/>
              <a:t>Обвинувачених захищали 15 адвокатів, членів московської губернської колегії захисників: А. Е. </a:t>
            </a:r>
            <a:r>
              <a:rPr lang="uk-UA" sz="3800" dirty="0" err="1" smtClean="0"/>
              <a:t>Вормс</a:t>
            </a:r>
            <a:r>
              <a:rPr lang="uk-UA" sz="3800" dirty="0" smtClean="0"/>
              <a:t>, Добринін, А. М. Долматовський, Н. В. </a:t>
            </a:r>
            <a:r>
              <a:rPr lang="uk-UA" sz="3800" dirty="0" err="1" smtClean="0"/>
              <a:t>Коммод</a:t>
            </a:r>
            <a:r>
              <a:rPr lang="uk-UA" sz="3800" dirty="0" smtClean="0"/>
              <a:t>, В. Ю. Короленка, Е. А. </a:t>
            </a:r>
            <a:r>
              <a:rPr lang="uk-UA" sz="3800" dirty="0" err="1" smtClean="0"/>
              <a:t>Левенберга</a:t>
            </a:r>
            <a:r>
              <a:rPr lang="uk-UA" sz="3800" dirty="0" smtClean="0"/>
              <a:t>, </a:t>
            </a:r>
            <a:r>
              <a:rPr lang="uk-UA" sz="3800" dirty="0" err="1" smtClean="0"/>
              <a:t>Малянтович</a:t>
            </a:r>
            <a:r>
              <a:rPr lang="uk-UA" sz="3800" dirty="0" smtClean="0"/>
              <a:t> (поки залишається нез'ясованим, хто з братів </a:t>
            </a:r>
            <a:r>
              <a:rPr lang="uk-UA" sz="3800" dirty="0" err="1" smtClean="0"/>
              <a:t>Малянтович</a:t>
            </a:r>
            <a:r>
              <a:rPr lang="uk-UA" sz="3800" dirty="0" smtClean="0"/>
              <a:t> , Павло Миколайович або Володимир Миколайович, брав участь у процесі), Л. А. </a:t>
            </a:r>
            <a:r>
              <a:rPr lang="uk-UA" sz="3800" dirty="0" err="1" smtClean="0"/>
              <a:t>Меранвіль</a:t>
            </a:r>
            <a:r>
              <a:rPr lang="uk-UA" sz="3800" dirty="0" smtClean="0"/>
              <a:t>, С. П. Ординський, М. А. оточили, І. Н. </a:t>
            </a:r>
            <a:r>
              <a:rPr lang="uk-UA" sz="3800" dirty="0" err="1" smtClean="0"/>
              <a:t>Плятт</a:t>
            </a:r>
            <a:r>
              <a:rPr lang="uk-UA" sz="3800" dirty="0" smtClean="0"/>
              <a:t>, Л. Г. </a:t>
            </a:r>
            <a:r>
              <a:rPr lang="uk-UA" sz="3800" dirty="0" err="1" smtClean="0"/>
              <a:t>П'ЯТЕЦЬКА-Шапіро</a:t>
            </a:r>
            <a:r>
              <a:rPr lang="uk-UA" sz="3800" dirty="0" smtClean="0"/>
              <a:t>, Л. І. </a:t>
            </a:r>
            <a:r>
              <a:rPr lang="uk-UA" sz="3800" dirty="0" err="1" smtClean="0"/>
              <a:t>Розенблюм</a:t>
            </a:r>
            <a:r>
              <a:rPr lang="uk-UA" sz="3800" dirty="0" smtClean="0"/>
              <a:t>, А. М. Рязанський, </a:t>
            </a:r>
            <a:r>
              <a:rPr lang="uk-UA" sz="3800" dirty="0" smtClean="0"/>
              <a:t>Смирнов. </a:t>
            </a:r>
            <a:r>
              <a:rPr lang="uk-UA" sz="3800" dirty="0" smtClean="0"/>
              <a:t>Двох виправданих німецьких поданих захищав А. Е. </a:t>
            </a:r>
            <a:r>
              <a:rPr lang="uk-UA" sz="3800" dirty="0" err="1" smtClean="0"/>
              <a:t>Вормс</a:t>
            </a:r>
            <a:r>
              <a:rPr lang="uk-UA" sz="3800" dirty="0" smtClean="0"/>
              <a:t>. На суді були присутні численні журналісти і глядачі. 23 з 53 обвинувачених відмовилися визнати себе винними, 10 визнали свою провину лише частково </a:t>
            </a:r>
            <a:r>
              <a:rPr lang="uk-UA" sz="3800" dirty="0" smtClean="0"/>
              <a:t>.</a:t>
            </a:r>
            <a:endParaRPr lang="uk-UA" sz="3800" dirty="0" smtClean="0"/>
          </a:p>
          <a:p>
            <a:pPr>
              <a:buNone/>
            </a:pP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pic>
        <p:nvPicPr>
          <p:cNvPr id="19458" name="Picture 2" descr="http://t3.gstatic.com/images?q=tbn:ANd9GcQN5iIar6lp61igNIXz9OIRdBWzheFb3fRD1b3INT8yeASfoyk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2000240"/>
            <a:ext cx="4214842" cy="28822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214282" y="1214422"/>
            <a:ext cx="464347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uk-UA" dirty="0" smtClean="0"/>
              <a:t>Рішенням суду 11 осіб були засуджені до вищої міри покарання - розстрілу. Інженери Н. Н. </a:t>
            </a:r>
            <a:r>
              <a:rPr lang="uk-UA" dirty="0" err="1" smtClean="0"/>
              <a:t>Горлецкій</a:t>
            </a:r>
            <a:r>
              <a:rPr lang="uk-UA" dirty="0" smtClean="0"/>
              <a:t>, Н. А. </a:t>
            </a:r>
            <a:r>
              <a:rPr lang="uk-UA" dirty="0" err="1" smtClean="0"/>
              <a:t>Бояринов</a:t>
            </a:r>
            <a:r>
              <a:rPr lang="uk-UA" dirty="0" smtClean="0"/>
              <a:t>, Н. К. </a:t>
            </a:r>
            <a:r>
              <a:rPr lang="uk-UA" dirty="0" err="1" smtClean="0"/>
              <a:t>Кржижановський</a:t>
            </a:r>
            <a:r>
              <a:rPr lang="uk-UA" dirty="0" smtClean="0"/>
              <a:t>, А. Я. </a:t>
            </a:r>
            <a:r>
              <a:rPr lang="uk-UA" dirty="0" err="1" smtClean="0"/>
              <a:t>Юсевіч</a:t>
            </a:r>
            <a:r>
              <a:rPr lang="uk-UA" dirty="0" smtClean="0"/>
              <a:t> і службовець С. 3. </a:t>
            </a:r>
            <a:r>
              <a:rPr lang="uk-UA" dirty="0" err="1" smtClean="0"/>
              <a:t>Будний</a:t>
            </a:r>
            <a:r>
              <a:rPr lang="uk-UA" dirty="0" smtClean="0"/>
              <a:t> були розстріляні 9 липня </a:t>
            </a:r>
            <a:r>
              <a:rPr lang="uk-UA" dirty="0" smtClean="0"/>
              <a:t>1928. </a:t>
            </a:r>
            <a:r>
              <a:rPr lang="uk-UA" dirty="0" smtClean="0"/>
              <a:t>Для шести інших (Н. Н. Березовський, С. П. </a:t>
            </a:r>
            <a:r>
              <a:rPr lang="uk-UA" dirty="0" err="1" smtClean="0"/>
              <a:t>Братановський</a:t>
            </a:r>
            <a:r>
              <a:rPr lang="uk-UA" dirty="0" smtClean="0"/>
              <a:t>, А. І. </a:t>
            </a:r>
            <a:r>
              <a:rPr lang="uk-UA" dirty="0" err="1" smtClean="0"/>
              <a:t>Казаринов</a:t>
            </a:r>
            <a:r>
              <a:rPr lang="uk-UA" dirty="0" smtClean="0"/>
              <a:t>, Ю. Н. </a:t>
            </a:r>
            <a:r>
              <a:rPr lang="uk-UA" dirty="0" err="1" smtClean="0"/>
              <a:t>Матов</a:t>
            </a:r>
            <a:r>
              <a:rPr lang="uk-UA" dirty="0" smtClean="0"/>
              <a:t>, Г. А. </a:t>
            </a:r>
            <a:r>
              <a:rPr lang="uk-UA" dirty="0" err="1" smtClean="0"/>
              <a:t>Шадлун</a:t>
            </a:r>
            <a:r>
              <a:rPr lang="uk-UA" dirty="0" smtClean="0"/>
              <a:t> і Н. П. </a:t>
            </a:r>
            <a:r>
              <a:rPr lang="uk-UA" dirty="0" err="1" smtClean="0"/>
              <a:t>Бояршінов</a:t>
            </a:r>
            <a:r>
              <a:rPr lang="uk-UA" dirty="0" smtClean="0"/>
              <a:t>) розстріл було замінено 10 роками. Четверо обвинувачених (у тому числі двоє німецьких громадян) були виправдані і четверо (зокрема один німецький підданий) засуджені до умовних термінів покарання. Решта - до позбавлення волі строком від 1 до 10 років з поразкою в правах на термін від 3 до 5 років.</a:t>
            </a:r>
            <a:endParaRPr lang="uk-UA" dirty="0" smtClean="0"/>
          </a:p>
        </p:txBody>
      </p:sp>
      <p:pic>
        <p:nvPicPr>
          <p:cNvPr id="18434" name="Picture 2" descr="http://ukrmap.su/program2010/wh10/worldhistory10_files/image3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1928802"/>
            <a:ext cx="4171716" cy="3143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Реабілітація</a:t>
            </a:r>
            <a:r>
              <a:rPr lang="ru-RU" b="1" dirty="0" smtClean="0"/>
              <a:t>: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8839200" cy="2803532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uk-UA" dirty="0" smtClean="0"/>
              <a:t>      В </a:t>
            </a:r>
            <a:r>
              <a:rPr lang="uk-UA" dirty="0" smtClean="0"/>
              <a:t>кінці 2000 всі засуджені по даній справі реабілітовано. Як повідомляє Генеральна Прокуратура РФ, 6 липня 1928 49 фахівців Донбасу були засуджені до різних мір покарання Верховним судом СРСР під головуванням ректора </a:t>
            </a:r>
            <a:r>
              <a:rPr lang="uk-UA" dirty="0" err="1" smtClean="0"/>
              <a:t>МГУ</a:t>
            </a:r>
            <a:r>
              <a:rPr lang="uk-UA" dirty="0" smtClean="0"/>
              <a:t> Андрія </a:t>
            </a:r>
            <a:r>
              <a:rPr lang="uk-UA" dirty="0" err="1" smtClean="0"/>
              <a:t>Вишинського</a:t>
            </a:r>
            <a:r>
              <a:rPr lang="uk-UA" dirty="0" smtClean="0"/>
              <a:t>. В якості звинувачення фігурувало створення "шкідницьких груп у ряді рудоуправлінь Донбасу, правлінні тресту" </a:t>
            </a:r>
            <a:r>
              <a:rPr lang="uk-UA" dirty="0" err="1" smtClean="0"/>
              <a:t>Донвугілля</a:t>
            </a:r>
            <a:r>
              <a:rPr lang="uk-UA" dirty="0" smtClean="0"/>
              <a:t> "і в правлінні </a:t>
            </a:r>
            <a:r>
              <a:rPr lang="uk-UA" dirty="0" err="1" smtClean="0"/>
              <a:t>ВРНГ</a:t>
            </a:r>
            <a:r>
              <a:rPr lang="uk-UA" dirty="0" smtClean="0"/>
              <a:t> СРСР" з метою нанесення шкоди радянській владі. Звинувачення стверджувало, що виразно "оперувало фактами аварій і затоплень на шахтах, а також антирадянських висловлювань ряду осіб". В ході перевірки матеріалів справи комісією з реабілітації при Прокуратурі РФ було виявлено фальсифікація доказових матеріалів і відсутність вини у засуджених. </a:t>
            </a:r>
            <a:endParaRPr lang="uk-UA" dirty="0"/>
          </a:p>
        </p:txBody>
      </p:sp>
      <p:pic>
        <p:nvPicPr>
          <p:cNvPr id="20482" name="Picture 2" descr="http://ukrmap.su/program2009/uh10/014/21_resiz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3571876"/>
            <a:ext cx="4357718" cy="28543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 </a:t>
            </a:r>
            <a:r>
              <a:rPr lang="ru-RU" b="1" dirty="0" err="1" smtClean="0"/>
              <a:t>Цікаві</a:t>
            </a:r>
            <a:r>
              <a:rPr lang="ru-RU" b="1" dirty="0" smtClean="0"/>
              <a:t> </a:t>
            </a:r>
            <a:r>
              <a:rPr lang="ru-RU" b="1" dirty="0" err="1" smtClean="0"/>
              <a:t>факти</a:t>
            </a:r>
            <a:r>
              <a:rPr lang="ru-RU" b="1" dirty="0" smtClean="0"/>
              <a:t>: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dirty="0" smtClean="0"/>
              <a:t>Фактично ознаки шкідництва як такого були необов'язковим для його виявлення умовою, оскільки існувало так зване "приховане" і "тонке" шкідництво і зовні людина могла виробляти "гарне </a:t>
            </a:r>
            <a:r>
              <a:rPr lang="uk-UA" dirty="0" smtClean="0"/>
              <a:t>враження"</a:t>
            </a:r>
            <a:r>
              <a:rPr lang="uk-UA" dirty="0" smtClean="0"/>
              <a:t> </a:t>
            </a:r>
            <a:r>
              <a:rPr lang="uk-UA" dirty="0" smtClean="0"/>
              <a:t>: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Більш досвідчені й обережні шкідники (подібно інженеру Кузьма) проводили шкідництво так тонко й обачно, що не тільки не було помітно його слідів, але, навпаки, зовні рудник (</a:t>
            </a:r>
            <a:r>
              <a:rPr lang="uk-UA" dirty="0" err="1" smtClean="0"/>
              <a:t>Власовський</a:t>
            </a:r>
            <a:r>
              <a:rPr lang="uk-UA" dirty="0" smtClean="0"/>
              <a:t>) справляв вельми хороше враження.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35</TotalTime>
  <Words>283</Words>
  <PresentationFormat>Экран (4:3)</PresentationFormat>
  <Paragraphs>40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Трек</vt:lpstr>
      <vt:lpstr>Радянська модернізація України:  Шахтинська справа</vt:lpstr>
      <vt:lpstr>План: </vt:lpstr>
      <vt:lpstr>Шахтинська справа</vt:lpstr>
      <vt:lpstr>Витоки справи:</vt:lpstr>
      <vt:lpstr>Слідство і суд: </vt:lpstr>
      <vt:lpstr>Слайд 6</vt:lpstr>
      <vt:lpstr>Слайд 7</vt:lpstr>
      <vt:lpstr>Реабілітація: </vt:lpstr>
      <vt:lpstr> Цікаві факти: </vt:lpstr>
      <vt:lpstr>Підсумки:</vt:lpstr>
      <vt:lpstr>Запам’ятаймо:</vt:lpstr>
      <vt:lpstr>Джерела: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Радянська модернізація України:  Шахтинська справа</dc:title>
  <dc:creator>Кариночка...</dc:creator>
  <cp:lastModifiedBy>User</cp:lastModifiedBy>
  <cp:revision>5</cp:revision>
  <dcterms:created xsi:type="dcterms:W3CDTF">2013-03-31T18:05:57Z</dcterms:created>
  <dcterms:modified xsi:type="dcterms:W3CDTF">2013-03-31T19:04:26Z</dcterms:modified>
</cp:coreProperties>
</file>