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70" r:id="rId5"/>
    <p:sldId id="269" r:id="rId6"/>
    <p:sldId id="260" r:id="rId7"/>
    <p:sldId id="271" r:id="rId8"/>
    <p:sldId id="262" r:id="rId9"/>
    <p:sldId id="268" r:id="rId10"/>
    <p:sldId id="267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7E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4F36CEF-DB00-45CD-B8AD-272C0B6EC298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5868144" cy="2448272"/>
          </a:xfrm>
        </p:spPr>
        <p:txBody>
          <a:bodyPr>
            <a:noAutofit/>
          </a:bodyPr>
          <a:lstStyle/>
          <a:p>
            <a:endParaRPr lang="ru-RU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Обои Группа, beatles, фотография, черно-белая, ржавая машина для рабочего стола - картинка #30870, скачать бесплатно на WallBox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тзывы на стихи, современная литера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897261"/>
            <a:ext cx="4239576" cy="59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1124744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Голодомор в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їні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05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20" y="892879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ysClr val="windowText" lastClr="000000"/>
                </a:solidFill>
              </a:rPr>
              <a:t>Мешканці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західноукраїнських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земель з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милосердям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і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співчуттям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ставилися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до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голодуючих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годували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їх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допомагали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їм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продуктами,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організовували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місця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для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нічлігів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.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Широку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пропагандистку роботу проводили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українські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повстанці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члени ОУН, УПА. У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листівці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«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Українці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» вони закликали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помагати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голодуючим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наддніпрянцям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. «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Українці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Західної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України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!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Серед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вас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живе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багато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братів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ваших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зі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Східної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України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…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Ставатися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до них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приязно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приймайте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гостинно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як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братів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своїх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.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Допомагайте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собі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взаємно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по-братньому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!»</a:t>
            </a:r>
          </a:p>
          <a:p>
            <a:endParaRPr lang="ru-RU" sz="2000" b="1" dirty="0" smtClean="0">
              <a:solidFill>
                <a:sysClr val="windowText" lastClr="000000"/>
              </a:solidFill>
            </a:endParaRPr>
          </a:p>
          <a:p>
            <a:r>
              <a:rPr lang="ru-RU" sz="2000" b="1" dirty="0" smtClean="0">
                <a:solidFill>
                  <a:sysClr val="windowText" lastClr="000000"/>
                </a:solidFill>
              </a:rPr>
              <a:t>За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офіційними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далеко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неповними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даними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загальна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кількість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голодуючих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досягла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у 1946-1947 роках 2,7 млн.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чол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.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Дуже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різко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зросла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дитяча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смертність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.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Свого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апогею голод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досяг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у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березні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і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тривав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аж до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серпня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1947 р.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Місцеві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органи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влади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іноді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намагалися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допомагати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голодуючим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звільняючи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від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хлібозаготівель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безнадійні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колективні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господарства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.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Однак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партійні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і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державні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верхи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жорстоко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переслідували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«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м’якотілих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».</a:t>
            </a:r>
          </a:p>
          <a:p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0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3" y="44624"/>
            <a:ext cx="865470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9" y="3501008"/>
            <a:ext cx="8654705" cy="30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05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624" y="116632"/>
            <a:ext cx="43860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Голод 1946-1947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років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виник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внаслідок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повоєнної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розрухи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запровадження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нереальних</a:t>
            </a:r>
            <a:r>
              <a:rPr lang="ru-RU" b="1" dirty="0" smtClean="0">
                <a:solidFill>
                  <a:sysClr val="windowText" lastClr="000000"/>
                </a:solidFill>
              </a:rPr>
              <a:t> до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виконання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плані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хлібозаготівлі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тотальної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викачки</a:t>
            </a:r>
            <a:r>
              <a:rPr lang="ru-RU" b="1" dirty="0" smtClean="0">
                <a:solidFill>
                  <a:sysClr val="windowText" lastClr="000000"/>
                </a:solidFill>
              </a:rPr>
              <a:t> з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колгоспів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насіннєвого</a:t>
            </a:r>
            <a:r>
              <a:rPr lang="ru-RU" b="1" dirty="0" smtClean="0">
                <a:solidFill>
                  <a:sysClr val="windowText" lastClr="000000"/>
                </a:solidFill>
              </a:rPr>
              <a:t>, фуражного, страхового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фондів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запровадження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прямих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податків</a:t>
            </a:r>
            <a:r>
              <a:rPr lang="ru-RU" b="1" dirty="0" smtClean="0">
                <a:solidFill>
                  <a:sysClr val="windowText" lastClr="000000"/>
                </a:solidFill>
              </a:rPr>
              <a:t> за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користування</a:t>
            </a:r>
            <a:r>
              <a:rPr lang="ru-RU" b="1" dirty="0" smtClean="0">
                <a:solidFill>
                  <a:sysClr val="windowText" lastClr="000000"/>
                </a:solidFill>
              </a:rPr>
              <a:t> селянами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присадибних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ділянок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проведення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насильницької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колективізації</a:t>
            </a:r>
            <a:r>
              <a:rPr lang="ru-RU" b="1" dirty="0" smtClean="0">
                <a:solidFill>
                  <a:sysClr val="windowText" lastClr="000000"/>
                </a:solidFill>
              </a:rPr>
              <a:t> в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Західній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Україні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несприятливих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погодних</a:t>
            </a:r>
            <a:r>
              <a:rPr lang="ru-RU" b="1" dirty="0" smtClean="0">
                <a:solidFill>
                  <a:sysClr val="windowText" lastClr="000000"/>
                </a:solidFill>
              </a:rPr>
              <a:t> умов в центрально-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східних</a:t>
            </a:r>
            <a:r>
              <a:rPr lang="ru-RU" b="1" dirty="0" smtClean="0">
                <a:solidFill>
                  <a:sysClr val="windowText" lastClr="000000"/>
                </a:solidFill>
              </a:rPr>
              <a:t> областях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України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зокрема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найбільше</a:t>
            </a:r>
            <a:r>
              <a:rPr lang="ru-RU" b="1" dirty="0" smtClean="0">
                <a:solidFill>
                  <a:sysClr val="windowText" lastClr="000000"/>
                </a:solidFill>
              </a:rPr>
              <a:t>: у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Херсонській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Ізмаїльській</a:t>
            </a:r>
            <a:r>
              <a:rPr lang="ru-RU" b="1" dirty="0" smtClean="0">
                <a:solidFill>
                  <a:sysClr val="windowText" lastClr="000000"/>
                </a:solidFill>
              </a:rPr>
              <a:t> та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Одеській</a:t>
            </a:r>
            <a:r>
              <a:rPr lang="ru-RU" b="1" dirty="0" smtClean="0">
                <a:solidFill>
                  <a:sysClr val="windowText" lastClr="000000"/>
                </a:solidFill>
              </a:rPr>
              <a:t> областях.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20486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У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повоєнний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період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сільське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господарство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України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було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вщент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зруйноване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колгоспи</a:t>
            </a:r>
            <a:r>
              <a:rPr lang="ru-RU" b="1" dirty="0" smtClean="0">
                <a:solidFill>
                  <a:sysClr val="windowText" lastClr="000000"/>
                </a:solidFill>
              </a:rPr>
              <a:t> і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радгоспи</a:t>
            </a:r>
            <a:r>
              <a:rPr lang="ru-RU" b="1" dirty="0" smtClean="0">
                <a:solidFill>
                  <a:sysClr val="windowText" lastClr="000000"/>
                </a:solidFill>
              </a:rPr>
              <a:t> -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пограбовані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сотні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сіл</a:t>
            </a:r>
            <a:r>
              <a:rPr lang="ru-RU" b="1" dirty="0" smtClean="0">
                <a:solidFill>
                  <a:sysClr val="windowText" lastClr="000000"/>
                </a:solidFill>
              </a:rPr>
              <a:t> –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спалені</a:t>
            </a:r>
            <a:r>
              <a:rPr lang="ru-RU" b="1" dirty="0" smtClean="0">
                <a:solidFill>
                  <a:sysClr val="windowText" lastClr="000000"/>
                </a:solidFill>
              </a:rPr>
              <a:t>. Не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зважаючи</a:t>
            </a:r>
            <a:r>
              <a:rPr lang="ru-RU" b="1" dirty="0" smtClean="0">
                <a:solidFill>
                  <a:sysClr val="windowText" lastClr="000000"/>
                </a:solidFill>
              </a:rPr>
              <a:t> на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розруху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сільський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товаровиробник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змушений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був</a:t>
            </a:r>
            <a:r>
              <a:rPr lang="ru-RU" b="1" dirty="0" smtClean="0">
                <a:solidFill>
                  <a:sysClr val="windowText" lastClr="000000"/>
                </a:solidFill>
              </a:rPr>
              <a:t> нести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подвійний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тягар</a:t>
            </a:r>
            <a:r>
              <a:rPr lang="ru-RU" b="1" dirty="0" smtClean="0">
                <a:solidFill>
                  <a:sysClr val="windowText" lastClr="000000"/>
                </a:solidFill>
              </a:rPr>
              <a:t> –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відбудовувати</a:t>
            </a:r>
            <a:r>
              <a:rPr lang="ru-RU" b="1" dirty="0" smtClean="0">
                <a:solidFill>
                  <a:sysClr val="windowText" lastClr="000000"/>
                </a:solidFill>
              </a:rPr>
              <a:t> село і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відновлювати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продуктивні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сили</a:t>
            </a:r>
            <a:r>
              <a:rPr lang="ru-RU" b="1" dirty="0" smtClean="0">
                <a:solidFill>
                  <a:sysClr val="windowText" lastClr="000000"/>
                </a:solidFill>
              </a:rPr>
              <a:t> у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промисловості</a:t>
            </a:r>
            <a:r>
              <a:rPr lang="ru-RU" b="1" dirty="0" smtClean="0">
                <a:solidFill>
                  <a:sysClr val="windowText" lastClr="000000"/>
                </a:solidFill>
              </a:rPr>
              <a:t>.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Невідповідність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державних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заготівельних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цін</a:t>
            </a:r>
            <a:r>
              <a:rPr lang="ru-RU" b="1" dirty="0" smtClean="0">
                <a:solidFill>
                  <a:sysClr val="windowText" lastClr="000000"/>
                </a:solidFill>
              </a:rPr>
              <a:t> на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продукцію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сільського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господарства</a:t>
            </a:r>
            <a:r>
              <a:rPr lang="ru-RU" b="1" dirty="0" smtClean="0">
                <a:solidFill>
                  <a:sysClr val="windowText" lastClr="000000"/>
                </a:solidFill>
              </a:rPr>
              <a:t> і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державних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оптових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цін</a:t>
            </a:r>
            <a:r>
              <a:rPr lang="ru-RU" b="1" dirty="0" smtClean="0">
                <a:solidFill>
                  <a:sysClr val="windowText" lastClr="000000"/>
                </a:solidFill>
              </a:rPr>
              <a:t> на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промислову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продукцію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підривала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економічний</a:t>
            </a:r>
            <a:r>
              <a:rPr lang="ru-RU" b="1" dirty="0" smtClean="0">
                <a:solidFill>
                  <a:sysClr val="windowText" lastClr="000000"/>
                </a:solidFill>
              </a:rPr>
              <a:t> стан селян,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які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змушені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були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платити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ще</a:t>
            </a:r>
            <a:r>
              <a:rPr lang="ru-RU" b="1" dirty="0" smtClean="0">
                <a:solidFill>
                  <a:sysClr val="windowText" lastClr="000000"/>
                </a:solidFill>
              </a:rPr>
              <a:t> й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прямі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податки</a:t>
            </a:r>
            <a:r>
              <a:rPr lang="ru-RU" b="1" dirty="0" smtClean="0">
                <a:solidFill>
                  <a:sysClr val="windowText" lastClr="000000"/>
                </a:solidFill>
              </a:rPr>
              <a:t>.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2052" name="Picture 4" descr="Голодомор языком документов - Официальное представительство Президента Укра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2868642" cy="207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стория в фотографиях: трагедия Голодомора 1932-1933 годов в Украине - фото - ТСН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10818"/>
            <a:ext cx="2808312" cy="20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3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304" y="48768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успішного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проведення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хлібозаготівельних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кампаній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використовувалося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багато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відпрацьованих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 1930-х роках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засобів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грабіжницького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характеру: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визначення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біологічної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врожайності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 з кожного гектара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посівів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різних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видів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покарань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партійних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радянських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працівників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колгоспів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рядових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селян за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несвоєчасність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постачання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зерна. До прикладу 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прокуратурі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Полтавської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області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була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створена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спеціальна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група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 семи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прокурорів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приїздили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 район з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низьким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відсотком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виконання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хлібозаготівлі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порушення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кримінальних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справ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проти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посадовців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виконували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хлібоздачі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4860540" cy="321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6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832648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ysClr val="windowText" lastClr="000000"/>
                </a:solidFill>
              </a:rPr>
              <a:t>У </a:t>
            </a:r>
            <a:r>
              <a:rPr lang="ru-RU" b="1" dirty="0" err="1">
                <a:solidFill>
                  <a:sysClr val="windowText" lastClr="000000"/>
                </a:solidFill>
              </a:rPr>
              <a:t>своїх</a:t>
            </a:r>
            <a:r>
              <a:rPr lang="ru-RU" b="1" dirty="0">
                <a:solidFill>
                  <a:sysClr val="windowText" lastClr="000000"/>
                </a:solidFill>
              </a:rPr>
              <a:t> «Мемуарах» </a:t>
            </a:r>
            <a:r>
              <a:rPr lang="ru-RU" b="1" dirty="0" err="1">
                <a:solidFill>
                  <a:sysClr val="windowText" lastClr="000000"/>
                </a:solidFill>
              </a:rPr>
              <a:t>Микита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Хрущов</a:t>
            </a:r>
            <a:r>
              <a:rPr lang="ru-RU" b="1" dirty="0">
                <a:solidFill>
                  <a:sysClr val="windowText" lastClr="000000"/>
                </a:solidFill>
              </a:rPr>
              <a:t> – </a:t>
            </a:r>
            <a:r>
              <a:rPr lang="ru-RU" b="1" dirty="0" err="1">
                <a:solidFill>
                  <a:sysClr val="windowText" lastClr="000000"/>
                </a:solidFill>
              </a:rPr>
              <a:t>тодішній</a:t>
            </a:r>
            <a:r>
              <a:rPr lang="ru-RU" b="1" dirty="0">
                <a:solidFill>
                  <a:sysClr val="windowText" lastClr="000000"/>
                </a:solidFill>
              </a:rPr>
              <a:t> перший </a:t>
            </a:r>
            <a:r>
              <a:rPr lang="ru-RU" b="1" dirty="0" err="1">
                <a:solidFill>
                  <a:sysClr val="windowText" lastClr="000000"/>
                </a:solidFill>
              </a:rPr>
              <a:t>секретар</a:t>
            </a:r>
            <a:r>
              <a:rPr lang="ru-RU" b="1" dirty="0">
                <a:solidFill>
                  <a:sysClr val="windowText" lastClr="000000"/>
                </a:solidFill>
              </a:rPr>
              <a:t> ЦК КП(б)</a:t>
            </a:r>
            <a:r>
              <a:rPr lang="ru-RU" b="1" dirty="0" err="1">
                <a:solidFill>
                  <a:sysClr val="windowText" lastClr="000000"/>
                </a:solidFill>
              </a:rPr>
              <a:t>України</a:t>
            </a:r>
            <a:r>
              <a:rPr lang="ru-RU" b="1" dirty="0">
                <a:solidFill>
                  <a:sysClr val="windowText" lastClr="000000"/>
                </a:solidFill>
              </a:rPr>
              <a:t>, так описав </a:t>
            </a:r>
            <a:r>
              <a:rPr lang="ru-RU" b="1" dirty="0" err="1">
                <a:solidFill>
                  <a:sysClr val="windowText" lastClr="000000"/>
                </a:solidFill>
              </a:rPr>
              <a:t>цей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період</a:t>
            </a:r>
            <a:r>
              <a:rPr lang="ru-RU" b="1" dirty="0">
                <a:solidFill>
                  <a:sysClr val="windowText" lastClr="000000"/>
                </a:solidFill>
              </a:rPr>
              <a:t>: «План </a:t>
            </a:r>
            <a:r>
              <a:rPr lang="ru-RU" b="1" dirty="0" err="1">
                <a:solidFill>
                  <a:sysClr val="windowText" lastClr="000000"/>
                </a:solidFill>
              </a:rPr>
              <a:t>встановлювався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вольовим</a:t>
            </a:r>
            <a:r>
              <a:rPr lang="ru-RU" b="1" dirty="0">
                <a:solidFill>
                  <a:sysClr val="windowText" lastClr="000000"/>
                </a:solidFill>
              </a:rPr>
              <a:t> методом, </a:t>
            </a:r>
            <a:r>
              <a:rPr lang="ru-RU" b="1" dirty="0" err="1">
                <a:solidFill>
                  <a:sysClr val="windowText" lastClr="000000"/>
                </a:solidFill>
              </a:rPr>
              <a:t>хоча</a:t>
            </a:r>
            <a:r>
              <a:rPr lang="ru-RU" b="1" dirty="0">
                <a:solidFill>
                  <a:sysClr val="windowText" lastClr="000000"/>
                </a:solidFill>
              </a:rPr>
              <a:t> в органах </a:t>
            </a:r>
            <a:r>
              <a:rPr lang="ru-RU" b="1" dirty="0" err="1">
                <a:solidFill>
                  <a:sysClr val="windowText" lastClr="000000"/>
                </a:solidFill>
              </a:rPr>
              <a:t>преси</a:t>
            </a:r>
            <a:r>
              <a:rPr lang="ru-RU" b="1" dirty="0">
                <a:solidFill>
                  <a:sysClr val="windowText" lastClr="000000"/>
                </a:solidFill>
              </a:rPr>
              <a:t> і в </a:t>
            </a:r>
            <a:r>
              <a:rPr lang="ru-RU" b="1" dirty="0" err="1">
                <a:solidFill>
                  <a:sysClr val="windowText" lastClr="000000"/>
                </a:solidFill>
              </a:rPr>
              <a:t>офіційних</a:t>
            </a:r>
            <a:r>
              <a:rPr lang="ru-RU" b="1" dirty="0">
                <a:solidFill>
                  <a:sysClr val="windowText" lastClr="000000"/>
                </a:solidFill>
              </a:rPr>
              <a:t> документах </a:t>
            </a:r>
            <a:r>
              <a:rPr lang="ru-RU" b="1" dirty="0" err="1">
                <a:solidFill>
                  <a:sysClr val="windowText" lastClr="000000"/>
                </a:solidFill>
              </a:rPr>
              <a:t>він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обґрунтовувався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науковими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даними</a:t>
            </a:r>
            <a:r>
              <a:rPr lang="ru-RU" b="1" dirty="0">
                <a:solidFill>
                  <a:sysClr val="windowText" lastClr="000000"/>
                </a:solidFill>
              </a:rPr>
              <a:t>. При </a:t>
            </a:r>
            <a:r>
              <a:rPr lang="ru-RU" b="1" dirty="0" err="1">
                <a:solidFill>
                  <a:sysClr val="windowText" lastClr="000000"/>
                </a:solidFill>
              </a:rPr>
              <a:t>цьому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виходили</a:t>
            </a:r>
            <a:r>
              <a:rPr lang="ru-RU" b="1" dirty="0">
                <a:solidFill>
                  <a:sysClr val="windowText" lastClr="000000"/>
                </a:solidFill>
              </a:rPr>
              <a:t> не з того </a:t>
            </a:r>
            <a:r>
              <a:rPr lang="ru-RU" b="1" dirty="0" err="1">
                <a:solidFill>
                  <a:sysClr val="windowText" lastClr="000000"/>
                </a:solidFill>
              </a:rPr>
              <a:t>скільки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вирощено</a:t>
            </a:r>
            <a:r>
              <a:rPr lang="ru-RU" b="1" dirty="0">
                <a:solidFill>
                  <a:sysClr val="windowText" lastClr="000000"/>
                </a:solidFill>
              </a:rPr>
              <a:t>, а з того, </a:t>
            </a:r>
            <a:r>
              <a:rPr lang="ru-RU" b="1" dirty="0" err="1">
                <a:solidFill>
                  <a:sysClr val="windowText" lastClr="000000"/>
                </a:solidFill>
              </a:rPr>
              <a:t>скільки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можна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одержати</a:t>
            </a:r>
            <a:r>
              <a:rPr lang="ru-RU" b="1" dirty="0">
                <a:solidFill>
                  <a:sysClr val="windowText" lastClr="000000"/>
                </a:solidFill>
              </a:rPr>
              <a:t> в </a:t>
            </a:r>
            <a:r>
              <a:rPr lang="ru-RU" b="1" dirty="0" err="1">
                <a:solidFill>
                  <a:sysClr val="windowText" lastClr="000000"/>
                </a:solidFill>
              </a:rPr>
              <a:t>принципі</a:t>
            </a:r>
            <a:r>
              <a:rPr lang="ru-RU" b="1" dirty="0">
                <a:solidFill>
                  <a:sysClr val="windowText" lastClr="000000"/>
                </a:solidFill>
              </a:rPr>
              <a:t>, </a:t>
            </a:r>
            <a:r>
              <a:rPr lang="ru-RU" b="1" dirty="0" err="1">
                <a:solidFill>
                  <a:sysClr val="windowText" lastClr="000000"/>
                </a:solidFill>
              </a:rPr>
              <a:t>вибити</a:t>
            </a:r>
            <a:r>
              <a:rPr lang="ru-RU" b="1" dirty="0">
                <a:solidFill>
                  <a:sysClr val="windowText" lastClr="000000"/>
                </a:solidFill>
              </a:rPr>
              <a:t> у народу в </a:t>
            </a:r>
            <a:r>
              <a:rPr lang="ru-RU" b="1" dirty="0" err="1">
                <a:solidFill>
                  <a:sysClr val="windowText" lastClr="000000"/>
                </a:solidFill>
              </a:rPr>
              <a:t>засіки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держави</a:t>
            </a:r>
            <a:r>
              <a:rPr lang="ru-RU" b="1" dirty="0">
                <a:solidFill>
                  <a:sysClr val="windowText" lastClr="000000"/>
                </a:solidFill>
              </a:rPr>
              <a:t>. І ось </a:t>
            </a:r>
            <a:r>
              <a:rPr lang="ru-RU" b="1" dirty="0" err="1">
                <a:solidFill>
                  <a:sysClr val="windowText" lastClr="000000"/>
                </a:solidFill>
              </a:rPr>
              <a:t>почалося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це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вибивання</a:t>
            </a:r>
            <a:r>
              <a:rPr lang="ru-RU" b="1" dirty="0">
                <a:solidFill>
                  <a:sysClr val="windowText" lastClr="000000"/>
                </a:solidFill>
              </a:rPr>
              <a:t>».</a:t>
            </a:r>
          </a:p>
        </p:txBody>
      </p:sp>
      <p:pic>
        <p:nvPicPr>
          <p:cNvPr id="3074" name="Picture 2" descr="Краткая биография Хрущёв Никита Сергеевич (Khrushchev Nikita Sergeyevich) Деятели : Все Биогра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09" y="304071"/>
            <a:ext cx="3012171" cy="442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ыстрел ревнивца, стоимостью в миллион жизней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2592588" cy="341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Фотография Никита Хрущев (Photo of Nikita Khrushchev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2" y="2996951"/>
            <a:ext cx="2963834" cy="341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3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272808" cy="59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20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480" y="764704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ysClr val="windowText" lastClr="000000"/>
                </a:solidFill>
              </a:rPr>
              <a:t>Восени</a:t>
            </a:r>
            <a:r>
              <a:rPr lang="ru-RU" b="1" dirty="0" smtClean="0">
                <a:solidFill>
                  <a:sysClr val="windowText" lastClr="000000"/>
                </a:solidFill>
              </a:rPr>
              <a:t> 1946 року в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спостерігалася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неймовірно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важка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ситуація</a:t>
            </a:r>
            <a:r>
              <a:rPr lang="ru-RU" b="1" dirty="0" smtClean="0">
                <a:solidFill>
                  <a:sysClr val="windowText" lastClr="000000"/>
                </a:solidFill>
              </a:rPr>
              <a:t> з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продовольством</a:t>
            </a:r>
            <a:r>
              <a:rPr lang="ru-RU" b="1" dirty="0" smtClean="0">
                <a:solidFill>
                  <a:sysClr val="windowText" lastClr="000000"/>
                </a:solidFill>
              </a:rPr>
              <a:t>. У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жовтні</a:t>
            </a:r>
            <a:r>
              <a:rPr lang="ru-RU" b="1" dirty="0" smtClean="0">
                <a:solidFill>
                  <a:sysClr val="windowText" lastClr="000000"/>
                </a:solidFill>
              </a:rPr>
              <a:t> 1946 року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була</a:t>
            </a:r>
            <a:r>
              <a:rPr lang="ru-RU" b="1" dirty="0" smtClean="0">
                <a:solidFill>
                  <a:sysClr val="windowText" lastClr="000000"/>
                </a:solidFill>
              </a:rPr>
              <a:t> проведена тотальна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перевірка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правильності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витрачання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хліба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визначеного</a:t>
            </a:r>
            <a:r>
              <a:rPr lang="ru-RU" b="1" dirty="0" smtClean="0">
                <a:solidFill>
                  <a:sysClr val="windowText" lastClr="000000"/>
                </a:solidFill>
              </a:rPr>
              <a:t> для нормального пайкового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постачання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населення</a:t>
            </a:r>
            <a:r>
              <a:rPr lang="ru-RU" b="1" dirty="0" smtClean="0">
                <a:solidFill>
                  <a:sysClr val="windowText" lastClr="000000"/>
                </a:solidFill>
              </a:rPr>
              <a:t>.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Загальна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тенденція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перевірки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зводилася</a:t>
            </a:r>
            <a:r>
              <a:rPr lang="ru-RU" b="1" dirty="0" smtClean="0">
                <a:solidFill>
                  <a:sysClr val="windowText" lastClr="000000"/>
                </a:solidFill>
              </a:rPr>
              <a:t> до того,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щоб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зменшити</a:t>
            </a:r>
            <a:r>
              <a:rPr lang="ru-RU" b="1" dirty="0" smtClean="0">
                <a:solidFill>
                  <a:sysClr val="windowText" lastClr="000000"/>
                </a:solidFill>
              </a:rPr>
              <a:t> контингент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осіб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які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перебували</a:t>
            </a:r>
            <a:r>
              <a:rPr lang="ru-RU" b="1" dirty="0" smtClean="0">
                <a:solidFill>
                  <a:sysClr val="windowText" lastClr="000000"/>
                </a:solidFill>
              </a:rPr>
              <a:t> на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нормованому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постачанні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хлібром</a:t>
            </a:r>
            <a:r>
              <a:rPr lang="ru-RU" b="1" dirty="0" smtClean="0">
                <a:solidFill>
                  <a:sysClr val="windowText" lastClr="000000"/>
                </a:solidFill>
              </a:rPr>
              <a:t>.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Це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спричинило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масовий</a:t>
            </a:r>
            <a:r>
              <a:rPr lang="ru-RU" b="1" dirty="0" smtClean="0">
                <a:solidFill>
                  <a:sysClr val="windowText" lastClr="000000"/>
                </a:solidFill>
              </a:rPr>
              <a:t> голод,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зростання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смертності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факти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канібалізму</a:t>
            </a:r>
            <a:r>
              <a:rPr lang="ru-RU" b="1" dirty="0" smtClean="0">
                <a:solidFill>
                  <a:sysClr val="windowText" lastClr="000000"/>
                </a:solidFill>
              </a:rPr>
              <a:t>.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Незважаючи</a:t>
            </a:r>
            <a:r>
              <a:rPr lang="ru-RU" b="1" dirty="0" smtClean="0">
                <a:solidFill>
                  <a:sysClr val="windowText" lastClr="000000"/>
                </a:solidFill>
              </a:rPr>
              <a:t> на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вкрай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важку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ситуацію</a:t>
            </a:r>
            <a:r>
              <a:rPr lang="ru-RU" b="1" dirty="0" smtClean="0">
                <a:solidFill>
                  <a:sysClr val="windowText" lastClr="000000"/>
                </a:solidFill>
              </a:rPr>
              <a:t>, з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України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вилучене</a:t>
            </a:r>
            <a:r>
              <a:rPr lang="ru-RU" b="1" dirty="0" smtClean="0">
                <a:solidFill>
                  <a:sysClr val="windowText" lastClr="000000"/>
                </a:solidFill>
              </a:rPr>
              <a:t> силою зерно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відвантажувалося</a:t>
            </a:r>
            <a:r>
              <a:rPr lang="ru-RU" b="1" dirty="0" smtClean="0">
                <a:solidFill>
                  <a:sysClr val="windowText" lastClr="000000"/>
                </a:solidFill>
              </a:rPr>
              <a:t> до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Польщі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Чехословаччини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Болгарії</a:t>
            </a:r>
            <a:r>
              <a:rPr lang="ru-RU" b="1" dirty="0" smtClean="0">
                <a:solidFill>
                  <a:sysClr val="windowText" lastClr="000000"/>
                </a:solidFill>
              </a:rPr>
              <a:t>, і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навіть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Франції</a:t>
            </a:r>
            <a:r>
              <a:rPr lang="ru-RU" b="1" dirty="0" smtClean="0">
                <a:solidFill>
                  <a:sysClr val="windowText" lastClr="000000"/>
                </a:solidFill>
              </a:rPr>
              <a:t>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інколи</a:t>
            </a:r>
            <a:r>
              <a:rPr lang="ru-RU" b="1" dirty="0" smtClean="0">
                <a:solidFill>
                  <a:sysClr val="windowText" lastClr="000000"/>
                </a:solidFill>
              </a:rPr>
              <a:t> в як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благодійна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допомога</a:t>
            </a:r>
            <a:r>
              <a:rPr lang="ru-RU" b="1" dirty="0" smtClean="0">
                <a:solidFill>
                  <a:sysClr val="windowText" lastClr="000000"/>
                </a:solidFill>
              </a:rPr>
              <a:t>. «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Радянський</a:t>
            </a:r>
            <a:r>
              <a:rPr lang="ru-RU" b="1" dirty="0" smtClean="0">
                <a:solidFill>
                  <a:sysClr val="windowText" lastClr="000000"/>
                </a:solidFill>
              </a:rPr>
              <a:t> Союз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врятував</a:t>
            </a:r>
            <a:r>
              <a:rPr lang="ru-RU" b="1" dirty="0" smtClean="0">
                <a:solidFill>
                  <a:sysClr val="windowText" lastClr="000000"/>
                </a:solidFill>
              </a:rPr>
              <a:t> нас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від</a:t>
            </a:r>
            <a:r>
              <a:rPr lang="ru-RU" b="1" dirty="0" smtClean="0">
                <a:solidFill>
                  <a:sysClr val="windowText" lastClr="000000"/>
                </a:solidFill>
              </a:rPr>
              <a:t> голоду»,—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зазначав</a:t>
            </a:r>
            <a:r>
              <a:rPr lang="ru-RU" b="1" dirty="0" smtClean="0">
                <a:solidFill>
                  <a:sysClr val="windowText" lastClr="000000"/>
                </a:solidFill>
              </a:rPr>
              <a:t> президент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Чехословаччини</a:t>
            </a:r>
            <a:r>
              <a:rPr lang="ru-RU" b="1" dirty="0" smtClean="0">
                <a:solidFill>
                  <a:sysClr val="windowText" lastClr="000000"/>
                </a:solidFill>
              </a:rPr>
              <a:t> К. Готвальд, в той час як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українці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корчилися</a:t>
            </a:r>
            <a:r>
              <a:rPr lang="ru-RU" b="1" dirty="0" smtClean="0">
                <a:solidFill>
                  <a:sysClr val="windowText" lastClr="000000"/>
                </a:solidFill>
              </a:rPr>
              <a:t> в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голодних</a:t>
            </a:r>
            <a:r>
              <a:rPr lang="ru-RU" b="1" dirty="0" smtClean="0">
                <a:solidFill>
                  <a:sysClr val="windowText" lastClr="000000"/>
                </a:solidFill>
              </a:rPr>
              <a:t> муках. </a:t>
            </a:r>
          </a:p>
          <a:p>
            <a:endParaRPr lang="ru-RU" b="1" dirty="0" smtClean="0">
              <a:solidFill>
                <a:sysClr val="windowText" lastClr="000000"/>
              </a:solidFill>
            </a:endParaRPr>
          </a:p>
          <a:p>
            <a:r>
              <a:rPr lang="ru-RU" b="1" dirty="0" err="1" smtClean="0">
                <a:solidFill>
                  <a:sysClr val="windowText" lastClr="000000"/>
                </a:solidFill>
              </a:rPr>
              <a:t>Керівництво</a:t>
            </a:r>
            <a:r>
              <a:rPr lang="ru-RU" b="1" dirty="0" smtClean="0">
                <a:solidFill>
                  <a:sysClr val="windowText" lastClr="000000"/>
                </a:solidFill>
              </a:rPr>
              <a:t> СРСР такими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діями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прагнуло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зберегти</a:t>
            </a:r>
            <a:r>
              <a:rPr lang="ru-RU" b="1" dirty="0" smtClean="0">
                <a:solidFill>
                  <a:sysClr val="windowText" lastClr="000000"/>
                </a:solidFill>
              </a:rPr>
              <a:t> і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поповнити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великі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продовольчі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мобілізаційні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резерви</a:t>
            </a:r>
            <a:r>
              <a:rPr lang="ru-RU" b="1" dirty="0" smtClean="0">
                <a:solidFill>
                  <a:sysClr val="windowText" lastClr="000000"/>
                </a:solidFill>
              </a:rPr>
              <a:t> на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випадок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нової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світової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війни</a:t>
            </a:r>
            <a:r>
              <a:rPr lang="ru-RU" b="1" dirty="0" smtClean="0">
                <a:solidFill>
                  <a:sysClr val="windowText" lastClr="000000"/>
                </a:solidFill>
              </a:rPr>
              <a:t>. Станом на 1 лютого 1947 року в державному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резерві</a:t>
            </a:r>
            <a:r>
              <a:rPr lang="ru-RU" b="1" dirty="0" smtClean="0">
                <a:solidFill>
                  <a:sysClr val="windowText" lastClr="000000"/>
                </a:solidFill>
              </a:rPr>
              <a:t> СРСР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було</a:t>
            </a:r>
            <a:r>
              <a:rPr lang="ru-RU" b="1" dirty="0" smtClean="0">
                <a:solidFill>
                  <a:sysClr val="windowText" lastClr="000000"/>
                </a:solidFill>
              </a:rPr>
              <a:t> 10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мільйонів</a:t>
            </a:r>
            <a:r>
              <a:rPr lang="ru-RU" b="1" dirty="0" smtClean="0">
                <a:solidFill>
                  <a:sysClr val="windowText" lastClr="000000"/>
                </a:solidFill>
              </a:rPr>
              <a:t> тон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хліба</a:t>
            </a:r>
            <a:r>
              <a:rPr lang="ru-RU" b="1" dirty="0" smtClean="0">
                <a:solidFill>
                  <a:sysClr val="windowText" lastClr="000000"/>
                </a:solidFill>
              </a:rPr>
              <a:t>, в той час як,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наприклад</a:t>
            </a:r>
            <a:r>
              <a:rPr lang="ru-RU" b="1" dirty="0" smtClean="0">
                <a:solidFill>
                  <a:sysClr val="windowText" lastClr="000000"/>
                </a:solidFill>
              </a:rPr>
              <a:t>, в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Широківському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районі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Дніпропетровської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області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колгоспникам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було</a:t>
            </a:r>
            <a:r>
              <a:rPr lang="ru-RU" b="1" dirty="0" smtClean="0">
                <a:solidFill>
                  <a:sysClr val="windowText" lastClr="000000"/>
                </a:solidFill>
              </a:rPr>
              <a:t> видано по 90 г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хліба</a:t>
            </a:r>
            <a:r>
              <a:rPr lang="ru-RU" b="1" dirty="0" smtClean="0">
                <a:solidFill>
                  <a:sysClr val="windowText" lastClr="000000"/>
                </a:solidFill>
              </a:rPr>
              <a:t> на трудодень.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6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9805"/>
            <a:ext cx="5112568" cy="370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52" y="2996952"/>
            <a:ext cx="4104456" cy="287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7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757744"/>
            <a:ext cx="59766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ysClr val="windowText" lastClr="000000"/>
                </a:solidFill>
              </a:rPr>
              <a:t>Ще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одним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репресивних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заходом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держави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проти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населення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була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заборона продажу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хліба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на ринках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колгоспами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колгоспниками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та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одноосібниками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. </a:t>
            </a:r>
          </a:p>
          <a:p>
            <a:pPr algn="just"/>
            <a:r>
              <a:rPr lang="ru-RU" sz="2000" b="1" dirty="0" err="1" smtClean="0">
                <a:solidFill>
                  <a:sysClr val="windowText" lastClr="000000"/>
                </a:solidFill>
              </a:rPr>
              <a:t>Безоплатна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праця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надмірні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непосильні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податки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злидні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голод,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репресії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змушували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колгоспників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покидати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рідні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місця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ysClr val="windowText" lastClr="000000"/>
                </a:solidFill>
              </a:rPr>
              <a:t>«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Хліб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колгоспникам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не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дають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ні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грама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а зараз же, як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тільки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намолотять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навантажують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на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машини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й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вивозять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… </a:t>
            </a:r>
          </a:p>
          <a:p>
            <a:pPr algn="just"/>
            <a:r>
              <a:rPr lang="ru-RU" sz="2000" b="1" dirty="0" smtClean="0">
                <a:solidFill>
                  <a:sysClr val="windowText" lastClr="000000"/>
                </a:solidFill>
              </a:rPr>
              <a:t>Люди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вже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від’їжджають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в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різні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сторони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». – так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тодішню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ситуацію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колгоспник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с. Кринички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Дніпропетровської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обл.. В.А.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Петровський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. </a:t>
            </a:r>
          </a:p>
          <a:p>
            <a:pPr algn="just"/>
            <a:r>
              <a:rPr lang="ru-RU" sz="2000" b="1" dirty="0" smtClean="0">
                <a:solidFill>
                  <a:sysClr val="windowText" lastClr="000000"/>
                </a:solidFill>
              </a:rPr>
              <a:t>Великий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відтік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людей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із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сіл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спостерігався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взимку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1947 року. Люди,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головно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,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прямували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у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Західну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Україну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.</a:t>
            </a:r>
          </a:p>
          <a:p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1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620688"/>
            <a:ext cx="4139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ysClr val="windowText" lastClr="000000"/>
                </a:solidFill>
              </a:rPr>
              <a:t>Незважаючи</a:t>
            </a:r>
            <a:r>
              <a:rPr lang="ru-RU" b="1" dirty="0">
                <a:solidFill>
                  <a:sysClr val="windowText" lastClr="000000"/>
                </a:solidFill>
              </a:rPr>
              <a:t> на </a:t>
            </a:r>
            <a:r>
              <a:rPr lang="ru-RU" b="1" dirty="0" err="1">
                <a:solidFill>
                  <a:sysClr val="windowText" lastClr="000000"/>
                </a:solidFill>
              </a:rPr>
              <a:t>пришвидшені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темпи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колективізаційних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процесів</a:t>
            </a:r>
            <a:r>
              <a:rPr lang="ru-RU" b="1" dirty="0">
                <a:solidFill>
                  <a:sysClr val="windowText" lastClr="000000"/>
                </a:solidFill>
              </a:rPr>
              <a:t>, голод на </a:t>
            </a:r>
            <a:r>
              <a:rPr lang="ru-RU" b="1" dirty="0" err="1">
                <a:solidFill>
                  <a:sysClr val="windowText" lastClr="000000"/>
                </a:solidFill>
              </a:rPr>
              <a:t>Західній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Україні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мав</a:t>
            </a:r>
            <a:r>
              <a:rPr lang="ru-RU" b="1" dirty="0">
                <a:solidFill>
                  <a:sysClr val="windowText" lastClr="000000"/>
                </a:solidFill>
              </a:rPr>
              <a:t> не </a:t>
            </a:r>
            <a:r>
              <a:rPr lang="ru-RU" b="1" dirty="0" err="1">
                <a:solidFill>
                  <a:sysClr val="windowText" lastClr="000000"/>
                </a:solidFill>
              </a:rPr>
              <a:t>такі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масштаби</a:t>
            </a:r>
            <a:r>
              <a:rPr lang="ru-RU" b="1" dirty="0">
                <a:solidFill>
                  <a:sysClr val="windowText" lastClr="000000"/>
                </a:solidFill>
              </a:rPr>
              <a:t> як у </a:t>
            </a:r>
            <a:r>
              <a:rPr lang="ru-RU" b="1" dirty="0" err="1">
                <a:solidFill>
                  <a:sysClr val="windowText" lastClr="000000"/>
                </a:solidFill>
              </a:rPr>
              <a:t>східній</a:t>
            </a:r>
            <a:r>
              <a:rPr lang="ru-RU" b="1" dirty="0">
                <a:solidFill>
                  <a:sysClr val="windowText" lastClr="000000"/>
                </a:solidFill>
              </a:rPr>
              <a:t> та </a:t>
            </a:r>
            <a:r>
              <a:rPr lang="ru-RU" b="1" dirty="0" err="1">
                <a:solidFill>
                  <a:sysClr val="windowText" lastClr="000000"/>
                </a:solidFill>
              </a:rPr>
              <a:t>центральній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частині</a:t>
            </a:r>
            <a:r>
              <a:rPr lang="ru-RU" b="1" dirty="0">
                <a:solidFill>
                  <a:sysClr val="windowText" lastClr="000000"/>
                </a:solidFill>
              </a:rPr>
              <a:t>. Тому люди </a:t>
            </a:r>
            <a:r>
              <a:rPr lang="ru-RU" b="1" dirty="0" err="1">
                <a:solidFill>
                  <a:sysClr val="windowText" lastClr="000000"/>
                </a:solidFill>
              </a:rPr>
              <a:t>масово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виїжджали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саме</a:t>
            </a:r>
            <a:r>
              <a:rPr lang="ru-RU" b="1" dirty="0">
                <a:solidFill>
                  <a:sysClr val="windowText" lastClr="000000"/>
                </a:solidFill>
              </a:rPr>
              <a:t> до </a:t>
            </a:r>
            <a:r>
              <a:rPr lang="ru-RU" b="1" dirty="0" err="1">
                <a:solidFill>
                  <a:sysClr val="windowText" lastClr="000000"/>
                </a:solidFill>
              </a:rPr>
              <a:t>Західної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України</a:t>
            </a:r>
            <a:r>
              <a:rPr lang="ru-RU" b="1" dirty="0">
                <a:solidFill>
                  <a:sysClr val="windowText" lastClr="000000"/>
                </a:solidFill>
              </a:rPr>
              <a:t>, </a:t>
            </a:r>
            <a:r>
              <a:rPr lang="ru-RU" b="1" dirty="0" err="1">
                <a:solidFill>
                  <a:sysClr val="windowText" lastClr="000000"/>
                </a:solidFill>
              </a:rPr>
              <a:t>рятуючись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від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голодної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смерті</a:t>
            </a:r>
            <a:r>
              <a:rPr lang="ru-RU" b="1" dirty="0">
                <a:solidFill>
                  <a:sysClr val="windowText" lastClr="000000"/>
                </a:solidFill>
              </a:rPr>
              <a:t>. «</a:t>
            </a:r>
            <a:r>
              <a:rPr lang="ru-RU" b="1" dirty="0" err="1">
                <a:solidFill>
                  <a:sysClr val="windowText" lastClr="000000"/>
                </a:solidFill>
              </a:rPr>
              <a:t>Щоб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якось</a:t>
            </a:r>
            <a:r>
              <a:rPr lang="ru-RU" b="1" dirty="0">
                <a:solidFill>
                  <a:sysClr val="windowText" lastClr="000000"/>
                </a:solidFill>
              </a:rPr>
              <a:t> у лиху годину </a:t>
            </a:r>
            <a:r>
              <a:rPr lang="ru-RU" b="1" dirty="0" err="1">
                <a:solidFill>
                  <a:sysClr val="windowText" lastClr="000000"/>
                </a:solidFill>
              </a:rPr>
              <a:t>пережити</a:t>
            </a:r>
            <a:r>
              <a:rPr lang="ru-RU" b="1" dirty="0">
                <a:solidFill>
                  <a:sysClr val="windowText" lastClr="000000"/>
                </a:solidFill>
              </a:rPr>
              <a:t>, то вся </a:t>
            </a:r>
            <a:r>
              <a:rPr lang="ru-RU" b="1" dirty="0" err="1">
                <a:solidFill>
                  <a:sysClr val="windowText" lastClr="000000"/>
                </a:solidFill>
              </a:rPr>
              <a:t>Східна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Україна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двинулася</a:t>
            </a:r>
            <a:r>
              <a:rPr lang="ru-RU" b="1" dirty="0">
                <a:solidFill>
                  <a:sysClr val="windowText" lastClr="000000"/>
                </a:solidFill>
              </a:rPr>
              <a:t> в </a:t>
            </a:r>
            <a:r>
              <a:rPr lang="ru-RU" b="1" dirty="0" err="1">
                <a:solidFill>
                  <a:sysClr val="windowText" lastClr="000000"/>
                </a:solidFill>
              </a:rPr>
              <a:t>Західну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Україну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міняти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речі</a:t>
            </a:r>
            <a:r>
              <a:rPr lang="ru-RU" b="1" dirty="0">
                <a:solidFill>
                  <a:sysClr val="windowText" lastClr="000000"/>
                </a:solidFill>
              </a:rPr>
              <a:t> на зерно і </a:t>
            </a:r>
            <a:r>
              <a:rPr lang="ru-RU" b="1" dirty="0" err="1">
                <a:solidFill>
                  <a:sysClr val="windowText" lastClr="000000"/>
                </a:solidFill>
              </a:rPr>
              <a:t>картоплю</a:t>
            </a:r>
            <a:r>
              <a:rPr lang="ru-RU" b="1" dirty="0">
                <a:solidFill>
                  <a:sysClr val="windowText" lastClr="000000"/>
                </a:solidFill>
              </a:rPr>
              <a:t>… </a:t>
            </a:r>
            <a:r>
              <a:rPr lang="ru-RU" b="1" dirty="0" err="1">
                <a:solidFill>
                  <a:sysClr val="windowText" lastClr="000000"/>
                </a:solidFill>
              </a:rPr>
              <a:t>Всі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поїзди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товарні</a:t>
            </a:r>
            <a:r>
              <a:rPr lang="ru-RU" b="1" dirty="0">
                <a:solidFill>
                  <a:sysClr val="windowText" lastClr="000000"/>
                </a:solidFill>
              </a:rPr>
              <a:t>, </a:t>
            </a:r>
            <a:r>
              <a:rPr lang="ru-RU" b="1" dirty="0" err="1">
                <a:solidFill>
                  <a:sysClr val="windowText" lastClr="000000"/>
                </a:solidFill>
              </a:rPr>
              <a:t>що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йшли</a:t>
            </a:r>
            <a:r>
              <a:rPr lang="ru-RU" b="1" dirty="0">
                <a:solidFill>
                  <a:sysClr val="windowText" lastClr="000000"/>
                </a:solidFill>
              </a:rPr>
              <a:t> на </a:t>
            </a:r>
            <a:r>
              <a:rPr lang="ru-RU" b="1" dirty="0" err="1">
                <a:solidFill>
                  <a:sysClr val="windowText" lastClr="000000"/>
                </a:solidFill>
              </a:rPr>
              <a:t>схід</a:t>
            </a:r>
            <a:r>
              <a:rPr lang="ru-RU" b="1" dirty="0">
                <a:solidFill>
                  <a:sysClr val="windowText" lastClr="000000"/>
                </a:solidFill>
              </a:rPr>
              <a:t>, </a:t>
            </a:r>
            <a:r>
              <a:rPr lang="ru-RU" b="1" dirty="0" err="1">
                <a:solidFill>
                  <a:sysClr val="windowText" lastClr="000000"/>
                </a:solidFill>
              </a:rPr>
              <a:t>були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завантажені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мішками</a:t>
            </a:r>
            <a:r>
              <a:rPr lang="ru-RU" b="1" dirty="0">
                <a:solidFill>
                  <a:sysClr val="windowText" lastClr="000000"/>
                </a:solidFill>
              </a:rPr>
              <a:t> з зерном і </a:t>
            </a:r>
            <a:r>
              <a:rPr lang="ru-RU" b="1" dirty="0" err="1">
                <a:solidFill>
                  <a:sysClr val="windowText" lastClr="000000"/>
                </a:solidFill>
              </a:rPr>
              <a:t>картоплею</a:t>
            </a:r>
            <a:r>
              <a:rPr lang="ru-RU" b="1" dirty="0">
                <a:solidFill>
                  <a:sysClr val="windowText" lastClr="000000"/>
                </a:solidFill>
              </a:rPr>
              <a:t> й </a:t>
            </a:r>
            <a:r>
              <a:rPr lang="ru-RU" b="1" dirty="0" err="1">
                <a:solidFill>
                  <a:sysClr val="windowText" lastClr="000000"/>
                </a:solidFill>
              </a:rPr>
              <a:t>обліплені</a:t>
            </a:r>
            <a:r>
              <a:rPr lang="ru-RU" b="1" dirty="0">
                <a:solidFill>
                  <a:sysClr val="windowText" lastClr="000000"/>
                </a:solidFill>
              </a:rPr>
              <a:t> людьми – в </a:t>
            </a:r>
            <a:r>
              <a:rPr lang="ru-RU" b="1" dirty="0" err="1">
                <a:solidFill>
                  <a:sysClr val="windowText" lastClr="000000"/>
                </a:solidFill>
              </a:rPr>
              <a:t>отакий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спосіб</a:t>
            </a:r>
            <a:r>
              <a:rPr lang="ru-RU" b="1" dirty="0">
                <a:solidFill>
                  <a:sysClr val="windowText" lastClr="000000"/>
                </a:solidFill>
              </a:rPr>
              <a:t> люди </a:t>
            </a:r>
            <a:r>
              <a:rPr lang="ru-RU" b="1" dirty="0" err="1">
                <a:solidFill>
                  <a:sysClr val="windowText" lastClr="000000"/>
                </a:solidFill>
              </a:rPr>
              <a:t>Східної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України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рятувалися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від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голодної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смерті</a:t>
            </a:r>
            <a:r>
              <a:rPr lang="ru-RU" b="1" dirty="0">
                <a:solidFill>
                  <a:sysClr val="windowText" lastClr="000000"/>
                </a:solidFill>
              </a:rPr>
              <a:t>», - </a:t>
            </a:r>
            <a:r>
              <a:rPr lang="ru-RU" b="1" dirty="0" err="1">
                <a:solidFill>
                  <a:sysClr val="windowText" lastClr="000000"/>
                </a:solidFill>
              </a:rPr>
              <a:t>згадував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інвалід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  <a:r>
              <a:rPr lang="ru-RU" b="1" dirty="0" err="1">
                <a:solidFill>
                  <a:sysClr val="windowText" lastClr="000000"/>
                </a:solidFill>
              </a:rPr>
              <a:t>війни</a:t>
            </a:r>
            <a:r>
              <a:rPr lang="ru-RU" b="1" dirty="0">
                <a:solidFill>
                  <a:sysClr val="windowText" lastClr="000000"/>
                </a:solidFill>
              </a:rPr>
              <a:t> Сорока з </a:t>
            </a:r>
            <a:r>
              <a:rPr lang="ru-RU" b="1" dirty="0" err="1">
                <a:solidFill>
                  <a:sysClr val="windowText" lastClr="000000"/>
                </a:solidFill>
              </a:rPr>
              <a:t>Київщини</a:t>
            </a:r>
            <a:r>
              <a:rPr lang="ru-RU" b="1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5"/>
            <a:ext cx="1987734" cy="212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48" y="3728871"/>
            <a:ext cx="1755549" cy="285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2506601" cy="250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222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</TotalTime>
  <Words>802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Голодомор в Україні 1946-1947</dc:title>
  <dc:creator>WIN7XP</dc:creator>
  <cp:lastModifiedBy>Пользователь Windows</cp:lastModifiedBy>
  <cp:revision>9</cp:revision>
  <dcterms:created xsi:type="dcterms:W3CDTF">2013-11-29T16:32:23Z</dcterms:created>
  <dcterms:modified xsi:type="dcterms:W3CDTF">2014-12-18T19:48:46Z</dcterms:modified>
</cp:coreProperties>
</file>