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89" r:id="rId3"/>
    <p:sldId id="290" r:id="rId4"/>
    <p:sldId id="291" r:id="rId5"/>
    <p:sldId id="293" r:id="rId6"/>
    <p:sldId id="304" r:id="rId7"/>
    <p:sldId id="305" r:id="rId8"/>
    <p:sldId id="306" r:id="rId9"/>
    <p:sldId id="308" r:id="rId10"/>
    <p:sldId id="307" r:id="rId11"/>
    <p:sldId id="309" r:id="rId12"/>
    <p:sldId id="313" r:id="rId13"/>
    <p:sldId id="312" r:id="rId14"/>
    <p:sldId id="314" r:id="rId15"/>
    <p:sldId id="315" r:id="rId16"/>
    <p:sldId id="316" r:id="rId17"/>
    <p:sldId id="317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0008-5149-48CC-9366-E7089F711640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E0A9-691C-42E3-8CFC-DB6975EB1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0599-92B7-4E05-AA19-A522957E6F1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FFB8-AF0C-412B-B0F9-7796F7A26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BFA3-8097-460D-BC2A-95AF4A1666B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FF664-F73C-4107-97EC-CAC1DDF18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7751-D99A-4A7E-AFDF-22F1C434AB1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0ED3-676B-4C9F-A3BF-A0A9E19D0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75D5-9317-4F5E-ABF4-D53DBB58DDBC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125D-B81D-4690-BFD3-4F39148D9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48EF-3627-4B91-AE77-85E0D7126CD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86F9-17B3-47D8-AE2F-2ECA64825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6742-961F-43F0-ABEB-7A02CF725B3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5F0D-DDFA-4FE4-8066-7B4C636B8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0278-AFA9-4994-83A9-D00A6483BFE4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DDF1-83BA-4E36-AABF-0F9C4675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39B8-6A04-4B06-A7DA-CAC3F84FB0E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68AB-639F-4AAD-8A24-EB2775C64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58AC-7A6D-430B-B023-A2619797A21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09B7-4C53-4E5A-A8CA-D0FD4F355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C643-14D0-4CF5-9AF0-07416D17F52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6777-4929-4226-AE04-59A45E281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05F2F9-041E-4EAA-AA27-E6482494288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15BD4-5342-4032-8AF7-48D68E29A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Проголошення автономії </a:t>
            </a:r>
            <a:r>
              <a:rPr lang="uk-UA" dirty="0" err="1" smtClean="0"/>
              <a:t>україни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4486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Утворення Генерального </a:t>
            </a:r>
            <a:r>
              <a:rPr lang="uk-UA" dirty="0" smtClean="0"/>
              <a:t>секретаріату 15(28).06.1917р.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763" y="1773238"/>
            <a:ext cx="63436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urier New" pitchFamily="49" charset="0"/>
                <a:cs typeface="Courier New" pitchFamily="49" charset="0"/>
              </a:rPr>
              <a:t>В.Винниченко – голова Генерального секретаріату</a:t>
            </a:r>
            <a:r>
              <a:rPr lang="uk-UA">
                <a:latin typeface="Times New Roman" pitchFamily="18" charset="0"/>
              </a:rPr>
              <a:t>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565400"/>
            <a:ext cx="2540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Переговори в </a:t>
            </a:r>
            <a:r>
              <a:rPr lang="ru-RU" dirty="0" err="1" smtClean="0"/>
              <a:t>Києві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6287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Українська Центральна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В.Винниченко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628775"/>
            <a:ext cx="33115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Тимчасовий уряд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2852738"/>
            <a:ext cx="3384550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Відкладає </a:t>
            </a:r>
            <a:r>
              <a:rPr lang="uk-UA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питання про автономію України до Всеросійських Установчих зборів;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Поповнення</a:t>
            </a:r>
            <a:r>
              <a:rPr lang="uk-UA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УЦР представниками національних меншин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2924175"/>
            <a:ext cx="4319588" cy="244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Визнає </a:t>
            </a:r>
            <a:r>
              <a:rPr lang="uk-UA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Українську Центральну Раду державним органом влади в Україні;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Затверджує</a:t>
            </a:r>
            <a:r>
              <a:rPr lang="uk-UA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склад Генерального Секретаріату;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Формування </a:t>
            </a:r>
            <a:r>
              <a:rPr lang="uk-UA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українських військових частин під контролем російського командування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4300" y="2060575"/>
            <a:ext cx="13684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995738" y="1304925"/>
            <a:ext cx="1223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urier New" pitchFamily="49" charset="0"/>
                <a:cs typeface="Courier New" pitchFamily="49" charset="0"/>
              </a:rPr>
              <a:t>липень 1917р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4518025" y="1682751"/>
            <a:ext cx="358775" cy="77406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5" name="TextBox 7"/>
          <p:cNvSpPr txBox="1">
            <a:spLocks noChangeArrowheads="1"/>
          </p:cNvSpPr>
          <p:nvPr/>
        </p:nvSpPr>
        <p:spPr bwMode="auto">
          <a:xfrm>
            <a:off x="863600" y="5949950"/>
            <a:ext cx="7669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03.07.1917р. – ІІ Універсал Української Центральної Ради</a:t>
            </a:r>
            <a:endParaRPr lang="ru-RU" b="1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1775" y="404813"/>
            <a:ext cx="3455988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ІІ Універсал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050" y="1628775"/>
            <a:ext cx="47529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Досягнення компромісу між УЦР та Тимчасовим урядом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850" y="3573463"/>
            <a:ext cx="3671888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Виступ самостійників на чолі з М.Міхновським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4-9 (17-22) липня 1917р.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9338" y="3573463"/>
            <a:ext cx="381635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Вихід з Тимчасового уряду кадетів на знак протесту проти визнання УЦР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flipH="1">
            <a:off x="2411413" y="2565400"/>
            <a:ext cx="2016125" cy="935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>
            <a:off x="4427538" y="2565400"/>
            <a:ext cx="2016125" cy="935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1989138"/>
            <a:ext cx="31686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Урядова криза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6825" y="1989138"/>
            <a:ext cx="3311525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Політична криза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4108450" y="2168525"/>
            <a:ext cx="576263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800" y="4076700"/>
            <a:ext cx="30956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Поразка російських військ в липні 1917р., втрата Галичини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3357563"/>
            <a:ext cx="463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4663" y="188913"/>
            <a:ext cx="44640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04.07.1917р. – масові демонстрації в Петрограді з вимогою відставки Тимчасового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V="1">
            <a:off x="6732588" y="141287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684713" y="3429000"/>
            <a:ext cx="4208462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Розстріл липневої демонстрації в Петербурзі, арешти учасників, введення воєнного стану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>
            <a:off x="6732588" y="2924175"/>
            <a:ext cx="0" cy="433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27088" y="5445125"/>
            <a:ext cx="784860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Тимчасовий уряд очолив О.Керенський, якому надали необмежені повноваження.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527425" y="2997200"/>
            <a:ext cx="1157288" cy="2376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27425" y="5013325"/>
            <a:ext cx="868363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59338" y="4508500"/>
            <a:ext cx="217487" cy="865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Переговори в </a:t>
            </a:r>
            <a:r>
              <a:rPr lang="ru-RU" dirty="0" err="1" smtClean="0"/>
              <a:t>Києві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6287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Українська Центральна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В.Винниченко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628775"/>
            <a:ext cx="33115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Тимчасовий уряд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4300" y="2060575"/>
            <a:ext cx="13684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3995738" y="1304925"/>
            <a:ext cx="1223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urier New" pitchFamily="49" charset="0"/>
                <a:cs typeface="Courier New" pitchFamily="49" charset="0"/>
              </a:rPr>
              <a:t>липень 1917р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27538" y="2133600"/>
            <a:ext cx="288925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450" y="3429000"/>
            <a:ext cx="6913563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Проблеми: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Визначення території, на яку поширюється влада УЦР.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Повноваження Генерального Секретаріату і місцевих органів Тимчасового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450" y="5661025"/>
            <a:ext cx="684053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«Тимчасова інструкція для Генерального секретаріату Тимчасового уряду на Україні»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870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23850" y="5876925"/>
            <a:ext cx="871220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Влада Генерального секретаріату поширювалася на 5 губерній – Київську, Волинську, Подільську, Полтавську, частину Чернігівської.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950" y="3897313"/>
            <a:ext cx="3816350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Генеральний секретаріат підзвітний Тимчасовому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83188" y="3716338"/>
            <a:ext cx="3960812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Зі сфери компетенції Генерального секретаріату виключалися військові, продовольчі справи, пошта, телеграф, суд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13" y="1736725"/>
            <a:ext cx="3167062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Ц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ентральна Рада позбавлялася законодавчих прав.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05488" y="1484313"/>
            <a:ext cx="3311525" cy="1657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Зменшення складу Генерального секретаріату до 7 чол., з них 4 мали бути представниками національних меншин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90875" y="908050"/>
            <a:ext cx="1576388" cy="828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67263" y="908050"/>
            <a:ext cx="1038225" cy="649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779838" y="908050"/>
            <a:ext cx="987425" cy="2989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67263" y="908050"/>
            <a:ext cx="596900" cy="2808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679950" y="908050"/>
            <a:ext cx="87313" cy="4824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19475" y="1736725"/>
            <a:ext cx="2089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uk-UA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06550" y="5445125"/>
            <a:ext cx="692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Яку реакцію викликала дана інструкція в Україні?</a:t>
            </a:r>
            <a:endParaRPr lang="ru-RU" sz="10800" b="1" u="sng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Структура органів влади Центральної Ради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6238" y="1833563"/>
            <a:ext cx="324008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Центральна Рада – вищий орган влади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3500438"/>
            <a:ext cx="345757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Мала Рада – законодавчий орган влади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625" y="3500438"/>
            <a:ext cx="33845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Генеральний секретаріат – уряд, виконавчий орган влади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flipH="1">
            <a:off x="3708400" y="2841625"/>
            <a:ext cx="827088" cy="658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4535488" y="2841625"/>
            <a:ext cx="973137" cy="658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Левая фигурная скобка 9"/>
          <p:cNvSpPr/>
          <p:nvPr/>
        </p:nvSpPr>
        <p:spPr>
          <a:xfrm rot="16200000">
            <a:off x="4247357" y="2240756"/>
            <a:ext cx="360362" cy="56165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313" y="5589588"/>
            <a:ext cx="3744912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Губернські, міські, повітові ради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У якому питанні виявилися протиріччя між Центральною Радою та Тимчасовим урядом? Чому?</a:t>
            </a:r>
          </a:p>
          <a:p>
            <a:r>
              <a:rPr lang="uk-UA" smtClean="0"/>
              <a:t>Яким бачила Центральна Рада державне майбутнє України ( форму правління, форму державного устрою, політичний режим)?</a:t>
            </a:r>
          </a:p>
          <a:p>
            <a:r>
              <a:rPr lang="uk-UA" smtClean="0"/>
              <a:t>Про що свідчив факт утворення Генерального секретаріату?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Познайомитися з процесом проголошення автономії України, змістом І та ІІ Універсалів;</a:t>
            </a:r>
          </a:p>
          <a:p>
            <a:r>
              <a:rPr lang="uk-UA" smtClean="0"/>
              <a:t>Вчитися працювати з документами, встановлювати причинно - наслідкові зв»язки, робити висновки та узагальнення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Розгортання національно – визвольного руху.</a:t>
            </a:r>
          </a:p>
          <a:p>
            <a:r>
              <a:rPr lang="uk-UA" smtClean="0"/>
              <a:t>Переговори в Петрограді.</a:t>
            </a:r>
          </a:p>
          <a:p>
            <a:r>
              <a:rPr lang="uk-UA" smtClean="0"/>
              <a:t>І селянський і ІІ військовий з»їзди.</a:t>
            </a:r>
          </a:p>
          <a:p>
            <a:r>
              <a:rPr lang="uk-UA" smtClean="0"/>
              <a:t>І Універсал Центральної Ради.</a:t>
            </a:r>
          </a:p>
          <a:p>
            <a:r>
              <a:rPr lang="uk-UA" smtClean="0"/>
              <a:t>Утворення Генерального секретаріату.</a:t>
            </a:r>
          </a:p>
          <a:p>
            <a:r>
              <a:rPr lang="uk-UA" smtClean="0"/>
              <a:t>Липнева політична криза.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Універсал;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Автономія;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Федеративна республіка;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Генеральний секретаріат;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Тимчасова інструкція для Генерального секретаріату;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05-08.05.1917р. – І Всеукраїнський військовий </a:t>
            </a:r>
            <a:r>
              <a:rPr lang="uk-UA" b="1" dirty="0" err="1" smtClean="0"/>
              <a:t>з»їзд</a:t>
            </a:r>
            <a:r>
              <a:rPr lang="uk-UA" b="1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28.05 – 02.06.1917р. – І Всеукраїнський селянський </a:t>
            </a:r>
            <a:r>
              <a:rPr lang="uk-UA" b="1" dirty="0" err="1" smtClean="0"/>
              <a:t>з»їзд</a:t>
            </a:r>
            <a:r>
              <a:rPr lang="uk-UA" b="1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10(23) червня – проголошення І Універсалу;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15.06.1917р. – створення Генерального секретаріату;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3(6) липня 1917р. – проголошення ІІ Універсалу;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причини початку національно – демократичної революції в Україні?</a:t>
            </a:r>
          </a:p>
          <a:p>
            <a:r>
              <a:rPr lang="uk-UA" smtClean="0"/>
              <a:t>За яких обставин була утворена Українська Центральна Рада?</a:t>
            </a:r>
          </a:p>
          <a:p>
            <a:r>
              <a:rPr lang="uk-UA" smtClean="0"/>
              <a:t>Яку мету ставила Центральна Рада?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Розгортання</a:t>
            </a:r>
            <a:r>
              <a:rPr lang="ru-RU" dirty="0"/>
              <a:t> </a:t>
            </a:r>
            <a:r>
              <a:rPr lang="ru-RU" dirty="0" err="1"/>
              <a:t>національно</a:t>
            </a:r>
            <a:r>
              <a:rPr lang="ru-RU" dirty="0"/>
              <a:t> – </a:t>
            </a:r>
            <a:r>
              <a:rPr lang="ru-RU" dirty="0" err="1"/>
              <a:t>визвольного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Березень 1917р. – утворення Українського військового клубу ім. гетьмана Полуботка.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45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Травень 1917р. – І Всеукраїнський військовий </a:t>
            </a:r>
            <a:r>
              <a:rPr lang="uk-UA" dirty="0" err="1"/>
              <a:t>з»їзд</a:t>
            </a:r>
            <a:r>
              <a:rPr lang="uk-UA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Рішення: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Визнання Української Центральної Ради;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Національно – територіальна автономія України;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err="1" smtClean="0"/>
              <a:t>Заключення</a:t>
            </a:r>
            <a:r>
              <a:rPr lang="uk-UA" dirty="0" smtClean="0"/>
              <a:t> миру без анексій та контрибуцій;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Обрання Генерального військового комітету на чолі з С.Петлюрою для формування українських військових частин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Переговори в </a:t>
            </a:r>
            <a:r>
              <a:rPr lang="ru-RU" dirty="0" err="1"/>
              <a:t>Петрограді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6287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Українська Центральна Рада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В.Винниченко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628775"/>
            <a:ext cx="33115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Тимчасовий уряд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2852738"/>
            <a:ext cx="3384550" cy="352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Офіційне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визнання автономії України;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Визначення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кордонів України відповідно етнографічного принципу;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Українізація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вищої та середньої школи;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Надання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УЦР коштів;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Виділення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солдат – українців в окремі військові частини.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163" y="2924175"/>
            <a:ext cx="3311525" cy="338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Збереження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територіальної цілісності Росії;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Відмова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у наданні автономії України;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Питання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автономії України повинні розглянути Установчі Збори Росії;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4300" y="2060575"/>
            <a:ext cx="13684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3995738" y="1304925"/>
            <a:ext cx="1223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urier New" pitchFamily="49" charset="0"/>
                <a:cs typeface="Courier New" pitchFamily="49" charset="0"/>
              </a:rPr>
              <a:t>травень 1917р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І селянський і ІІ військовий </a:t>
            </a:r>
            <a:r>
              <a:rPr lang="uk-UA" dirty="0" err="1"/>
              <a:t>з»їзди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Червень 1917р – І Всеукраїнський селянський </a:t>
            </a:r>
            <a:r>
              <a:rPr lang="uk-UA" dirty="0" err="1" smtClean="0"/>
              <a:t>з»їзд</a:t>
            </a:r>
            <a:r>
              <a:rPr lang="uk-UA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«Свято революції скінчилося. Настає грізний час!» 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100" dirty="0" smtClean="0"/>
              <a:t>М.Грушевський.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Рішення: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Проголошення автономії України;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обрання Ради селянських депутатів, яка увійшла до складу УЦР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5(18) червня 1917р. – ІІ Всеукраїнський військовий </a:t>
            </a:r>
            <a:r>
              <a:rPr lang="uk-UA" dirty="0" err="1" smtClean="0"/>
              <a:t>з»їзд</a:t>
            </a:r>
            <a:r>
              <a:rPr lang="uk-UA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Рішення: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Проголошення автономії України;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Обрання Ради військових депутатів, яка стала складової частиною УЦР;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Українізація армії;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Ухвалення І Універсалу Центральної Ради.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З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універсалу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Центральної</a:t>
            </a:r>
            <a:r>
              <a:rPr lang="ru-RU" sz="2400" dirty="0"/>
              <a:t> Ради “До </a:t>
            </a:r>
            <a:r>
              <a:rPr lang="ru-RU" sz="2400" dirty="0" err="1"/>
              <a:t>українського</a:t>
            </a:r>
            <a:r>
              <a:rPr lang="ru-RU" sz="2400" dirty="0"/>
              <a:t> народу на </a:t>
            </a:r>
            <a:r>
              <a:rPr lang="ru-RU" sz="2400" dirty="0" err="1"/>
              <a:t>Україні</a:t>
            </a:r>
            <a:r>
              <a:rPr lang="ru-RU" sz="2400" dirty="0"/>
              <a:t> й поза </a:t>
            </a:r>
            <a:r>
              <a:rPr lang="ru-RU" sz="2400" dirty="0" err="1"/>
              <a:t>Україною</a:t>
            </a:r>
            <a:r>
              <a:rPr lang="ru-RU" sz="2400" dirty="0"/>
              <a:t> </a:t>
            </a:r>
            <a:r>
              <a:rPr lang="ru-RU" sz="2400" dirty="0" err="1"/>
              <a:t>сущого</a:t>
            </a:r>
            <a:r>
              <a:rPr lang="ru-RU" sz="2400" dirty="0"/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445125"/>
          </a:xfrm>
        </p:spPr>
        <p:txBody>
          <a:bodyPr>
            <a:normAutofit fontScale="5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Народе </a:t>
            </a:r>
            <a:r>
              <a:rPr lang="ru-RU" dirty="0" err="1">
                <a:solidFill>
                  <a:srgbClr val="FFFF00"/>
                </a:solidFill>
              </a:rPr>
              <a:t>Український</a:t>
            </a:r>
            <a:r>
              <a:rPr lang="ru-RU" dirty="0">
                <a:solidFill>
                  <a:srgbClr val="FFFF00"/>
                </a:solidFill>
              </a:rPr>
              <a:t>! Народе селян, </a:t>
            </a:r>
            <a:r>
              <a:rPr lang="ru-RU" dirty="0" err="1">
                <a:solidFill>
                  <a:srgbClr val="FFFF00"/>
                </a:solidFill>
              </a:rPr>
              <a:t>робітників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трудящого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люду! Волею </a:t>
            </a:r>
            <a:r>
              <a:rPr lang="ru-RU" dirty="0" err="1">
                <a:solidFill>
                  <a:srgbClr val="FFFF00"/>
                </a:solidFill>
              </a:rPr>
              <a:t>своєю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ти</a:t>
            </a:r>
            <a:r>
              <a:rPr lang="ru-RU" dirty="0">
                <a:solidFill>
                  <a:srgbClr val="FFFF00"/>
                </a:solidFill>
              </a:rPr>
              <a:t> поставив нас, </a:t>
            </a:r>
            <a:r>
              <a:rPr lang="ru-RU" dirty="0" err="1">
                <a:solidFill>
                  <a:srgbClr val="FFFF00"/>
                </a:solidFill>
              </a:rPr>
              <a:t>Українську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Центральну</a:t>
            </a:r>
            <a:r>
              <a:rPr lang="ru-RU" dirty="0">
                <a:solidFill>
                  <a:srgbClr val="FFFF00"/>
                </a:solidFill>
              </a:rPr>
              <a:t> Раду, на </a:t>
            </a:r>
            <a:r>
              <a:rPr lang="ru-RU" dirty="0" err="1">
                <a:solidFill>
                  <a:srgbClr val="FFFF00"/>
                </a:solidFill>
              </a:rPr>
              <a:t>сторожі</a:t>
            </a:r>
            <a:r>
              <a:rPr lang="ru-RU" dirty="0">
                <a:solidFill>
                  <a:srgbClr val="FFFF00"/>
                </a:solidFill>
              </a:rPr>
              <a:t> прав і вольностей </a:t>
            </a:r>
            <a:r>
              <a:rPr lang="ru-RU" dirty="0" err="1">
                <a:solidFill>
                  <a:srgbClr val="FFFF00"/>
                </a:solidFill>
              </a:rPr>
              <a:t>Української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землі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...</a:t>
            </a:r>
            <a:r>
              <a:rPr lang="ru-RU" dirty="0">
                <a:solidFill>
                  <a:srgbClr val="FFFF00"/>
                </a:solidFill>
              </a:rPr>
              <a:t>Хай </a:t>
            </a:r>
            <a:r>
              <a:rPr lang="ru-RU" dirty="0" err="1">
                <a:solidFill>
                  <a:srgbClr val="FFFF00"/>
                </a:solidFill>
              </a:rPr>
              <a:t>Україна</a:t>
            </a:r>
            <a:r>
              <a:rPr lang="ru-RU" dirty="0">
                <a:solidFill>
                  <a:srgbClr val="FFFF00"/>
                </a:solidFill>
              </a:rPr>
              <a:t> буде </a:t>
            </a:r>
            <a:r>
              <a:rPr lang="ru-RU" dirty="0" err="1">
                <a:solidFill>
                  <a:srgbClr val="FFFF00"/>
                </a:solidFill>
              </a:rPr>
              <a:t>вільною</a:t>
            </a:r>
            <a:r>
              <a:rPr lang="ru-RU" dirty="0">
                <a:solidFill>
                  <a:srgbClr val="FFFF00"/>
                </a:solidFill>
              </a:rPr>
              <a:t>. Не </a:t>
            </a:r>
            <a:r>
              <a:rPr lang="ru-RU" dirty="0" err="1">
                <a:solidFill>
                  <a:srgbClr val="FFFF00"/>
                </a:solidFill>
              </a:rPr>
              <a:t>одділяючись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всієї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Росії</a:t>
            </a:r>
            <a:r>
              <a:rPr lang="ru-RU" dirty="0">
                <a:solidFill>
                  <a:srgbClr val="FFFF00"/>
                </a:solidFill>
              </a:rPr>
              <a:t>, не </a:t>
            </a:r>
            <a:r>
              <a:rPr lang="ru-RU" dirty="0" err="1">
                <a:solidFill>
                  <a:srgbClr val="FFFF00"/>
                </a:solidFill>
              </a:rPr>
              <a:t>розриваючись</a:t>
            </a:r>
            <a:r>
              <a:rPr lang="ru-RU" dirty="0">
                <a:solidFill>
                  <a:srgbClr val="FFFF00"/>
                </a:solidFill>
              </a:rPr>
              <a:t> з державою </a:t>
            </a:r>
            <a:r>
              <a:rPr lang="ru-RU" dirty="0" err="1">
                <a:solidFill>
                  <a:srgbClr val="FFFF00"/>
                </a:solidFill>
              </a:rPr>
              <a:t>Російською</a:t>
            </a:r>
            <a:r>
              <a:rPr lang="ru-RU" dirty="0">
                <a:solidFill>
                  <a:srgbClr val="FFFF00"/>
                </a:solidFill>
              </a:rPr>
              <a:t>, хай народ </a:t>
            </a:r>
            <a:r>
              <a:rPr lang="ru-RU" dirty="0" err="1">
                <a:solidFill>
                  <a:srgbClr val="FFFF00"/>
                </a:solidFill>
              </a:rPr>
              <a:t>український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своїй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землі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має</a:t>
            </a:r>
            <a:r>
              <a:rPr lang="ru-RU" dirty="0">
                <a:solidFill>
                  <a:srgbClr val="FFFF00"/>
                </a:solidFill>
              </a:rPr>
              <a:t> право сам </a:t>
            </a:r>
            <a:r>
              <a:rPr lang="ru-RU" dirty="0" err="1">
                <a:solidFill>
                  <a:srgbClr val="FFFF00"/>
                </a:solidFill>
              </a:rPr>
              <a:t>порядкувати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своїм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життям</a:t>
            </a:r>
            <a:r>
              <a:rPr lang="ru-RU" dirty="0">
                <a:solidFill>
                  <a:srgbClr val="FFFF00"/>
                </a:solidFill>
              </a:rPr>
              <a:t>. Хай порядок і лад на </a:t>
            </a:r>
            <a:r>
              <a:rPr lang="ru-RU" dirty="0" err="1">
                <a:solidFill>
                  <a:srgbClr val="FFFF00"/>
                </a:solidFill>
              </a:rPr>
              <a:t>Вкраїні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вибрані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вселюдським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рівним</a:t>
            </a:r>
            <a:r>
              <a:rPr lang="ru-RU" dirty="0">
                <a:solidFill>
                  <a:srgbClr val="FFFF00"/>
                </a:solidFill>
              </a:rPr>
              <a:t>, прямим і </a:t>
            </a:r>
            <a:r>
              <a:rPr lang="ru-RU" dirty="0" err="1">
                <a:solidFill>
                  <a:srgbClr val="FFFF00"/>
                </a:solidFill>
              </a:rPr>
              <a:t>тайним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голосуванням</a:t>
            </a:r>
            <a:r>
              <a:rPr lang="ru-RU" dirty="0">
                <a:solidFill>
                  <a:srgbClr val="FFFF00"/>
                </a:solidFill>
              </a:rPr>
              <a:t> ВСЕНАРОДНІ УКРАЇНСЬКІ ЗБОРИ (Сейм). </a:t>
            </a:r>
            <a:r>
              <a:rPr lang="ru-RU" dirty="0" err="1">
                <a:solidFill>
                  <a:srgbClr val="FFFF00"/>
                </a:solidFill>
              </a:rPr>
              <a:t>Всі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закони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повинні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дати</a:t>
            </a:r>
            <a:r>
              <a:rPr lang="ru-RU" dirty="0">
                <a:solidFill>
                  <a:srgbClr val="FFFF00"/>
                </a:solidFill>
              </a:rPr>
              <a:t> той лад тут у нас, на </a:t>
            </a:r>
            <a:r>
              <a:rPr lang="ru-RU" dirty="0" err="1">
                <a:solidFill>
                  <a:srgbClr val="FFFF00"/>
                </a:solidFill>
              </a:rPr>
              <a:t>Вкраїні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мають</a:t>
            </a:r>
            <a:r>
              <a:rPr lang="ru-RU" dirty="0">
                <a:solidFill>
                  <a:srgbClr val="FFFF00"/>
                </a:solidFill>
              </a:rPr>
              <a:t> право </a:t>
            </a:r>
            <a:r>
              <a:rPr lang="ru-RU" dirty="0" err="1">
                <a:solidFill>
                  <a:srgbClr val="FFFF00"/>
                </a:solidFill>
              </a:rPr>
              <a:t>видавати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тільки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наші</a:t>
            </a:r>
            <a:r>
              <a:rPr lang="ru-RU" dirty="0">
                <a:solidFill>
                  <a:srgbClr val="FFFF00"/>
                </a:solidFill>
              </a:rPr>
              <a:t> УКРАЇНСЬКІ </a:t>
            </a:r>
            <a:r>
              <a:rPr lang="ru-RU" dirty="0" smtClean="0">
                <a:solidFill>
                  <a:srgbClr val="FFFF00"/>
                </a:solidFill>
              </a:rPr>
              <a:t>ЗБОРИ.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>
                <a:solidFill>
                  <a:srgbClr val="FFFF00"/>
                </a:solidFill>
              </a:rPr>
              <a:t>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ж </a:t>
            </a:r>
            <a:r>
              <a:rPr lang="ru-RU" dirty="0" err="1">
                <a:solidFill>
                  <a:srgbClr val="FFFF00"/>
                </a:solidFill>
              </a:rPr>
              <a:t>закони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мають</a:t>
            </a:r>
            <a:r>
              <a:rPr lang="ru-RU" dirty="0">
                <a:solidFill>
                  <a:srgbClr val="FFFF00"/>
                </a:solidFill>
              </a:rPr>
              <a:t> лад </a:t>
            </a:r>
            <a:r>
              <a:rPr lang="ru-RU" dirty="0" err="1">
                <a:solidFill>
                  <a:srgbClr val="FFFF00"/>
                </a:solidFill>
              </a:rPr>
              <a:t>давати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всій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російській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державі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повинні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видаватися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Всеросійськім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Парламенті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...</a:t>
            </a:r>
            <a:r>
              <a:rPr lang="ru-RU" dirty="0">
                <a:solidFill>
                  <a:srgbClr val="FFFF00"/>
                </a:solidFill>
              </a:rPr>
              <a:t>Ми гадали,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Центральне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Російське</a:t>
            </a:r>
            <a:r>
              <a:rPr lang="ru-RU" dirty="0">
                <a:solidFill>
                  <a:srgbClr val="FFFF00"/>
                </a:solidFill>
              </a:rPr>
              <a:t> Правительство </a:t>
            </a:r>
            <a:r>
              <a:rPr lang="ru-RU" dirty="0" err="1">
                <a:solidFill>
                  <a:srgbClr val="FFFF00"/>
                </a:solidFill>
              </a:rPr>
              <a:t>протягне</a:t>
            </a:r>
            <a:r>
              <a:rPr lang="ru-RU" dirty="0">
                <a:solidFill>
                  <a:srgbClr val="FFFF00"/>
                </a:solidFill>
              </a:rPr>
              <a:t> нам руку в </a:t>
            </a:r>
            <a:r>
              <a:rPr lang="ru-RU" dirty="0" err="1">
                <a:solidFill>
                  <a:srgbClr val="FFFF00"/>
                </a:solidFill>
              </a:rPr>
              <a:t>сій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роботі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згоді</a:t>
            </a:r>
            <a:r>
              <a:rPr lang="ru-RU" dirty="0">
                <a:solidFill>
                  <a:srgbClr val="FFFF00"/>
                </a:solidFill>
              </a:rPr>
              <a:t> з ним ми, </a:t>
            </a:r>
            <a:r>
              <a:rPr lang="ru-RU" dirty="0" err="1">
                <a:solidFill>
                  <a:srgbClr val="FFFF00"/>
                </a:solidFill>
              </a:rPr>
              <a:t>Українська</a:t>
            </a:r>
            <a:r>
              <a:rPr lang="ru-RU" dirty="0">
                <a:solidFill>
                  <a:srgbClr val="FFFF00"/>
                </a:solidFill>
              </a:rPr>
              <a:t> Центральна Рада, </a:t>
            </a:r>
            <a:r>
              <a:rPr lang="ru-RU" dirty="0" err="1">
                <a:solidFill>
                  <a:srgbClr val="FFFF00"/>
                </a:solidFill>
              </a:rPr>
              <a:t>зможемо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дати</a:t>
            </a:r>
            <a:r>
              <a:rPr lang="ru-RU" dirty="0">
                <a:solidFill>
                  <a:srgbClr val="FFFF00"/>
                </a:solidFill>
              </a:rPr>
              <a:t> лад </a:t>
            </a:r>
            <a:r>
              <a:rPr lang="ru-RU" dirty="0" err="1">
                <a:solidFill>
                  <a:srgbClr val="FFFF00"/>
                </a:solidFill>
              </a:rPr>
              <a:t>нашій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землі</a:t>
            </a:r>
            <a:r>
              <a:rPr lang="ru-RU" dirty="0">
                <a:solidFill>
                  <a:srgbClr val="FFFF00"/>
                </a:solidFill>
              </a:rPr>
              <a:t>. Але </a:t>
            </a:r>
            <a:r>
              <a:rPr lang="ru-RU" dirty="0" err="1">
                <a:solidFill>
                  <a:srgbClr val="FFFF00"/>
                </a:solidFill>
              </a:rPr>
              <a:t>Тимчасове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Російське</a:t>
            </a:r>
            <a:r>
              <a:rPr lang="ru-RU" dirty="0">
                <a:solidFill>
                  <a:srgbClr val="FFFF00"/>
                </a:solidFill>
              </a:rPr>
              <a:t> Правительство </a:t>
            </a:r>
            <a:r>
              <a:rPr lang="ru-RU" dirty="0" err="1">
                <a:solidFill>
                  <a:srgbClr val="FFFF00"/>
                </a:solidFill>
              </a:rPr>
              <a:t>одкинуло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наші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домагання</a:t>
            </a:r>
            <a:r>
              <a:rPr lang="ru-RU" dirty="0">
                <a:solidFill>
                  <a:srgbClr val="FFFF00"/>
                </a:solidFill>
              </a:rPr>
              <a:t>... І через те ми, </a:t>
            </a:r>
            <a:r>
              <a:rPr lang="ru-RU" dirty="0" err="1">
                <a:solidFill>
                  <a:srgbClr val="FFFF00"/>
                </a:solidFill>
              </a:rPr>
              <a:t>Українська</a:t>
            </a:r>
            <a:r>
              <a:rPr lang="ru-RU" dirty="0">
                <a:solidFill>
                  <a:srgbClr val="FFFF00"/>
                </a:solidFill>
              </a:rPr>
              <a:t> Центральна Рада, </a:t>
            </a:r>
            <a:r>
              <a:rPr lang="ru-RU" dirty="0" err="1">
                <a:solidFill>
                  <a:srgbClr val="FFFF00"/>
                </a:solidFill>
              </a:rPr>
              <a:t>видаємо</a:t>
            </a:r>
            <a:r>
              <a:rPr lang="ru-RU" dirty="0">
                <a:solidFill>
                  <a:srgbClr val="FFFF00"/>
                </a:solidFill>
              </a:rPr>
              <a:t> сей </a:t>
            </a:r>
            <a:r>
              <a:rPr lang="ru-RU" dirty="0" err="1">
                <a:solidFill>
                  <a:srgbClr val="FFFF00"/>
                </a:solidFill>
              </a:rPr>
              <a:t>Універсал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всього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нашого</a:t>
            </a:r>
            <a:r>
              <a:rPr lang="ru-RU" dirty="0">
                <a:solidFill>
                  <a:srgbClr val="FFFF00"/>
                </a:solidFill>
              </a:rPr>
              <a:t> народу і </a:t>
            </a:r>
            <a:r>
              <a:rPr lang="ru-RU" dirty="0" err="1">
                <a:solidFill>
                  <a:srgbClr val="FFFF00"/>
                </a:solidFill>
              </a:rPr>
              <a:t>оповіщаємо</a:t>
            </a:r>
            <a:r>
              <a:rPr lang="ru-RU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однині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самі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будемо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творити</a:t>
            </a:r>
            <a:r>
              <a:rPr lang="ru-RU" dirty="0">
                <a:solidFill>
                  <a:srgbClr val="FFFF00"/>
                </a:solidFill>
              </a:rPr>
              <a:t> наше </a:t>
            </a:r>
            <a:r>
              <a:rPr lang="ru-RU" dirty="0" err="1">
                <a:solidFill>
                  <a:srgbClr val="FFFF00"/>
                </a:solidFill>
              </a:rPr>
              <a:t>життя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/>
              <a:t>Ухвалено</a:t>
            </a:r>
            <a:r>
              <a:rPr lang="ru-RU" dirty="0"/>
              <a:t>: </a:t>
            </a:r>
            <a:r>
              <a:rPr lang="ru-RU" dirty="0" err="1"/>
              <a:t>Київ</a:t>
            </a:r>
            <a:r>
              <a:rPr lang="ru-RU" dirty="0"/>
              <a:t>, року 1917,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червня</a:t>
            </a:r>
            <a:r>
              <a:rPr lang="ru-RU" dirty="0"/>
              <a:t> числа 10</a:t>
            </a:r>
            <a:r>
              <a:rPr lang="ru-RU" dirty="0" smtClean="0"/>
              <a:t>.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Коли і ким </a:t>
            </a:r>
            <a:r>
              <a:rPr lang="ru-RU" dirty="0" err="1"/>
              <a:t>створений</a:t>
            </a:r>
            <a:r>
              <a:rPr lang="ru-RU" dirty="0"/>
              <a:t> документ? 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подіями</a:t>
            </a:r>
            <a:r>
              <a:rPr lang="ru-RU" dirty="0"/>
              <a:t>? 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проголошує</a:t>
            </a:r>
            <a:r>
              <a:rPr lang="ru-RU" dirty="0"/>
              <a:t> документ?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можемо</a:t>
            </a:r>
            <a:r>
              <a:rPr lang="ru-RU" dirty="0"/>
              <a:t> ми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проголошенням</a:t>
            </a:r>
            <a:r>
              <a:rPr lang="ru-RU" dirty="0"/>
              <a:t> </a:t>
            </a:r>
            <a:r>
              <a:rPr lang="ru-RU" dirty="0" err="1"/>
              <a:t>автономії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? </a:t>
            </a:r>
            <a:r>
              <a:rPr lang="ru-RU" dirty="0" err="1"/>
              <a:t>Поясніть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текст. 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кроки </a:t>
            </a:r>
            <a:r>
              <a:rPr lang="ru-RU" dirty="0" err="1"/>
              <a:t>передбачає</a:t>
            </a:r>
            <a:r>
              <a:rPr lang="ru-RU" dirty="0"/>
              <a:t> документ?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393</TotalTime>
  <Words>716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54</cp:revision>
  <dcterms:modified xsi:type="dcterms:W3CDTF">2012-04-22T18:07:56Z</dcterms:modified>
</cp:coreProperties>
</file>