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2" r:id="rId16"/>
    <p:sldId id="270" r:id="rId17"/>
    <p:sldId id="274" r:id="rId18"/>
    <p:sldId id="275" r:id="rId19"/>
    <p:sldId id="271" r:id="rId20"/>
    <p:sldId id="273" r:id="rId21"/>
  </p:sldIdLst>
  <p:sldSz cx="9144000" cy="6858000" type="screen4x3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CC3300"/>
    <a:srgbClr val="FF6600"/>
    <a:srgbClr val="CC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65000"/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43741f47e05cо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820472" cy="1417638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48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Годовіков</a:t>
            </a: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48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Сергій</a:t>
            </a: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48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Костянтинович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3968" y="1484784"/>
            <a:ext cx="4392488" cy="4525963"/>
          </a:xfrm>
        </p:spPr>
        <p:txBody>
          <a:bodyPr/>
          <a:lstStyle/>
          <a:p>
            <a:pPr algn="just">
              <a:buNone/>
            </a:pPr>
            <a:r>
              <a:rPr lang="ru-RU" dirty="0" smtClean="0">
                <a:solidFill>
                  <a:srgbClr val="CC0000"/>
                </a:solidFill>
              </a:rPr>
              <a:t>    </a:t>
            </a:r>
            <a:r>
              <a:rPr lang="ru-RU" b="1" dirty="0" smtClean="0">
                <a:solidFill>
                  <a:srgbClr val="CC0000"/>
                </a:solidFill>
                <a:latin typeface="Constantia" pitchFamily="18" charset="0"/>
              </a:rPr>
              <a:t>Командир взводу 1183-го </a:t>
            </a:r>
            <a:r>
              <a:rPr lang="ru-RU" b="1" dirty="0" err="1" smtClean="0">
                <a:solidFill>
                  <a:srgbClr val="CC0000"/>
                </a:solidFill>
                <a:latin typeface="Constantia" pitchFamily="18" charset="0"/>
              </a:rPr>
              <a:t>стрілецького</a:t>
            </a:r>
            <a:r>
              <a:rPr lang="ru-RU" b="1" dirty="0" smtClean="0">
                <a:solidFill>
                  <a:srgbClr val="CC0000"/>
                </a:solidFill>
                <a:latin typeface="Constantia" pitchFamily="18" charset="0"/>
              </a:rPr>
              <a:t> полку 356-ї </a:t>
            </a:r>
            <a:r>
              <a:rPr lang="ru-RU" b="1" dirty="0" err="1" smtClean="0">
                <a:solidFill>
                  <a:srgbClr val="CC0000"/>
                </a:solidFill>
                <a:latin typeface="Constantia" pitchFamily="18" charset="0"/>
              </a:rPr>
              <a:t>стрілецької</a:t>
            </a:r>
            <a:r>
              <a:rPr lang="ru-RU" b="1" dirty="0" smtClean="0">
                <a:solidFill>
                  <a:srgbClr val="CC0000"/>
                </a:solidFill>
                <a:latin typeface="Constantia" pitchFamily="18" charset="0"/>
              </a:rPr>
              <a:t> </a:t>
            </a:r>
            <a:r>
              <a:rPr lang="ru-RU" b="1" dirty="0" err="1" smtClean="0">
                <a:solidFill>
                  <a:srgbClr val="CC0000"/>
                </a:solidFill>
                <a:latin typeface="Constantia" pitchFamily="18" charset="0"/>
              </a:rPr>
              <a:t>дивізії</a:t>
            </a:r>
            <a:r>
              <a:rPr lang="ru-RU" b="1" dirty="0" smtClean="0">
                <a:solidFill>
                  <a:srgbClr val="CC0000"/>
                </a:solidFill>
                <a:latin typeface="Constantia" pitchFamily="18" charset="0"/>
              </a:rPr>
              <a:t> 61-ї </a:t>
            </a:r>
            <a:r>
              <a:rPr lang="ru-RU" b="1" dirty="0" err="1" smtClean="0">
                <a:solidFill>
                  <a:srgbClr val="CC0000"/>
                </a:solidFill>
                <a:latin typeface="Constantia" pitchFamily="18" charset="0"/>
              </a:rPr>
              <a:t>армії</a:t>
            </a:r>
            <a:r>
              <a:rPr lang="ru-RU" b="1" dirty="0" smtClean="0">
                <a:solidFill>
                  <a:srgbClr val="CC0000"/>
                </a:solidFill>
                <a:latin typeface="Constantia" pitchFamily="18" charset="0"/>
              </a:rPr>
              <a:t> Центрального фронту, лейтенант.</a:t>
            </a:r>
            <a:endParaRPr lang="ru-RU" b="1" dirty="0">
              <a:solidFill>
                <a:srgbClr val="CC0000"/>
              </a:solidFill>
              <a:latin typeface="Constantia" pitchFamily="18" charset="0"/>
            </a:endParaRPr>
          </a:p>
        </p:txBody>
      </p:sp>
      <p:pic>
        <p:nvPicPr>
          <p:cNvPr id="6146" name="Picture 2" descr="C:\Users\Best\Desktop\стор\Годовиков_Сергей_Константинович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340768"/>
            <a:ext cx="3074640" cy="4519721"/>
          </a:xfrm>
          <a:prstGeom prst="rect">
            <a:avLst/>
          </a:prstGeom>
          <a:noFill/>
        </p:spPr>
      </p:pic>
      <p:pic>
        <p:nvPicPr>
          <p:cNvPr id="6148" name="Picture 4" descr="http://www.warheroes.ru/img/hero_top91.gif"/>
          <p:cNvPicPr>
            <a:picLocks noChangeAspect="1" noChangeArrowheads="1"/>
          </p:cNvPicPr>
          <p:nvPr/>
        </p:nvPicPr>
        <p:blipFill>
          <a:blip r:embed="rId3" cstate="print"/>
          <a:srcRect r="23552" b="30572"/>
          <a:stretch>
            <a:fillRect/>
          </a:stretch>
        </p:blipFill>
        <p:spPr bwMode="auto">
          <a:xfrm>
            <a:off x="2915816" y="5373216"/>
            <a:ext cx="648072" cy="6480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sz="48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Зелепукін</a:t>
            </a:r>
            <a:r>
              <a:rPr lang="ru-RU" sz="48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48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Іван</a:t>
            </a:r>
            <a:r>
              <a:rPr lang="ru-RU" sz="48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Григорович</a:t>
            </a:r>
            <a:endParaRPr lang="ru-RU" sz="48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4402832" cy="4525963"/>
          </a:xfrm>
        </p:spPr>
        <p:txBody>
          <a:bodyPr>
            <a:normAutofit fontScale="92500"/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pPr algn="just">
              <a:buNone/>
            </a:pPr>
            <a:r>
              <a:rPr lang="ru-RU" dirty="0" smtClean="0"/>
              <a:t>    </a:t>
            </a:r>
            <a:r>
              <a:rPr lang="ru-RU" b="1" dirty="0" err="1" smtClean="0">
                <a:solidFill>
                  <a:srgbClr val="FF6600"/>
                </a:solidFill>
                <a:latin typeface="Constantia" pitchFamily="18" charset="0"/>
              </a:rPr>
              <a:t>Гвардії</a:t>
            </a:r>
            <a:r>
              <a:rPr lang="ru-RU" b="1" dirty="0" smtClean="0">
                <a:solidFill>
                  <a:srgbClr val="FF6600"/>
                </a:solidFill>
                <a:latin typeface="Constantia" pitchFamily="18" charset="0"/>
              </a:rPr>
              <a:t> сержант, командир </a:t>
            </a:r>
            <a:r>
              <a:rPr lang="ru-RU" b="1" dirty="0" err="1" smtClean="0">
                <a:solidFill>
                  <a:srgbClr val="FF6600"/>
                </a:solidFill>
                <a:latin typeface="Constantia" pitchFamily="18" charset="0"/>
              </a:rPr>
              <a:t>відділення</a:t>
            </a:r>
            <a:r>
              <a:rPr lang="ru-RU" b="1" dirty="0" smtClean="0">
                <a:solidFill>
                  <a:srgbClr val="FF6600"/>
                </a:solidFill>
                <a:latin typeface="Constantia" pitchFamily="18" charset="0"/>
              </a:rPr>
              <a:t> </a:t>
            </a:r>
            <a:r>
              <a:rPr lang="ru-RU" b="1" dirty="0" err="1" smtClean="0">
                <a:solidFill>
                  <a:srgbClr val="FF6600"/>
                </a:solidFill>
                <a:latin typeface="Constantia" pitchFamily="18" charset="0"/>
              </a:rPr>
              <a:t>управління</a:t>
            </a:r>
            <a:r>
              <a:rPr lang="ru-RU" b="1" dirty="0" smtClean="0">
                <a:solidFill>
                  <a:srgbClr val="FF6600"/>
                </a:solidFill>
                <a:latin typeface="Constantia" pitchFamily="18" charset="0"/>
              </a:rPr>
              <a:t> </a:t>
            </a:r>
            <a:r>
              <a:rPr lang="ru-RU" b="1" dirty="0" err="1" smtClean="0">
                <a:solidFill>
                  <a:srgbClr val="FF6600"/>
                </a:solidFill>
                <a:latin typeface="Constantia" pitchFamily="18" charset="0"/>
              </a:rPr>
              <a:t>мінометної</a:t>
            </a:r>
            <a:r>
              <a:rPr lang="ru-RU" b="1" dirty="0" smtClean="0">
                <a:solidFill>
                  <a:srgbClr val="FF6600"/>
                </a:solidFill>
                <a:latin typeface="Constantia" pitchFamily="18" charset="0"/>
              </a:rPr>
              <a:t> </a:t>
            </a:r>
            <a:r>
              <a:rPr lang="ru-RU" b="1" dirty="0" err="1" smtClean="0">
                <a:solidFill>
                  <a:srgbClr val="FF6600"/>
                </a:solidFill>
                <a:latin typeface="Constantia" pitchFamily="18" charset="0"/>
              </a:rPr>
              <a:t>роти</a:t>
            </a:r>
            <a:r>
              <a:rPr lang="ru-RU" b="1" dirty="0" smtClean="0">
                <a:solidFill>
                  <a:srgbClr val="FF6600"/>
                </a:solidFill>
                <a:latin typeface="Constantia" pitchFamily="18" charset="0"/>
              </a:rPr>
              <a:t> 202-го </a:t>
            </a:r>
            <a:r>
              <a:rPr lang="ru-RU" b="1" dirty="0" err="1" smtClean="0">
                <a:solidFill>
                  <a:srgbClr val="FF6600"/>
                </a:solidFill>
                <a:latin typeface="Constantia" pitchFamily="18" charset="0"/>
              </a:rPr>
              <a:t>гвардійського</a:t>
            </a:r>
            <a:r>
              <a:rPr lang="ru-RU" b="1" dirty="0" smtClean="0">
                <a:solidFill>
                  <a:srgbClr val="FF6600"/>
                </a:solidFill>
                <a:latin typeface="Constantia" pitchFamily="18" charset="0"/>
              </a:rPr>
              <a:t> </a:t>
            </a:r>
            <a:r>
              <a:rPr lang="ru-RU" b="1" dirty="0" err="1" smtClean="0">
                <a:solidFill>
                  <a:srgbClr val="FF6600"/>
                </a:solidFill>
                <a:latin typeface="Constantia" pitchFamily="18" charset="0"/>
              </a:rPr>
              <a:t>стрілецького</a:t>
            </a:r>
            <a:r>
              <a:rPr lang="ru-RU" b="1" dirty="0" smtClean="0">
                <a:solidFill>
                  <a:srgbClr val="FF6600"/>
                </a:solidFill>
                <a:latin typeface="Constantia" pitchFamily="18" charset="0"/>
              </a:rPr>
              <a:t> полку 68-ї </a:t>
            </a:r>
            <a:r>
              <a:rPr lang="ru-RU" b="1" dirty="0" err="1" smtClean="0">
                <a:solidFill>
                  <a:srgbClr val="FF6600"/>
                </a:solidFill>
                <a:latin typeface="Constantia" pitchFamily="18" charset="0"/>
              </a:rPr>
              <a:t>гвардійської</a:t>
            </a:r>
            <a:r>
              <a:rPr lang="ru-RU" b="1" dirty="0" smtClean="0">
                <a:solidFill>
                  <a:srgbClr val="FF6600"/>
                </a:solidFill>
                <a:latin typeface="Constantia" pitchFamily="18" charset="0"/>
              </a:rPr>
              <a:t> </a:t>
            </a:r>
            <a:r>
              <a:rPr lang="ru-RU" b="1" dirty="0" err="1" smtClean="0">
                <a:solidFill>
                  <a:srgbClr val="FF6600"/>
                </a:solidFill>
                <a:latin typeface="Constantia" pitchFamily="18" charset="0"/>
              </a:rPr>
              <a:t>стрілецької</a:t>
            </a:r>
            <a:r>
              <a:rPr lang="ru-RU" b="1" dirty="0" smtClean="0">
                <a:solidFill>
                  <a:srgbClr val="FF6600"/>
                </a:solidFill>
                <a:latin typeface="Constantia" pitchFamily="18" charset="0"/>
              </a:rPr>
              <a:t> </a:t>
            </a:r>
            <a:r>
              <a:rPr lang="ru-RU" b="1" dirty="0" err="1" smtClean="0">
                <a:solidFill>
                  <a:srgbClr val="FF6600"/>
                </a:solidFill>
                <a:latin typeface="Constantia" pitchFamily="18" charset="0"/>
              </a:rPr>
              <a:t>дивізії</a:t>
            </a:r>
            <a:r>
              <a:rPr lang="ru-RU" b="1" dirty="0" smtClean="0">
                <a:solidFill>
                  <a:srgbClr val="FF6600"/>
                </a:solidFill>
                <a:latin typeface="Constantia" pitchFamily="18" charset="0"/>
              </a:rPr>
              <a:t>.</a:t>
            </a:r>
            <a:endParaRPr lang="ru-RU" b="1" dirty="0">
              <a:solidFill>
                <a:srgbClr val="FF6600"/>
              </a:solidFill>
              <a:latin typeface="Constantia" pitchFamily="18" charset="0"/>
            </a:endParaRPr>
          </a:p>
        </p:txBody>
      </p:sp>
      <p:pic>
        <p:nvPicPr>
          <p:cNvPr id="27650" name="Picture 2" descr="Зелепукин Иван Григорьевич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1628800"/>
            <a:ext cx="3096344" cy="4409453"/>
          </a:xfrm>
          <a:prstGeom prst="rect">
            <a:avLst/>
          </a:prstGeom>
          <a:noFill/>
        </p:spPr>
      </p:pic>
      <p:pic>
        <p:nvPicPr>
          <p:cNvPr id="27652" name="Picture 4" descr="Red Army flag.sv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5661248"/>
            <a:ext cx="792088" cy="5400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r>
              <a:rPr lang="ru-RU" sz="5400" b="1" dirty="0" smtClean="0">
                <a:solidFill>
                  <a:schemeClr val="accent4">
                    <a:lumMod val="50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Зонов </a:t>
            </a:r>
            <a:r>
              <a:rPr lang="ru-RU" sz="5400" b="1" dirty="0" err="1" smtClean="0">
                <a:solidFill>
                  <a:schemeClr val="accent4">
                    <a:lumMod val="50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Микола</a:t>
            </a:r>
            <a:r>
              <a:rPr lang="ru-RU" sz="5400" b="1" dirty="0" smtClean="0">
                <a:solidFill>
                  <a:schemeClr val="accent4">
                    <a:lumMod val="50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Федорович</a:t>
            </a:r>
            <a:endParaRPr lang="ru-RU" sz="5400" b="1" dirty="0">
              <a:solidFill>
                <a:schemeClr val="accent4">
                  <a:lumMod val="50000"/>
                </a:schemeClr>
              </a:solidFill>
              <a:effectLst>
                <a:glow rad="1397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91880" y="1340768"/>
            <a:ext cx="5266928" cy="5257800"/>
          </a:xfrm>
          <a:noFill/>
          <a:ln>
            <a:noFill/>
          </a:ln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ru-RU" b="1" dirty="0" smtClean="0">
                <a:latin typeface="Constantia" pitchFamily="18" charset="0"/>
              </a:rPr>
              <a:t>     </a:t>
            </a:r>
            <a:r>
              <a:rPr lang="ru-RU" b="1" dirty="0" err="1" smtClean="0">
                <a:solidFill>
                  <a:schemeClr val="accent4">
                    <a:lumMod val="50000"/>
                  </a:schemeClr>
                </a:solidFill>
                <a:latin typeface="Constantia" pitchFamily="18" charset="0"/>
              </a:rPr>
              <a:t>Гвардії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Constantia" pitchFamily="18" charset="0"/>
              </a:rPr>
              <a:t> лейтенант, командир саперного взводу 1-го </a:t>
            </a:r>
            <a:r>
              <a:rPr lang="ru-RU" b="1" dirty="0" err="1" smtClean="0">
                <a:solidFill>
                  <a:schemeClr val="accent4">
                    <a:lumMod val="50000"/>
                  </a:schemeClr>
                </a:solidFill>
                <a:latin typeface="Constantia" pitchFamily="18" charset="0"/>
              </a:rPr>
              <a:t>гвардійського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Constantia" pitchFamily="18" charset="0"/>
              </a:rPr>
              <a:t> </a:t>
            </a:r>
            <a:r>
              <a:rPr lang="ru-RU" b="1" dirty="0" err="1" smtClean="0">
                <a:solidFill>
                  <a:schemeClr val="accent4">
                    <a:lumMod val="50000"/>
                  </a:schemeClr>
                </a:solidFill>
                <a:latin typeface="Constantia" pitchFamily="18" charset="0"/>
              </a:rPr>
              <a:t>окремого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Constantia" pitchFamily="18" charset="0"/>
              </a:rPr>
              <a:t> </a:t>
            </a:r>
            <a:r>
              <a:rPr lang="ru-RU" b="1" dirty="0" err="1" smtClean="0">
                <a:solidFill>
                  <a:schemeClr val="accent4">
                    <a:lumMod val="50000"/>
                  </a:schemeClr>
                </a:solidFill>
                <a:latin typeface="Constantia" pitchFamily="18" charset="0"/>
              </a:rPr>
              <a:t>повітряно-десантного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Constantia" pitchFamily="18" charset="0"/>
              </a:rPr>
              <a:t> саперного </a:t>
            </a:r>
            <a:r>
              <a:rPr lang="ru-RU" b="1" dirty="0" err="1" smtClean="0">
                <a:solidFill>
                  <a:schemeClr val="accent4">
                    <a:lumMod val="50000"/>
                  </a:schemeClr>
                </a:solidFill>
                <a:latin typeface="Constantia" pitchFamily="18" charset="0"/>
              </a:rPr>
              <a:t>батальйону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Constantia" pitchFamily="18" charset="0"/>
              </a:rPr>
              <a:t> 10-ї </a:t>
            </a:r>
            <a:r>
              <a:rPr lang="ru-RU" b="1" dirty="0" err="1" smtClean="0">
                <a:solidFill>
                  <a:schemeClr val="accent4">
                    <a:lumMod val="50000"/>
                  </a:schemeClr>
                </a:solidFill>
                <a:latin typeface="Constantia" pitchFamily="18" charset="0"/>
              </a:rPr>
              <a:t>гвардійської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Constantia" pitchFamily="18" charset="0"/>
              </a:rPr>
              <a:t> </a:t>
            </a:r>
            <a:r>
              <a:rPr lang="ru-RU" b="1" dirty="0" err="1" smtClean="0">
                <a:solidFill>
                  <a:schemeClr val="accent4">
                    <a:lumMod val="50000"/>
                  </a:schemeClr>
                </a:solidFill>
                <a:latin typeface="Constantia" pitchFamily="18" charset="0"/>
              </a:rPr>
              <a:t>повітряно-десантної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Constantia" pitchFamily="18" charset="0"/>
              </a:rPr>
              <a:t> </a:t>
            </a:r>
            <a:r>
              <a:rPr lang="ru-RU" b="1" dirty="0" err="1" smtClean="0">
                <a:solidFill>
                  <a:schemeClr val="accent4">
                    <a:lumMod val="50000"/>
                  </a:schemeClr>
                </a:solidFill>
                <a:latin typeface="Constantia" pitchFamily="18" charset="0"/>
              </a:rPr>
              <a:t>дивізії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Constantia" pitchFamily="18" charset="0"/>
              </a:rPr>
              <a:t> 37-ї </a:t>
            </a:r>
            <a:r>
              <a:rPr lang="ru-RU" b="1" dirty="0" err="1" smtClean="0">
                <a:solidFill>
                  <a:schemeClr val="accent4">
                    <a:lumMod val="50000"/>
                  </a:schemeClr>
                </a:solidFill>
                <a:latin typeface="Constantia" pitchFamily="18" charset="0"/>
              </a:rPr>
              <a:t>армії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Constantia" pitchFamily="18" charset="0"/>
              </a:rPr>
              <a:t> </a:t>
            </a:r>
            <a:r>
              <a:rPr lang="ru-RU" b="1" dirty="0" err="1" smtClean="0">
                <a:solidFill>
                  <a:schemeClr val="accent4">
                    <a:lumMod val="50000"/>
                  </a:schemeClr>
                </a:solidFill>
                <a:latin typeface="Constantia" pitchFamily="18" charset="0"/>
              </a:rPr>
              <a:t>Степового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Constantia" pitchFamily="18" charset="0"/>
              </a:rPr>
              <a:t> фронту. У </a:t>
            </a:r>
            <a:r>
              <a:rPr lang="ru-RU" b="1" dirty="0" err="1" smtClean="0">
                <a:solidFill>
                  <a:schemeClr val="accent4">
                    <a:lumMod val="50000"/>
                  </a:schemeClr>
                </a:solidFill>
                <a:latin typeface="Constantia" pitchFamily="18" charset="0"/>
              </a:rPr>
              <a:t>ніч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Constantia" pitchFamily="18" charset="0"/>
              </a:rPr>
              <a:t> на 1 </a:t>
            </a:r>
            <a:r>
              <a:rPr lang="ru-RU" b="1" dirty="0" err="1" smtClean="0">
                <a:solidFill>
                  <a:schemeClr val="accent4">
                    <a:lumMod val="50000"/>
                  </a:schemeClr>
                </a:solidFill>
                <a:latin typeface="Constantia" pitchFamily="18" charset="0"/>
              </a:rPr>
              <a:t>жовтня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Constantia" pitchFamily="18" charset="0"/>
              </a:rPr>
              <a:t> 1943 </a:t>
            </a:r>
            <a:r>
              <a:rPr lang="ru-RU" b="1" dirty="0" err="1" smtClean="0">
                <a:solidFill>
                  <a:schemeClr val="accent4">
                    <a:lumMod val="50000"/>
                  </a:schemeClr>
                </a:solidFill>
                <a:latin typeface="Constantia" pitchFamily="18" charset="0"/>
              </a:rPr>
              <a:t>його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Constantia" pitchFamily="18" charset="0"/>
              </a:rPr>
              <a:t> взвод переправив через </a:t>
            </a:r>
            <a:r>
              <a:rPr lang="ru-RU" b="1" dirty="0" err="1" smtClean="0">
                <a:solidFill>
                  <a:schemeClr val="accent4">
                    <a:lumMod val="50000"/>
                  </a:schemeClr>
                </a:solidFill>
                <a:latin typeface="Constantia" pitchFamily="18" charset="0"/>
              </a:rPr>
              <a:t>Дніпро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Constantia" pitchFamily="18" charset="0"/>
              </a:rPr>
              <a:t> </a:t>
            </a:r>
            <a:r>
              <a:rPr lang="ru-RU" b="1" dirty="0" err="1" smtClean="0">
                <a:solidFill>
                  <a:schemeClr val="accent4">
                    <a:lumMod val="50000"/>
                  </a:schemeClr>
                </a:solidFill>
                <a:latin typeface="Constantia" pitchFamily="18" charset="0"/>
              </a:rPr>
              <a:t>особовий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Constantia" pitchFamily="18" charset="0"/>
              </a:rPr>
              <a:t> склад 24-го </a:t>
            </a:r>
            <a:r>
              <a:rPr lang="ru-RU" b="1" dirty="0" err="1" smtClean="0">
                <a:solidFill>
                  <a:schemeClr val="accent4">
                    <a:lumMod val="50000"/>
                  </a:schemeClr>
                </a:solidFill>
                <a:latin typeface="Constantia" pitchFamily="18" charset="0"/>
              </a:rPr>
              <a:t>гвардійського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Constantia" pitchFamily="18" charset="0"/>
              </a:rPr>
              <a:t> полку, а </a:t>
            </a:r>
            <a:r>
              <a:rPr lang="ru-RU" b="1" dirty="0" err="1" smtClean="0">
                <a:solidFill>
                  <a:schemeClr val="accent4">
                    <a:lumMod val="50000"/>
                  </a:schemeClr>
                </a:solidFill>
                <a:latin typeface="Constantia" pitchFamily="18" charset="0"/>
              </a:rPr>
              <a:t>потім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Constantia" pitchFamily="18" charset="0"/>
              </a:rPr>
              <a:t> брав участь у </a:t>
            </a:r>
            <a:r>
              <a:rPr lang="ru-RU" b="1" dirty="0" err="1" smtClean="0">
                <a:solidFill>
                  <a:schemeClr val="accent4">
                    <a:lumMod val="50000"/>
                  </a:schemeClr>
                </a:solidFill>
                <a:latin typeface="Constantia" pitchFamily="18" charset="0"/>
              </a:rPr>
              <a:t>відбитті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Constantia" pitchFamily="18" charset="0"/>
              </a:rPr>
              <a:t> </a:t>
            </a:r>
            <a:r>
              <a:rPr lang="ru-RU" b="1" dirty="0" err="1" smtClean="0">
                <a:solidFill>
                  <a:schemeClr val="accent4">
                    <a:lumMod val="50000"/>
                  </a:schemeClr>
                </a:solidFill>
                <a:latin typeface="Constantia" pitchFamily="18" charset="0"/>
              </a:rPr>
              <a:t>ворожих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Constantia" pitchFamily="18" charset="0"/>
              </a:rPr>
              <a:t> контратак на правому </a:t>
            </a:r>
            <a:r>
              <a:rPr lang="ru-RU" b="1" dirty="0" err="1" smtClean="0">
                <a:solidFill>
                  <a:schemeClr val="accent4">
                    <a:lumMod val="50000"/>
                  </a:schemeClr>
                </a:solidFill>
                <a:latin typeface="Constantia" pitchFamily="18" charset="0"/>
              </a:rPr>
              <a:t>березі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Constantia" pitchFamily="18" charset="0"/>
              </a:rPr>
              <a:t> </a:t>
            </a:r>
            <a:r>
              <a:rPr lang="ru-RU" b="1" dirty="0" err="1" smtClean="0">
                <a:solidFill>
                  <a:schemeClr val="accent4">
                    <a:lumMod val="50000"/>
                  </a:schemeClr>
                </a:solidFill>
                <a:latin typeface="Constantia" pitchFamily="18" charset="0"/>
              </a:rPr>
              <a:t>річки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Constantia" pitchFamily="18" charset="0"/>
              </a:rPr>
              <a:t>.</a:t>
            </a:r>
            <a:endParaRPr lang="ru-RU" b="1" dirty="0">
              <a:solidFill>
                <a:schemeClr val="accent4">
                  <a:lumMod val="50000"/>
                </a:schemeClr>
              </a:solidFill>
              <a:latin typeface="Constantia" pitchFamily="18" charset="0"/>
            </a:endParaRPr>
          </a:p>
        </p:txBody>
      </p:sp>
      <p:pic>
        <p:nvPicPr>
          <p:cNvPr id="26626" name="Picture 2" descr="Николай Фёдорович Зонов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628800"/>
            <a:ext cx="2952328" cy="42027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Кисельов</a:t>
            </a:r>
            <a:r>
              <a:rPr lang="ru-RU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4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Сергій</a:t>
            </a:r>
            <a:r>
              <a:rPr lang="ru-RU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Семенович</a:t>
            </a:r>
            <a:endParaRPr lang="ru-RU" sz="4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600200"/>
            <a:ext cx="4752528" cy="4525963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Constantia" pitchFamily="18" charset="0"/>
              </a:rPr>
              <a:t>   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Constantia" pitchFamily="18" charset="0"/>
              </a:rPr>
              <a:t>Помічник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Constantia" pitchFamily="18" charset="0"/>
              </a:rPr>
              <a:t> командира взводу 78-го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Constantia" pitchFamily="18" charset="0"/>
              </a:rPr>
              <a:t>гвардійського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Constantia" pitchFamily="18" charset="0"/>
              </a:rPr>
              <a:t>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Constantia" pitchFamily="18" charset="0"/>
              </a:rPr>
              <a:t>стрілецького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Constantia" pitchFamily="18" charset="0"/>
              </a:rPr>
              <a:t> полку 25-я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Constantia" pitchFamily="18" charset="0"/>
              </a:rPr>
              <a:t>гвардійської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Constantia" pitchFamily="18" charset="0"/>
              </a:rPr>
              <a:t>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Constantia" pitchFamily="18" charset="0"/>
              </a:rPr>
              <a:t>Червонопрапорної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Constantia" pitchFamily="18" charset="0"/>
              </a:rPr>
              <a:t>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Constantia" pitchFamily="18" charset="0"/>
              </a:rPr>
              <a:t>Синельниківської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Constantia" pitchFamily="18" charset="0"/>
              </a:rPr>
              <a:t>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Constantia" pitchFamily="18" charset="0"/>
              </a:rPr>
              <a:t>стрілецької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Constantia" pitchFamily="18" charset="0"/>
              </a:rPr>
              <a:t>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Constantia" pitchFamily="18" charset="0"/>
              </a:rPr>
              <a:t>дивізії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Constantia" pitchFamily="18" charset="0"/>
              </a:rPr>
              <a:t> 6-й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Constantia" pitchFamily="18" charset="0"/>
              </a:rPr>
              <a:t>армія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Constantia" pitchFamily="18" charset="0"/>
              </a:rPr>
              <a:t>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Constantia" pitchFamily="18" charset="0"/>
              </a:rPr>
              <a:t>Південно-Західного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Constantia" pitchFamily="18" charset="0"/>
              </a:rPr>
              <a:t> фронту,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Constantia" pitchFamily="18" charset="0"/>
              </a:rPr>
              <a:t>гвардії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Constantia" pitchFamily="18" charset="0"/>
              </a:rPr>
              <a:t> старший сержант.</a:t>
            </a:r>
            <a:endParaRPr lang="ru-RU" b="1" dirty="0">
              <a:solidFill>
                <a:schemeClr val="tx2">
                  <a:lumMod val="75000"/>
                </a:schemeClr>
              </a:solidFill>
              <a:latin typeface="Constantia" pitchFamily="18" charset="0"/>
            </a:endParaRPr>
          </a:p>
        </p:txBody>
      </p:sp>
      <p:pic>
        <p:nvPicPr>
          <p:cNvPr id="25602" name="Picture 2" descr="Kiselev Srg Se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1340768"/>
            <a:ext cx="3345160" cy="48337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Лобанов </a:t>
            </a:r>
            <a:r>
              <a:rPr lang="ru-RU" b="1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Іван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 Михайлович</a:t>
            </a:r>
            <a:endParaRPr lang="ru-RU" b="1" dirty="0">
              <a:solidFill>
                <a:schemeClr val="accent2">
                  <a:lumMod val="7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reflection blurRad="6350" stA="60000" endA="900" endPos="58000" dir="5400000" sy="-100000" algn="bl" rotWithShape="0"/>
              </a:effectLst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39952" y="1600200"/>
            <a:ext cx="4546848" cy="4525963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ru-RU" dirty="0" smtClean="0"/>
              <a:t>   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Constantia" pitchFamily="18" charset="0"/>
              </a:rPr>
              <a:t>Командир </a:t>
            </a:r>
            <a:r>
              <a:rPr lang="ru-RU" b="1" dirty="0" err="1" smtClean="0">
                <a:solidFill>
                  <a:schemeClr val="accent2">
                    <a:lumMod val="75000"/>
                  </a:schemeClr>
                </a:solidFill>
                <a:latin typeface="Constantia" pitchFamily="18" charset="0"/>
              </a:rPr>
              <a:t>відділення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Constantia" pitchFamily="18" charset="0"/>
              </a:rPr>
              <a:t> 20-ї </a:t>
            </a:r>
            <a:r>
              <a:rPr lang="ru-RU" b="1" dirty="0" err="1" smtClean="0">
                <a:solidFill>
                  <a:schemeClr val="accent2">
                    <a:lumMod val="75000"/>
                  </a:schemeClr>
                </a:solidFill>
                <a:latin typeface="Constantia" pitchFamily="18" charset="0"/>
              </a:rPr>
              <a:t>окремої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Constantia" pitchFamily="18" charset="0"/>
              </a:rPr>
              <a:t> </a:t>
            </a:r>
            <a:r>
              <a:rPr lang="ru-RU" b="1" dirty="0" err="1" smtClean="0">
                <a:solidFill>
                  <a:schemeClr val="accent2">
                    <a:lumMod val="75000"/>
                  </a:schemeClr>
                </a:solidFill>
                <a:latin typeface="Constantia" pitchFamily="18" charset="0"/>
              </a:rPr>
              <a:t>розвідувальної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Constantia" pitchFamily="18" charset="0"/>
              </a:rPr>
              <a:t> </a:t>
            </a:r>
            <a:r>
              <a:rPr lang="ru-RU" b="1" dirty="0" err="1" smtClean="0">
                <a:solidFill>
                  <a:schemeClr val="accent2">
                    <a:lumMod val="75000"/>
                  </a:schemeClr>
                </a:solidFill>
                <a:latin typeface="Constantia" pitchFamily="18" charset="0"/>
              </a:rPr>
              <a:t>роти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Constantia" pitchFamily="18" charset="0"/>
              </a:rPr>
              <a:t> 69-ї </a:t>
            </a:r>
            <a:r>
              <a:rPr lang="ru-RU" b="1" dirty="0" err="1" smtClean="0">
                <a:solidFill>
                  <a:schemeClr val="accent2">
                    <a:lumMod val="75000"/>
                  </a:schemeClr>
                </a:solidFill>
                <a:latin typeface="Constantia" pitchFamily="18" charset="0"/>
              </a:rPr>
              <a:t>Червонопрапорної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Constantia" pitchFamily="18" charset="0"/>
              </a:rPr>
              <a:t> </a:t>
            </a:r>
            <a:r>
              <a:rPr lang="ru-RU" b="1" dirty="0" err="1" smtClean="0">
                <a:solidFill>
                  <a:schemeClr val="accent2">
                    <a:lumMod val="75000"/>
                  </a:schemeClr>
                </a:solidFill>
                <a:latin typeface="Constantia" pitchFamily="18" charset="0"/>
              </a:rPr>
              <a:t>Сєвський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Constantia" pitchFamily="18" charset="0"/>
              </a:rPr>
              <a:t> </a:t>
            </a:r>
            <a:r>
              <a:rPr lang="ru-RU" b="1" dirty="0" err="1" smtClean="0">
                <a:solidFill>
                  <a:schemeClr val="accent2">
                    <a:lumMod val="75000"/>
                  </a:schemeClr>
                </a:solidFill>
                <a:latin typeface="Constantia" pitchFamily="18" charset="0"/>
              </a:rPr>
              <a:t>стрілецької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Constantia" pitchFamily="18" charset="0"/>
              </a:rPr>
              <a:t> </a:t>
            </a:r>
            <a:r>
              <a:rPr lang="ru-RU" b="1" dirty="0" err="1" smtClean="0">
                <a:solidFill>
                  <a:schemeClr val="accent2">
                    <a:lumMod val="75000"/>
                  </a:schemeClr>
                </a:solidFill>
                <a:latin typeface="Constantia" pitchFamily="18" charset="0"/>
              </a:rPr>
              <a:t>дивізії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Constantia" pitchFamily="18" charset="0"/>
              </a:rPr>
              <a:t> 18-го </a:t>
            </a:r>
            <a:r>
              <a:rPr lang="ru-RU" b="1" dirty="0" err="1" smtClean="0">
                <a:solidFill>
                  <a:schemeClr val="accent2">
                    <a:lumMod val="75000"/>
                  </a:schemeClr>
                </a:solidFill>
                <a:latin typeface="Constantia" pitchFamily="18" charset="0"/>
              </a:rPr>
              <a:t>стрілецького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Constantia" pitchFamily="18" charset="0"/>
              </a:rPr>
              <a:t> корпусу 65-ї </a:t>
            </a:r>
            <a:r>
              <a:rPr lang="ru-RU" b="1" dirty="0" err="1" smtClean="0">
                <a:solidFill>
                  <a:schemeClr val="accent2">
                    <a:lumMod val="75000"/>
                  </a:schemeClr>
                </a:solidFill>
                <a:latin typeface="Constantia" pitchFamily="18" charset="0"/>
              </a:rPr>
              <a:t>армії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Constantia" pitchFamily="18" charset="0"/>
              </a:rPr>
              <a:t> Центрального фронту, сержант.</a:t>
            </a:r>
            <a:endParaRPr lang="ru-RU" b="1" dirty="0">
              <a:solidFill>
                <a:schemeClr val="accent2">
                  <a:lumMod val="75000"/>
                </a:schemeClr>
              </a:solidFill>
              <a:latin typeface="Constantia" pitchFamily="18" charset="0"/>
            </a:endParaRPr>
          </a:p>
        </p:txBody>
      </p:sp>
      <p:pic>
        <p:nvPicPr>
          <p:cNvPr id="24578" name="Picture 2" descr="Иван Михайлович Лобанов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556792"/>
            <a:ext cx="3384376" cy="48168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Ніколаєв</a:t>
            </a:r>
            <a:r>
              <a:rPr lang="ru-RU" sz="48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Василь Семенович</a:t>
            </a:r>
            <a:endParaRPr lang="ru-RU" sz="4800" b="1" dirty="0">
              <a:solidFill>
                <a:schemeClr val="tx2">
                  <a:lumMod val="60000"/>
                  <a:lumOff val="40000"/>
                </a:schemeClr>
              </a:solidFill>
              <a:effectLst>
                <a:glow rad="1397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600200"/>
            <a:ext cx="4752528" cy="4709120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  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Constantia" pitchFamily="18" charset="0"/>
              </a:rPr>
              <a:t>Кулеметник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Constantia" pitchFamily="18" charset="0"/>
              </a:rPr>
              <a:t> 5-ї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Constantia" pitchFamily="18" charset="0"/>
              </a:rPr>
              <a:t>гвардійської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Constantia" pitchFamily="18" charset="0"/>
              </a:rPr>
              <a:t>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Constantia" pitchFamily="18" charset="0"/>
              </a:rPr>
              <a:t>механізованої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Constantia" pitchFamily="18" charset="0"/>
              </a:rPr>
              <a:t>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Constantia" pitchFamily="18" charset="0"/>
              </a:rPr>
              <a:t>бригади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Constantia" pitchFamily="18" charset="0"/>
              </a:rPr>
              <a:t> (2-й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Constantia" pitchFamily="18" charset="0"/>
              </a:rPr>
              <a:t>гвардійський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Constantia" pitchFamily="18" charset="0"/>
              </a:rPr>
              <a:t>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Constantia" pitchFamily="18" charset="0"/>
              </a:rPr>
              <a:t>механізований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Constantia" pitchFamily="18" charset="0"/>
              </a:rPr>
              <a:t> корпус, 28-а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Constantia" pitchFamily="18" charset="0"/>
              </a:rPr>
              <a:t>армія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Constantia" pitchFamily="18" charset="0"/>
              </a:rPr>
              <a:t>, 3-й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Constantia" pitchFamily="18" charset="0"/>
              </a:rPr>
              <a:t>Український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Constantia" pitchFamily="18" charset="0"/>
              </a:rPr>
              <a:t> фронт)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Constantia" pitchFamily="18" charset="0"/>
              </a:rPr>
              <a:t>гвардії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Constantia" pitchFamily="18" charset="0"/>
              </a:rPr>
              <a:t>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Constantia" pitchFamily="18" charset="0"/>
              </a:rPr>
              <a:t>рядовий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Constantia" pitchFamily="18" charset="0"/>
              </a:rPr>
              <a:t>, Герой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Constantia" pitchFamily="18" charset="0"/>
              </a:rPr>
              <a:t>Радянського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Constantia" pitchFamily="18" charset="0"/>
              </a:rPr>
              <a:t> Союзу.</a:t>
            </a:r>
            <a:endParaRPr lang="ru-RU" b="1" dirty="0">
              <a:solidFill>
                <a:schemeClr val="accent1">
                  <a:lumMod val="75000"/>
                </a:schemeClr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</a:effectLst>
              <a:latin typeface="Constantia" pitchFamily="18" charset="0"/>
            </a:endParaRPr>
          </a:p>
        </p:txBody>
      </p:sp>
      <p:pic>
        <p:nvPicPr>
          <p:cNvPr id="28674" name="Picture 2" descr="http://img1.liveinternet.ru/images/attach/c/1/57/316/57316315_Nikolaev_VasSe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1556792"/>
            <a:ext cx="3247287" cy="43651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1417638"/>
          </a:xfrm>
        </p:spPr>
        <p:txBody>
          <a:bodyPr/>
          <a:lstStyle/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Пилипенко Михайло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Корнійович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499992" y="1412776"/>
            <a:ext cx="4644008" cy="4713387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ru-RU" b="1" dirty="0" smtClean="0">
                <a:latin typeface="Constantia" pitchFamily="18" charset="0"/>
              </a:rPr>
              <a:t>   </a:t>
            </a:r>
            <a:r>
              <a:rPr lang="ru-RU" b="1" dirty="0" err="1" smtClean="0">
                <a:solidFill>
                  <a:srgbClr val="CC3300"/>
                </a:solidFill>
                <a:latin typeface="Constantia" pitchFamily="18" charset="0"/>
              </a:rPr>
              <a:t>Молодший</a:t>
            </a:r>
            <a:r>
              <a:rPr lang="ru-RU" b="1" dirty="0" smtClean="0">
                <a:solidFill>
                  <a:srgbClr val="CC3300"/>
                </a:solidFill>
                <a:latin typeface="Constantia" pitchFamily="18" charset="0"/>
              </a:rPr>
              <a:t> сержант, </a:t>
            </a:r>
            <a:r>
              <a:rPr lang="ru-RU" b="1" dirty="0" err="1" smtClean="0">
                <a:solidFill>
                  <a:srgbClr val="CC3300"/>
                </a:solidFill>
                <a:latin typeface="Constantia" pitchFamily="18" charset="0"/>
              </a:rPr>
              <a:t>зв'язківець-розвідник</a:t>
            </a:r>
            <a:r>
              <a:rPr lang="ru-RU" b="1" dirty="0" smtClean="0">
                <a:solidFill>
                  <a:srgbClr val="CC3300"/>
                </a:solidFill>
                <a:latin typeface="Constantia" pitchFamily="18" charset="0"/>
              </a:rPr>
              <a:t>, 1318-го </a:t>
            </a:r>
            <a:r>
              <a:rPr lang="ru-RU" b="1" dirty="0" err="1" smtClean="0">
                <a:solidFill>
                  <a:srgbClr val="CC3300"/>
                </a:solidFill>
                <a:latin typeface="Constantia" pitchFamily="18" charset="0"/>
              </a:rPr>
              <a:t>стрілецького</a:t>
            </a:r>
            <a:r>
              <a:rPr lang="ru-RU" b="1" dirty="0" smtClean="0">
                <a:solidFill>
                  <a:srgbClr val="CC3300"/>
                </a:solidFill>
                <a:latin typeface="Constantia" pitchFamily="18" charset="0"/>
              </a:rPr>
              <a:t> полку 163-ої </a:t>
            </a:r>
            <a:r>
              <a:rPr lang="ru-RU" b="1" dirty="0" err="1" smtClean="0">
                <a:solidFill>
                  <a:srgbClr val="CC3300"/>
                </a:solidFill>
                <a:latin typeface="Constantia" pitchFamily="18" charset="0"/>
              </a:rPr>
              <a:t>стрілецької</a:t>
            </a:r>
            <a:r>
              <a:rPr lang="ru-RU" b="1" dirty="0" smtClean="0">
                <a:solidFill>
                  <a:srgbClr val="CC3300"/>
                </a:solidFill>
                <a:latin typeface="Constantia" pitchFamily="18" charset="0"/>
              </a:rPr>
              <a:t> </a:t>
            </a:r>
            <a:r>
              <a:rPr lang="ru-RU" b="1" dirty="0" err="1" smtClean="0">
                <a:solidFill>
                  <a:srgbClr val="CC3300"/>
                </a:solidFill>
                <a:latin typeface="Constantia" pitchFamily="18" charset="0"/>
              </a:rPr>
              <a:t>дивізії</a:t>
            </a:r>
            <a:r>
              <a:rPr lang="ru-RU" b="1" dirty="0" smtClean="0">
                <a:solidFill>
                  <a:srgbClr val="CC3300"/>
                </a:solidFill>
                <a:latin typeface="Constantia" pitchFamily="18" charset="0"/>
              </a:rPr>
              <a:t> 38-ї </a:t>
            </a:r>
            <a:r>
              <a:rPr lang="ru-RU" b="1" dirty="0" err="1" smtClean="0">
                <a:solidFill>
                  <a:srgbClr val="CC3300"/>
                </a:solidFill>
                <a:latin typeface="Constantia" pitchFamily="18" charset="0"/>
              </a:rPr>
              <a:t>армії</a:t>
            </a:r>
            <a:r>
              <a:rPr lang="ru-RU" b="1" dirty="0" smtClean="0">
                <a:solidFill>
                  <a:srgbClr val="CC3300"/>
                </a:solidFill>
                <a:latin typeface="Constantia" pitchFamily="18" charset="0"/>
              </a:rPr>
              <a:t> </a:t>
            </a:r>
            <a:r>
              <a:rPr lang="ru-RU" b="1" dirty="0" err="1" smtClean="0">
                <a:solidFill>
                  <a:srgbClr val="CC3300"/>
                </a:solidFill>
                <a:latin typeface="Constantia" pitchFamily="18" charset="0"/>
              </a:rPr>
              <a:t>Воронезького</a:t>
            </a:r>
            <a:r>
              <a:rPr lang="ru-RU" b="1" dirty="0" smtClean="0">
                <a:solidFill>
                  <a:srgbClr val="CC3300"/>
                </a:solidFill>
                <a:latin typeface="Constantia" pitchFamily="18" charset="0"/>
              </a:rPr>
              <a:t> фронту, </a:t>
            </a:r>
            <a:r>
              <a:rPr lang="ru-RU" b="1" dirty="0" err="1" smtClean="0">
                <a:solidFill>
                  <a:srgbClr val="CC3300"/>
                </a:solidFill>
                <a:latin typeface="Constantia" pitchFamily="18" charset="0"/>
              </a:rPr>
              <a:t>згодом</a:t>
            </a:r>
            <a:r>
              <a:rPr lang="ru-RU" b="1" dirty="0" smtClean="0">
                <a:solidFill>
                  <a:srgbClr val="CC3300"/>
                </a:solidFill>
                <a:latin typeface="Constantia" pitchFamily="18" charset="0"/>
              </a:rPr>
              <a:t> генерал-лейтенант СРСР у </a:t>
            </a:r>
            <a:r>
              <a:rPr lang="ru-RU" b="1" dirty="0" err="1" smtClean="0">
                <a:solidFill>
                  <a:srgbClr val="CC3300"/>
                </a:solidFill>
                <a:latin typeface="Constantia" pitchFamily="18" charset="0"/>
              </a:rPr>
              <a:t>військах</a:t>
            </a:r>
            <a:r>
              <a:rPr lang="ru-RU" b="1" dirty="0" smtClean="0">
                <a:solidFill>
                  <a:srgbClr val="CC3300"/>
                </a:solidFill>
                <a:latin typeface="Constantia" pitchFamily="18" charset="0"/>
              </a:rPr>
              <a:t> </a:t>
            </a:r>
            <a:r>
              <a:rPr lang="ru-RU" b="1" dirty="0" err="1" smtClean="0">
                <a:solidFill>
                  <a:srgbClr val="CC3300"/>
                </a:solidFill>
                <a:latin typeface="Constantia" pitchFamily="18" charset="0"/>
              </a:rPr>
              <a:t>зв'язку</a:t>
            </a:r>
            <a:r>
              <a:rPr lang="ru-RU" b="1" dirty="0" smtClean="0">
                <a:solidFill>
                  <a:srgbClr val="CC3300"/>
                </a:solidFill>
                <a:latin typeface="Constantia" pitchFamily="18" charset="0"/>
              </a:rPr>
              <a:t>, генерал-полковник </a:t>
            </a:r>
            <a:r>
              <a:rPr lang="ru-RU" b="1" dirty="0" err="1" smtClean="0">
                <a:solidFill>
                  <a:srgbClr val="CC3300"/>
                </a:solidFill>
                <a:latin typeface="Constantia" pitchFamily="18" charset="0"/>
              </a:rPr>
              <a:t>України</a:t>
            </a:r>
            <a:r>
              <a:rPr lang="ru-RU" b="1" dirty="0" smtClean="0">
                <a:solidFill>
                  <a:srgbClr val="CC3300"/>
                </a:solidFill>
                <a:latin typeface="Constantia" pitchFamily="18" charset="0"/>
              </a:rPr>
              <a:t>.</a:t>
            </a:r>
            <a:endParaRPr lang="ru-RU" b="1" dirty="0">
              <a:solidFill>
                <a:srgbClr val="CC3300"/>
              </a:solidFill>
              <a:latin typeface="Constantia" pitchFamily="18" charset="0"/>
            </a:endParaRPr>
          </a:p>
        </p:txBody>
      </p:sp>
      <p:pic>
        <p:nvPicPr>
          <p:cNvPr id="23554" name="Picture 2" descr="http://img0.liveinternet.ru/images/attach/c/1/63/568/63568916_pilipenko_m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412776"/>
            <a:ext cx="3384376" cy="474637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40768"/>
          </a:xfrm>
        </p:spPr>
        <p:txBody>
          <a:bodyPr>
            <a:normAutofit fontScale="90000"/>
            <a:scene3d>
              <a:camera prst="orthographicFront"/>
              <a:lightRig rig="threePt" dir="t"/>
            </a:scene3d>
            <a:sp3d extrusionH="57150">
              <a:bevelT w="57150" h="38100" prst="hardEdge"/>
            </a:sp3d>
          </a:bodyPr>
          <a:lstStyle/>
          <a:p>
            <a:r>
              <a:rPr lang="ru-RU" b="1" dirty="0" err="1" smtClean="0">
                <a:blipFill>
                  <a:blip r:embed="rId2"/>
                  <a:tile tx="0" ty="0" sx="100000" sy="100000" flip="none" algn="tl"/>
                </a:blip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Фартушний</a:t>
            </a:r>
            <a:r>
              <a:rPr lang="ru-RU" b="1" dirty="0" smtClean="0">
                <a:blipFill>
                  <a:blip r:embed="rId2"/>
                  <a:tile tx="0" ty="0" sx="100000" sy="100000" flip="none" algn="tl"/>
                </a:blip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 </a:t>
            </a:r>
            <a:r>
              <a:rPr lang="ru-RU" b="1" dirty="0" err="1" smtClean="0">
                <a:blipFill>
                  <a:blip r:embed="rId2"/>
                  <a:tile tx="0" ty="0" sx="100000" sy="100000" flip="none" algn="tl"/>
                </a:blip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Дмитро</a:t>
            </a:r>
            <a:r>
              <a:rPr lang="ru-RU" b="1" dirty="0" smtClean="0">
                <a:blipFill>
                  <a:blip r:embed="rId2"/>
                  <a:tile tx="0" ty="0" sx="100000" sy="100000" flip="none" algn="tl"/>
                </a:blip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 </a:t>
            </a:r>
            <a:r>
              <a:rPr lang="ru-RU" b="1" dirty="0" err="1" smtClean="0">
                <a:blipFill>
                  <a:blip r:embed="rId2"/>
                  <a:tile tx="0" ty="0" sx="100000" sy="100000" flip="none" algn="tl"/>
                </a:blip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Васильович</a:t>
            </a:r>
            <a:endParaRPr lang="ru-RU" b="1" dirty="0">
              <a:blipFill>
                <a:blip r:embed="rId2"/>
                <a:tile tx="0" ty="0" sx="100000" sy="100000" flip="none" algn="tl"/>
              </a:blip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600200"/>
            <a:ext cx="4392488" cy="4781128"/>
          </a:xfrm>
        </p:spPr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ru-RU" b="1" dirty="0" smtClean="0">
                <a:solidFill>
                  <a:srgbClr val="006600"/>
                </a:solidFill>
                <a:latin typeface="Constantia" pitchFamily="18" charset="0"/>
              </a:rPr>
              <a:t>    Командир </a:t>
            </a:r>
            <a:r>
              <a:rPr lang="ru-RU" b="1" dirty="0" err="1" smtClean="0">
                <a:solidFill>
                  <a:srgbClr val="006600"/>
                </a:solidFill>
                <a:latin typeface="Constantia" pitchFamily="18" charset="0"/>
              </a:rPr>
              <a:t>роти</a:t>
            </a:r>
            <a:r>
              <a:rPr lang="ru-RU" b="1" dirty="0" smtClean="0">
                <a:solidFill>
                  <a:srgbClr val="006600"/>
                </a:solidFill>
                <a:latin typeface="Constantia" pitchFamily="18" charset="0"/>
              </a:rPr>
              <a:t> 229-го </a:t>
            </a:r>
            <a:r>
              <a:rPr lang="ru-RU" b="1" dirty="0" err="1" smtClean="0">
                <a:solidFill>
                  <a:srgbClr val="006600"/>
                </a:solidFill>
                <a:latin typeface="Constantia" pitchFamily="18" charset="0"/>
              </a:rPr>
              <a:t>гвардійського</a:t>
            </a:r>
            <a:r>
              <a:rPr lang="ru-RU" b="1" dirty="0" smtClean="0">
                <a:solidFill>
                  <a:srgbClr val="006600"/>
                </a:solidFill>
                <a:latin typeface="Constantia" pitchFamily="18" charset="0"/>
              </a:rPr>
              <a:t> </a:t>
            </a:r>
            <a:r>
              <a:rPr lang="ru-RU" b="1" dirty="0" err="1" smtClean="0">
                <a:solidFill>
                  <a:srgbClr val="006600"/>
                </a:solidFill>
                <a:latin typeface="Constantia" pitchFamily="18" charset="0"/>
              </a:rPr>
              <a:t>стрілецького</a:t>
            </a:r>
            <a:r>
              <a:rPr lang="ru-RU" b="1" dirty="0" smtClean="0">
                <a:solidFill>
                  <a:srgbClr val="006600"/>
                </a:solidFill>
                <a:latin typeface="Constantia" pitchFamily="18" charset="0"/>
              </a:rPr>
              <a:t> полку (72-я </a:t>
            </a:r>
            <a:r>
              <a:rPr lang="ru-RU" b="1" dirty="0" err="1" smtClean="0">
                <a:solidFill>
                  <a:srgbClr val="006600"/>
                </a:solidFill>
                <a:latin typeface="Constantia" pitchFamily="18" charset="0"/>
              </a:rPr>
              <a:t>гвардійська</a:t>
            </a:r>
            <a:r>
              <a:rPr lang="ru-RU" b="1" dirty="0" smtClean="0">
                <a:solidFill>
                  <a:srgbClr val="006600"/>
                </a:solidFill>
                <a:latin typeface="Constantia" pitchFamily="18" charset="0"/>
              </a:rPr>
              <a:t> </a:t>
            </a:r>
            <a:r>
              <a:rPr lang="ru-RU" b="1" dirty="0" err="1" smtClean="0">
                <a:solidFill>
                  <a:srgbClr val="006600"/>
                </a:solidFill>
                <a:latin typeface="Constantia" pitchFamily="18" charset="0"/>
              </a:rPr>
              <a:t>стрілецька</a:t>
            </a:r>
            <a:r>
              <a:rPr lang="ru-RU" b="1" dirty="0" smtClean="0">
                <a:solidFill>
                  <a:srgbClr val="006600"/>
                </a:solidFill>
                <a:latin typeface="Constantia" pitchFamily="18" charset="0"/>
              </a:rPr>
              <a:t> </a:t>
            </a:r>
            <a:r>
              <a:rPr lang="ru-RU" b="1" dirty="0" err="1" smtClean="0">
                <a:solidFill>
                  <a:srgbClr val="006600"/>
                </a:solidFill>
                <a:latin typeface="Constantia" pitchFamily="18" charset="0"/>
              </a:rPr>
              <a:t>дивізія</a:t>
            </a:r>
            <a:r>
              <a:rPr lang="ru-RU" b="1" dirty="0" smtClean="0">
                <a:solidFill>
                  <a:srgbClr val="006600"/>
                </a:solidFill>
                <a:latin typeface="Constantia" pitchFamily="18" charset="0"/>
              </a:rPr>
              <a:t>, 7-а </a:t>
            </a:r>
            <a:r>
              <a:rPr lang="ru-RU" b="1" dirty="0" err="1" smtClean="0">
                <a:solidFill>
                  <a:srgbClr val="006600"/>
                </a:solidFill>
                <a:latin typeface="Constantia" pitchFamily="18" charset="0"/>
              </a:rPr>
              <a:t>гвардійська</a:t>
            </a:r>
            <a:r>
              <a:rPr lang="ru-RU" b="1" dirty="0" smtClean="0">
                <a:solidFill>
                  <a:srgbClr val="006600"/>
                </a:solidFill>
                <a:latin typeface="Constantia" pitchFamily="18" charset="0"/>
              </a:rPr>
              <a:t> </a:t>
            </a:r>
            <a:r>
              <a:rPr lang="ru-RU" b="1" dirty="0" err="1" smtClean="0">
                <a:solidFill>
                  <a:srgbClr val="006600"/>
                </a:solidFill>
                <a:latin typeface="Constantia" pitchFamily="18" charset="0"/>
              </a:rPr>
              <a:t>армія</a:t>
            </a:r>
            <a:r>
              <a:rPr lang="ru-RU" b="1" dirty="0" smtClean="0">
                <a:solidFill>
                  <a:srgbClr val="006600"/>
                </a:solidFill>
                <a:latin typeface="Constantia" pitchFamily="18" charset="0"/>
              </a:rPr>
              <a:t>, </a:t>
            </a:r>
            <a:r>
              <a:rPr lang="ru-RU" b="1" dirty="0" err="1" smtClean="0">
                <a:solidFill>
                  <a:srgbClr val="006600"/>
                </a:solidFill>
                <a:latin typeface="Constantia" pitchFamily="18" charset="0"/>
              </a:rPr>
              <a:t>Степовий</a:t>
            </a:r>
            <a:r>
              <a:rPr lang="ru-RU" b="1" dirty="0" smtClean="0">
                <a:solidFill>
                  <a:srgbClr val="006600"/>
                </a:solidFill>
                <a:latin typeface="Constantia" pitchFamily="18" charset="0"/>
              </a:rPr>
              <a:t> фронт) </a:t>
            </a:r>
            <a:r>
              <a:rPr lang="ru-RU" b="1" dirty="0" err="1" smtClean="0">
                <a:solidFill>
                  <a:srgbClr val="006600"/>
                </a:solidFill>
                <a:latin typeface="Constantia" pitchFamily="18" charset="0"/>
              </a:rPr>
              <a:t>гвардії</a:t>
            </a:r>
            <a:r>
              <a:rPr lang="ru-RU" b="1" dirty="0" smtClean="0">
                <a:solidFill>
                  <a:srgbClr val="006600"/>
                </a:solidFill>
                <a:latin typeface="Constantia" pitchFamily="18" charset="0"/>
              </a:rPr>
              <a:t> лейтенант </a:t>
            </a:r>
            <a:r>
              <a:rPr lang="ru-RU" b="1" dirty="0" err="1" smtClean="0">
                <a:solidFill>
                  <a:srgbClr val="006600"/>
                </a:solidFill>
                <a:latin typeface="Constantia" pitchFamily="18" charset="0"/>
              </a:rPr>
              <a:t>Фартушний</a:t>
            </a:r>
            <a:r>
              <a:rPr lang="ru-RU" b="1" dirty="0" smtClean="0">
                <a:solidFill>
                  <a:srgbClr val="006600"/>
                </a:solidFill>
                <a:latin typeface="Constantia" pitchFamily="18" charset="0"/>
              </a:rPr>
              <a:t> </a:t>
            </a:r>
            <a:r>
              <a:rPr lang="ru-RU" b="1" dirty="0" err="1" smtClean="0">
                <a:solidFill>
                  <a:srgbClr val="006600"/>
                </a:solidFill>
                <a:latin typeface="Constantia" pitchFamily="18" charset="0"/>
              </a:rPr>
              <a:t>відзначився</a:t>
            </a:r>
            <a:r>
              <a:rPr lang="ru-RU" b="1" dirty="0" smtClean="0">
                <a:solidFill>
                  <a:srgbClr val="006600"/>
                </a:solidFill>
                <a:latin typeface="Constantia" pitchFamily="18" charset="0"/>
              </a:rPr>
              <a:t> при </a:t>
            </a:r>
            <a:r>
              <a:rPr lang="ru-RU" b="1" dirty="0" err="1" smtClean="0">
                <a:solidFill>
                  <a:srgbClr val="006600"/>
                </a:solidFill>
                <a:latin typeface="Constantia" pitchFamily="18" charset="0"/>
              </a:rPr>
              <a:t>форсуванні</a:t>
            </a:r>
            <a:r>
              <a:rPr lang="ru-RU" b="1" dirty="0" smtClean="0">
                <a:solidFill>
                  <a:srgbClr val="006600"/>
                </a:solidFill>
                <a:latin typeface="Constantia" pitchFamily="18" charset="0"/>
              </a:rPr>
              <a:t> р.. </a:t>
            </a:r>
            <a:r>
              <a:rPr lang="ru-RU" b="1" dirty="0" err="1" smtClean="0">
                <a:solidFill>
                  <a:srgbClr val="006600"/>
                </a:solidFill>
                <a:latin typeface="Constantia" pitchFamily="18" charset="0"/>
              </a:rPr>
              <a:t>Дніпро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026" name="Picture 2" descr="Фартушный Дмитрий Васильевич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1340768"/>
            <a:ext cx="3384376" cy="468172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ru-RU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cs typeface="Aharoni" pitchFamily="2" charset="-79"/>
              </a:rPr>
              <a:t>Шульгін</a:t>
            </a:r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cs typeface="Aharoni" pitchFamily="2" charset="-79"/>
              </a:rPr>
              <a:t> </a:t>
            </a:r>
            <a:r>
              <a:rPr lang="ru-RU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cs typeface="Aharoni" pitchFamily="2" charset="-79"/>
              </a:rPr>
              <a:t>Олександр</a:t>
            </a:r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cs typeface="Aharoni" pitchFamily="2" charset="-79"/>
              </a:rPr>
              <a:t> </a:t>
            </a:r>
            <a:r>
              <a:rPr lang="ru-RU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cs typeface="Aharoni" pitchFamily="2" charset="-79"/>
              </a:rPr>
              <a:t>Іванович</a:t>
            </a:r>
            <a:endParaRPr lang="ru-RU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7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cs typeface="Aharoni" pitchFamily="2" charset="-79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067944" y="1600200"/>
            <a:ext cx="5076056" cy="4853136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ru-RU" b="1" dirty="0" smtClean="0">
                <a:latin typeface="Constantia" pitchFamily="18" charset="0"/>
              </a:rPr>
              <a:t>   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Constantia" pitchFamily="18" charset="0"/>
              </a:rPr>
              <a:t>Заступник командира 45-го </a:t>
            </a:r>
            <a:r>
              <a:rPr lang="ru-RU" b="1" dirty="0" err="1" smtClean="0">
                <a:solidFill>
                  <a:schemeClr val="accent2">
                    <a:lumMod val="50000"/>
                  </a:schemeClr>
                </a:solidFill>
                <a:latin typeface="Constantia" pitchFamily="18" charset="0"/>
              </a:rPr>
              <a:t>гвардійського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Constantia" pitchFamily="18" charset="0"/>
              </a:rPr>
              <a:t> </a:t>
            </a:r>
            <a:r>
              <a:rPr lang="ru-RU" b="1" dirty="0" err="1" smtClean="0">
                <a:solidFill>
                  <a:schemeClr val="accent2">
                    <a:lumMod val="50000"/>
                  </a:schemeClr>
                </a:solidFill>
                <a:latin typeface="Constantia" pitchFamily="18" charset="0"/>
              </a:rPr>
              <a:t>окремого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Constantia" pitchFamily="18" charset="0"/>
              </a:rPr>
              <a:t> саперного </a:t>
            </a:r>
            <a:r>
              <a:rPr lang="ru-RU" b="1" dirty="0" err="1" smtClean="0">
                <a:solidFill>
                  <a:schemeClr val="accent2">
                    <a:lumMod val="50000"/>
                  </a:schemeClr>
                </a:solidFill>
                <a:latin typeface="Constantia" pitchFamily="18" charset="0"/>
              </a:rPr>
              <a:t>батальйону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Constantia" pitchFamily="18" charset="0"/>
              </a:rPr>
              <a:t> </a:t>
            </a:r>
            <a:r>
              <a:rPr lang="ru-RU" b="1" dirty="0" err="1" smtClean="0">
                <a:solidFill>
                  <a:schemeClr val="accent2">
                    <a:lumMod val="50000"/>
                  </a:schemeClr>
                </a:solidFill>
                <a:latin typeface="Constantia" pitchFamily="18" charset="0"/>
              </a:rPr>
              <a:t>з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Constantia" pitchFamily="18" charset="0"/>
              </a:rPr>
              <a:t> </a:t>
            </a:r>
            <a:r>
              <a:rPr lang="ru-RU" b="1" dirty="0" err="1" smtClean="0">
                <a:solidFill>
                  <a:schemeClr val="accent2">
                    <a:lumMod val="50000"/>
                  </a:schemeClr>
                </a:solidFill>
                <a:latin typeface="Constantia" pitchFamily="18" charset="0"/>
              </a:rPr>
              <a:t>політичної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Constantia" pitchFamily="18" charset="0"/>
              </a:rPr>
              <a:t> </a:t>
            </a:r>
            <a:r>
              <a:rPr lang="ru-RU" b="1" dirty="0" err="1" smtClean="0">
                <a:solidFill>
                  <a:schemeClr val="accent2">
                    <a:lumMod val="50000"/>
                  </a:schemeClr>
                </a:solidFill>
                <a:latin typeface="Constantia" pitchFamily="18" charset="0"/>
              </a:rPr>
              <a:t>частини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Constantia" pitchFamily="18" charset="0"/>
              </a:rPr>
              <a:t> (39-я </a:t>
            </a:r>
            <a:r>
              <a:rPr lang="ru-RU" b="1" dirty="0" err="1" smtClean="0">
                <a:solidFill>
                  <a:schemeClr val="accent2">
                    <a:lumMod val="50000"/>
                  </a:schemeClr>
                </a:solidFill>
                <a:latin typeface="Constantia" pitchFamily="18" charset="0"/>
              </a:rPr>
              <a:t>гвардійська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Constantia" pitchFamily="18" charset="0"/>
              </a:rPr>
              <a:t> </a:t>
            </a:r>
            <a:r>
              <a:rPr lang="ru-RU" b="1" dirty="0" err="1" smtClean="0">
                <a:solidFill>
                  <a:schemeClr val="accent2">
                    <a:lumMod val="50000"/>
                  </a:schemeClr>
                </a:solidFill>
                <a:latin typeface="Constantia" pitchFamily="18" charset="0"/>
              </a:rPr>
              <a:t>стрілецька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Constantia" pitchFamily="18" charset="0"/>
              </a:rPr>
              <a:t> </a:t>
            </a:r>
            <a:r>
              <a:rPr lang="ru-RU" b="1" dirty="0" err="1" smtClean="0">
                <a:solidFill>
                  <a:schemeClr val="accent2">
                    <a:lumMod val="50000"/>
                  </a:schemeClr>
                </a:solidFill>
                <a:latin typeface="Constantia" pitchFamily="18" charset="0"/>
              </a:rPr>
              <a:t>дивізія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Constantia" pitchFamily="18" charset="0"/>
              </a:rPr>
              <a:t>, 8-а </a:t>
            </a:r>
            <a:r>
              <a:rPr lang="ru-RU" b="1" dirty="0" err="1" smtClean="0">
                <a:solidFill>
                  <a:schemeClr val="accent2">
                    <a:lumMod val="50000"/>
                  </a:schemeClr>
                </a:solidFill>
                <a:latin typeface="Constantia" pitchFamily="18" charset="0"/>
              </a:rPr>
              <a:t>гвардійська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Constantia" pitchFamily="18" charset="0"/>
              </a:rPr>
              <a:t> </a:t>
            </a:r>
            <a:r>
              <a:rPr lang="ru-RU" b="1" dirty="0" err="1" smtClean="0">
                <a:solidFill>
                  <a:schemeClr val="accent2">
                    <a:lumMod val="50000"/>
                  </a:schemeClr>
                </a:solidFill>
                <a:latin typeface="Constantia" pitchFamily="18" charset="0"/>
              </a:rPr>
              <a:t>армія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Constantia" pitchFamily="18" charset="0"/>
              </a:rPr>
              <a:t>, 3-й </a:t>
            </a:r>
            <a:r>
              <a:rPr lang="ru-RU" b="1" dirty="0" err="1" smtClean="0">
                <a:solidFill>
                  <a:schemeClr val="accent2">
                    <a:lumMod val="50000"/>
                  </a:schemeClr>
                </a:solidFill>
                <a:latin typeface="Constantia" pitchFamily="18" charset="0"/>
              </a:rPr>
              <a:t>Український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Constantia" pitchFamily="18" charset="0"/>
              </a:rPr>
              <a:t> фронт), </a:t>
            </a:r>
            <a:r>
              <a:rPr lang="ru-RU" b="1" dirty="0" err="1" smtClean="0">
                <a:solidFill>
                  <a:schemeClr val="accent2">
                    <a:lumMod val="50000"/>
                  </a:schemeClr>
                </a:solidFill>
                <a:latin typeface="Constantia" pitchFamily="18" charset="0"/>
              </a:rPr>
              <a:t>гвардії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Constantia" pitchFamily="18" charset="0"/>
              </a:rPr>
              <a:t> майор. Герой </a:t>
            </a:r>
            <a:r>
              <a:rPr lang="ru-RU" b="1" dirty="0" err="1" smtClean="0">
                <a:solidFill>
                  <a:schemeClr val="accent2">
                    <a:lumMod val="50000"/>
                  </a:schemeClr>
                </a:solidFill>
                <a:latin typeface="Constantia" pitchFamily="18" charset="0"/>
              </a:rPr>
              <a:t>Радянського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Constantia" pitchFamily="18" charset="0"/>
              </a:rPr>
              <a:t> Союзу (1944).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Constantia" pitchFamily="18" charset="0"/>
            </a:endParaRPr>
          </a:p>
        </p:txBody>
      </p:sp>
      <p:pic>
        <p:nvPicPr>
          <p:cNvPr id="32770" name="Picture 2" descr="Шульгин Александр Иванович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412776"/>
            <a:ext cx="3384376" cy="503426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uk-UA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Шелест Денис Андрійович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4186808" cy="4525963"/>
          </a:xfrm>
        </p:spPr>
        <p:txBody>
          <a:bodyPr/>
          <a:lstStyle/>
          <a:p>
            <a:pPr algn="just">
              <a:buNone/>
            </a:pPr>
            <a:r>
              <a:rPr lang="ru-RU" dirty="0" smtClean="0">
                <a:solidFill>
                  <a:srgbClr val="002060"/>
                </a:solidFill>
              </a:rPr>
              <a:t>   </a:t>
            </a:r>
            <a:r>
              <a:rPr lang="ru-RU" b="1" dirty="0" smtClean="0">
                <a:solidFill>
                  <a:srgbClr val="002060"/>
                </a:solidFill>
                <a:latin typeface="Constantia" pitchFamily="18" charset="0"/>
              </a:rPr>
              <a:t>Командир 201-го </a:t>
            </a:r>
            <a:r>
              <a:rPr lang="ru-RU" b="1" dirty="0" err="1" smtClean="0">
                <a:solidFill>
                  <a:srgbClr val="002060"/>
                </a:solidFill>
                <a:latin typeface="Constantia" pitchFamily="18" charset="0"/>
              </a:rPr>
              <a:t>мінометного</a:t>
            </a:r>
            <a:r>
              <a:rPr lang="ru-RU" b="1" dirty="0" smtClean="0">
                <a:solidFill>
                  <a:srgbClr val="002060"/>
                </a:solidFill>
                <a:latin typeface="Constantia" pitchFamily="18" charset="0"/>
              </a:rPr>
              <a:t> полку 12-ї </a:t>
            </a:r>
            <a:r>
              <a:rPr lang="ru-RU" b="1" dirty="0" err="1" smtClean="0">
                <a:solidFill>
                  <a:srgbClr val="002060"/>
                </a:solidFill>
                <a:latin typeface="Constantia" pitchFamily="18" charset="0"/>
              </a:rPr>
              <a:t>мінометної</a:t>
            </a:r>
            <a:r>
              <a:rPr lang="ru-RU" b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Constantia" pitchFamily="18" charset="0"/>
              </a:rPr>
              <a:t>бригади</a:t>
            </a:r>
            <a:r>
              <a:rPr lang="ru-RU" b="1" dirty="0" smtClean="0">
                <a:solidFill>
                  <a:srgbClr val="002060"/>
                </a:solidFill>
                <a:latin typeface="Constantia" pitchFamily="18" charset="0"/>
              </a:rPr>
              <a:t> РГК, Герой </a:t>
            </a:r>
            <a:r>
              <a:rPr lang="ru-RU" b="1" dirty="0" err="1" smtClean="0">
                <a:solidFill>
                  <a:srgbClr val="002060"/>
                </a:solidFill>
                <a:latin typeface="Constantia" pitchFamily="18" charset="0"/>
              </a:rPr>
              <a:t>Радянського</a:t>
            </a:r>
            <a:r>
              <a:rPr lang="ru-RU" b="1" dirty="0" smtClean="0">
                <a:solidFill>
                  <a:srgbClr val="002060"/>
                </a:solidFill>
                <a:latin typeface="Constantia" pitchFamily="18" charset="0"/>
              </a:rPr>
              <a:t> Союзу (1943), полковник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29698" name="Picture 2" descr="ShelestDenisAnd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1412776"/>
            <a:ext cx="2961878" cy="42245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 prst="slope"/>
            </a:sp3d>
          </a:bodyPr>
          <a:lstStyle/>
          <a:p>
            <a:r>
              <a:rPr lang="ru-RU" sz="8800" b="1" dirty="0" err="1" smtClean="0">
                <a:ln w="24500" cmpd="dbl">
                  <a:solidFill>
                    <a:schemeClr val="tx2">
                      <a:lumMod val="7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Зміст</a:t>
            </a:r>
            <a:r>
              <a:rPr lang="ru-RU" sz="8800" b="1" dirty="0" smtClean="0">
                <a:ln w="24500" cmpd="dbl">
                  <a:solidFill>
                    <a:schemeClr val="tx2">
                      <a:lumMod val="7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:</a:t>
            </a:r>
            <a:r>
              <a:rPr lang="ru-RU" sz="7200" b="1" cap="all" dirty="0" smtClean="0">
                <a:ln w="9000" cmpd="sng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Comic Sans MS" pitchFamily="66" charset="0"/>
              </a:rPr>
              <a:t> </a:t>
            </a:r>
            <a:endParaRPr lang="ru-RU" sz="7200" b="1" cap="all" dirty="0">
              <a:ln w="9000" cmpd="sng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844824"/>
            <a:ext cx="8291264" cy="4525963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Коротко про битву</a:t>
            </a:r>
          </a:p>
          <a:p>
            <a:pPr algn="ctr"/>
            <a:r>
              <a:rPr lang="ru-RU" sz="7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Герої</a:t>
            </a:r>
            <a:r>
              <a:rPr lang="ru-RU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sz="7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битви</a:t>
            </a:r>
            <a:endParaRPr lang="ru-RU" sz="7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omic Sans MS" pitchFamily="66" charset="0"/>
              </a:rPr>
              <a:t>Пам</a:t>
            </a:r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omic Sans MS" pitchFamily="66" charset="0"/>
              </a:rPr>
              <a:t>`</a:t>
            </a:r>
            <a:r>
              <a:rPr lang="ru-RU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omic Sans MS" pitchFamily="66" charset="0"/>
              </a:rPr>
              <a:t>ятник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omic Sans MS" pitchFamily="66" charset="0"/>
              </a:rPr>
              <a:t> героям в </a:t>
            </a:r>
            <a:r>
              <a:rPr lang="ru-RU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omic Sans MS" pitchFamily="66" charset="0"/>
              </a:rPr>
              <a:t>Києві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Comic Sans MS" pitchFamily="66" charset="0"/>
            </a:endParaRPr>
          </a:p>
        </p:txBody>
      </p:sp>
      <p:pic>
        <p:nvPicPr>
          <p:cNvPr id="30722" name="Picture 2" descr="C:\Users\Best\Desktop\стор\0_75a59_2ffa7c04_X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700808"/>
            <a:ext cx="8317908" cy="44644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9552" y="332656"/>
            <a:ext cx="8064896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nstantia" pitchFamily="18" charset="0"/>
              </a:rPr>
              <a:t>Би́тва за Дніпро́ </a:t>
            </a:r>
            <a:r>
              <a:rPr lang="vi-VN" sz="3600" b="1" dirty="0" smtClean="0">
                <a:solidFill>
                  <a:schemeClr val="bg2">
                    <a:lumMod val="10000"/>
                  </a:schemeClr>
                </a:solidFill>
                <a:latin typeface="Constantia" pitchFamily="18" charset="0"/>
              </a:rPr>
              <a:t>— військова кампанія СРСР проти країн Осі</a:t>
            </a:r>
            <a:r>
              <a:rPr lang="ru-RU" sz="3600" b="1" dirty="0" smtClean="0">
                <a:solidFill>
                  <a:schemeClr val="bg2">
                    <a:lumMod val="10000"/>
                  </a:schemeClr>
                </a:solidFill>
                <a:latin typeface="Constantia" pitchFamily="18" charset="0"/>
              </a:rPr>
              <a:t> </a:t>
            </a:r>
            <a:r>
              <a:rPr lang="vi-VN" sz="3600" b="1" dirty="0" smtClean="0">
                <a:solidFill>
                  <a:schemeClr val="bg2">
                    <a:lumMod val="10000"/>
                  </a:schemeClr>
                </a:solidFill>
                <a:latin typeface="Constantia" pitchFamily="18" charset="0"/>
              </a:rPr>
              <a:t>у 1943 році в ході Другої світової війни на річці Дніпро. У боях було задіяно близько чотирьох мільйонів людей з обох сторін. Лінія фронту становила приблизно 1 400 км. Битва була однією з наймасштабніших і найкривавіших воєнних операцій світової історії.</a:t>
            </a:r>
            <a:endParaRPr lang="ru-RU" sz="3600" b="1" dirty="0">
              <a:solidFill>
                <a:schemeClr val="bg2">
                  <a:lumMod val="10000"/>
                </a:schemeClr>
              </a:solidFill>
              <a:latin typeface="Constantia" pitchFamily="18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260648"/>
            <a:ext cx="8892480" cy="6597352"/>
          </a:xfrm>
        </p:spPr>
        <p:txBody>
          <a:bodyPr>
            <a:normAutofit fontScale="92500" lnSpcReduction="10000"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buNone/>
            </a:pPr>
            <a:r>
              <a:rPr lang="ru-RU" sz="3500" dirty="0" smtClean="0">
                <a:latin typeface="Constantia" pitchFamily="18" charset="0"/>
              </a:rPr>
              <a:t>    </a:t>
            </a:r>
            <a:r>
              <a:rPr lang="ru-RU" sz="3600" b="1" dirty="0" smtClean="0">
                <a:latin typeface="Constantia" pitchFamily="18" charset="0"/>
              </a:rPr>
              <a:t>За </a:t>
            </a:r>
            <a:r>
              <a:rPr lang="ru-RU" sz="3600" b="1" dirty="0" err="1" smtClean="0">
                <a:latin typeface="Constantia" pitchFamily="18" charset="0"/>
              </a:rPr>
              <a:t>чотиримісячну</a:t>
            </a:r>
            <a:r>
              <a:rPr lang="ru-RU" sz="3600" b="1" dirty="0" smtClean="0">
                <a:latin typeface="Constantia" pitchFamily="18" charset="0"/>
              </a:rPr>
              <a:t> </a:t>
            </a:r>
            <a:r>
              <a:rPr lang="ru-RU" sz="3600" b="1" dirty="0" err="1" smtClean="0">
                <a:latin typeface="Constantia" pitchFamily="18" charset="0"/>
              </a:rPr>
              <a:t>кампанію</a:t>
            </a:r>
            <a:r>
              <a:rPr lang="ru-RU" sz="3600" b="1" dirty="0" smtClean="0">
                <a:latin typeface="Constantia" pitchFamily="18" charset="0"/>
              </a:rPr>
              <a:t> </a:t>
            </a:r>
            <a:r>
              <a:rPr lang="ru-RU" sz="3600" b="1" dirty="0" err="1" smtClean="0">
                <a:latin typeface="Constantia" pitchFamily="18" charset="0"/>
              </a:rPr>
              <a:t>Червоної</a:t>
            </a:r>
            <a:r>
              <a:rPr lang="ru-RU" sz="3600" b="1" dirty="0" smtClean="0">
                <a:latin typeface="Constantia" pitchFamily="18" charset="0"/>
              </a:rPr>
              <a:t> </a:t>
            </a:r>
            <a:r>
              <a:rPr lang="ru-RU" sz="3600" b="1" dirty="0" err="1" smtClean="0">
                <a:latin typeface="Constantia" pitchFamily="18" charset="0"/>
              </a:rPr>
              <a:t>армії</a:t>
            </a:r>
            <a:r>
              <a:rPr lang="ru-RU" sz="3600" b="1" dirty="0" smtClean="0">
                <a:latin typeface="Constantia" pitchFamily="18" charset="0"/>
              </a:rPr>
              <a:t> </a:t>
            </a:r>
            <a:r>
              <a:rPr lang="ru-RU" sz="3600" b="1" dirty="0" err="1" smtClean="0">
                <a:latin typeface="Constantia" pitchFamily="18" charset="0"/>
              </a:rPr>
              <a:t>проти</a:t>
            </a:r>
            <a:r>
              <a:rPr lang="ru-RU" sz="3600" b="1" dirty="0" smtClean="0">
                <a:latin typeface="Constantia" pitchFamily="18" charset="0"/>
              </a:rPr>
              <a:t> Вермахту вся </a:t>
            </a:r>
            <a:r>
              <a:rPr lang="ru-RU" sz="3600" b="1" dirty="0" err="1" smtClean="0">
                <a:latin typeface="Constantia" pitchFamily="18" charset="0"/>
              </a:rPr>
              <a:t>Лівобережна</a:t>
            </a:r>
            <a:r>
              <a:rPr lang="ru-RU" sz="3600" b="1" dirty="0" smtClean="0">
                <a:latin typeface="Constantia" pitchFamily="18" charset="0"/>
              </a:rPr>
              <a:t> </a:t>
            </a:r>
            <a:r>
              <a:rPr lang="ru-RU" sz="3600" b="1" dirty="0" err="1" smtClean="0">
                <a:latin typeface="Constantia" pitchFamily="18" charset="0"/>
              </a:rPr>
              <a:t>Україна</a:t>
            </a:r>
            <a:r>
              <a:rPr lang="ru-RU" sz="3600" b="1" dirty="0" smtClean="0">
                <a:latin typeface="Constantia" pitchFamily="18" charset="0"/>
              </a:rPr>
              <a:t> </a:t>
            </a:r>
            <a:r>
              <a:rPr lang="ru-RU" sz="3600" b="1" dirty="0" err="1" smtClean="0">
                <a:latin typeface="Constantia" pitchFamily="18" charset="0"/>
              </a:rPr>
              <a:t>була</a:t>
            </a:r>
            <a:r>
              <a:rPr lang="ru-RU" sz="3600" b="1" dirty="0" smtClean="0">
                <a:latin typeface="Constantia" pitchFamily="18" charset="0"/>
              </a:rPr>
              <a:t> </a:t>
            </a:r>
            <a:r>
              <a:rPr lang="ru-RU" sz="3600" b="1" dirty="0" err="1" smtClean="0">
                <a:latin typeface="Constantia" pitchFamily="18" charset="0"/>
              </a:rPr>
              <a:t>відвойована</a:t>
            </a:r>
            <a:r>
              <a:rPr lang="ru-RU" sz="3600" b="1" dirty="0" smtClean="0">
                <a:latin typeface="Constantia" pitchFamily="18" charset="0"/>
              </a:rPr>
              <a:t> у </a:t>
            </a:r>
            <a:r>
              <a:rPr lang="ru-RU" sz="3600" b="1" dirty="0" err="1" smtClean="0">
                <a:latin typeface="Constantia" pitchFamily="18" charset="0"/>
              </a:rPr>
              <a:t>німецьких</a:t>
            </a:r>
            <a:r>
              <a:rPr lang="ru-RU" sz="3600" b="1" dirty="0" smtClean="0">
                <a:latin typeface="Constantia" pitchFamily="18" charset="0"/>
              </a:rPr>
              <a:t> сил, </a:t>
            </a:r>
            <a:r>
              <a:rPr lang="ru-RU" sz="3600" b="1" dirty="0" err="1" smtClean="0">
                <a:latin typeface="Constantia" pitchFamily="18" charset="0"/>
              </a:rPr>
              <a:t>радянські</a:t>
            </a:r>
            <a:r>
              <a:rPr lang="ru-RU" sz="3600" b="1" dirty="0" smtClean="0">
                <a:latin typeface="Constantia" pitchFamily="18" charset="0"/>
              </a:rPr>
              <a:t> </a:t>
            </a:r>
            <a:r>
              <a:rPr lang="ru-RU" sz="3600" b="1" dirty="0" err="1" smtClean="0">
                <a:latin typeface="Constantia" pitchFamily="18" charset="0"/>
              </a:rPr>
              <a:t>війська</a:t>
            </a:r>
            <a:r>
              <a:rPr lang="ru-RU" sz="3600" b="1" dirty="0" smtClean="0">
                <a:latin typeface="Constantia" pitchFamily="18" charset="0"/>
              </a:rPr>
              <a:t> </a:t>
            </a:r>
            <a:r>
              <a:rPr lang="ru-RU" sz="3600" b="1" dirty="0" err="1" smtClean="0">
                <a:latin typeface="Constantia" pitchFamily="18" charset="0"/>
              </a:rPr>
              <a:t>захопили</a:t>
            </a:r>
            <a:r>
              <a:rPr lang="ru-RU" sz="3600" b="1" dirty="0" smtClean="0">
                <a:latin typeface="Constantia" pitchFamily="18" charset="0"/>
              </a:rPr>
              <a:t> </a:t>
            </a:r>
            <a:r>
              <a:rPr lang="ru-RU" sz="3600" b="1" dirty="0" err="1" smtClean="0">
                <a:latin typeface="Constantia" pitchFamily="18" charset="0"/>
              </a:rPr>
              <a:t>декілька</a:t>
            </a:r>
            <a:r>
              <a:rPr lang="ru-RU" sz="3600" b="1" dirty="0" smtClean="0">
                <a:latin typeface="Constantia" pitchFamily="18" charset="0"/>
              </a:rPr>
              <a:t> </a:t>
            </a:r>
            <a:r>
              <a:rPr lang="ru-RU" sz="3600" b="1" dirty="0" err="1" smtClean="0">
                <a:latin typeface="Constantia" pitchFamily="18" charset="0"/>
              </a:rPr>
              <a:t>плацдармів</a:t>
            </a:r>
            <a:r>
              <a:rPr lang="ru-RU" sz="3600" b="1" dirty="0" smtClean="0">
                <a:latin typeface="Constantia" pitchFamily="18" charset="0"/>
              </a:rPr>
              <a:t> на правому </a:t>
            </a:r>
            <a:r>
              <a:rPr lang="ru-RU" sz="3600" b="1" dirty="0" err="1" smtClean="0">
                <a:latin typeface="Constantia" pitchFamily="18" charset="0"/>
              </a:rPr>
              <a:t>березі</a:t>
            </a:r>
            <a:r>
              <a:rPr lang="ru-RU" sz="3600" b="1" dirty="0" smtClean="0">
                <a:latin typeface="Constantia" pitchFamily="18" charset="0"/>
              </a:rPr>
              <a:t> </a:t>
            </a:r>
            <a:r>
              <a:rPr lang="ru-RU" sz="3600" b="1" dirty="0" err="1" smtClean="0">
                <a:latin typeface="Constantia" pitchFamily="18" charset="0"/>
              </a:rPr>
              <a:t>Дніпра</a:t>
            </a:r>
            <a:r>
              <a:rPr lang="ru-RU" sz="3600" b="1" dirty="0" smtClean="0">
                <a:latin typeface="Constantia" pitchFamily="18" charset="0"/>
              </a:rPr>
              <a:t> та повернули </a:t>
            </a:r>
            <a:r>
              <a:rPr lang="ru-RU" sz="3600" b="1" dirty="0" err="1" smtClean="0">
                <a:latin typeface="Constantia" pitchFamily="18" charset="0"/>
              </a:rPr>
              <a:t>собі</a:t>
            </a:r>
            <a:r>
              <a:rPr lang="ru-RU" sz="3600" b="1" dirty="0" smtClean="0">
                <a:latin typeface="Constantia" pitchFamily="18" charset="0"/>
              </a:rPr>
              <a:t> </a:t>
            </a:r>
            <a:r>
              <a:rPr lang="ru-RU" sz="3600" b="1" dirty="0" err="1" smtClean="0">
                <a:latin typeface="Constantia" pitchFamily="18" charset="0"/>
              </a:rPr>
              <a:t>Київ</a:t>
            </a:r>
            <a:r>
              <a:rPr lang="ru-RU" sz="3600" b="1" dirty="0" smtClean="0">
                <a:latin typeface="Constantia" pitchFamily="18" charset="0"/>
              </a:rPr>
              <a:t>.</a:t>
            </a:r>
            <a:endParaRPr lang="ru-RU" sz="3600" dirty="0" smtClean="0">
              <a:latin typeface="Constantia" pitchFamily="18" charset="0"/>
            </a:endParaRPr>
          </a:p>
          <a:p>
            <a:pPr algn="ctr">
              <a:buNone/>
            </a:pPr>
            <a:r>
              <a:rPr lang="ru-RU" sz="3600" b="1" dirty="0" smtClean="0">
                <a:latin typeface="Constantia" pitchFamily="18" charset="0"/>
              </a:rPr>
              <a:t>    </a:t>
            </a:r>
            <a:r>
              <a:rPr lang="ru-RU" sz="3600" b="1" dirty="0" err="1" smtClean="0">
                <a:latin typeface="Constantia" pitchFamily="18" charset="0"/>
              </a:rPr>
              <a:t>Радянські</a:t>
            </a:r>
            <a:r>
              <a:rPr lang="ru-RU" sz="3600" b="1" dirty="0" smtClean="0">
                <a:latin typeface="Constantia" pitchFamily="18" charset="0"/>
              </a:rPr>
              <a:t> </a:t>
            </a:r>
            <a:r>
              <a:rPr lang="ru-RU" sz="3600" b="1" dirty="0" err="1" smtClean="0">
                <a:latin typeface="Constantia" pitchFamily="18" charset="0"/>
              </a:rPr>
              <a:t>війська</a:t>
            </a:r>
            <a:r>
              <a:rPr lang="ru-RU" sz="3600" b="1" dirty="0" smtClean="0">
                <a:latin typeface="Constantia" pitchFamily="18" charset="0"/>
              </a:rPr>
              <a:t> </a:t>
            </a:r>
            <a:r>
              <a:rPr lang="ru-RU" sz="3600" b="1" dirty="0" err="1" smtClean="0">
                <a:latin typeface="Constantia" pitchFamily="18" charset="0"/>
              </a:rPr>
              <a:t>подолали</a:t>
            </a:r>
            <a:r>
              <a:rPr lang="ru-RU" sz="3600" b="1" dirty="0" smtClean="0">
                <a:latin typeface="Constantia" pitchFamily="18" charset="0"/>
              </a:rPr>
              <a:t> </a:t>
            </a:r>
            <a:r>
              <a:rPr lang="ru-RU" sz="3600" b="1" dirty="0" err="1" smtClean="0">
                <a:latin typeface="Constantia" pitchFamily="18" charset="0"/>
              </a:rPr>
              <a:t>Дніпро</a:t>
            </a:r>
            <a:r>
              <a:rPr lang="ru-RU" sz="3600" b="1" dirty="0" smtClean="0">
                <a:latin typeface="Constantia" pitchFamily="18" charset="0"/>
              </a:rPr>
              <a:t>, </a:t>
            </a:r>
            <a:r>
              <a:rPr lang="ru-RU" sz="3600" b="1" dirty="0" err="1" smtClean="0">
                <a:latin typeface="Constantia" pitchFamily="18" charset="0"/>
              </a:rPr>
              <a:t>найважчий</a:t>
            </a:r>
            <a:r>
              <a:rPr lang="ru-RU" sz="3600" b="1" dirty="0" smtClean="0">
                <a:latin typeface="Constantia" pitchFamily="18" charset="0"/>
              </a:rPr>
              <a:t> </a:t>
            </a:r>
            <a:r>
              <a:rPr lang="ru-RU" sz="3600" b="1" dirty="0" err="1" smtClean="0">
                <a:latin typeface="Constantia" pitchFamily="18" charset="0"/>
              </a:rPr>
              <a:t>природний</a:t>
            </a:r>
            <a:r>
              <a:rPr lang="ru-RU" sz="3600" b="1" dirty="0" smtClean="0">
                <a:latin typeface="Constantia" pitchFamily="18" charset="0"/>
              </a:rPr>
              <a:t> </a:t>
            </a:r>
            <a:r>
              <a:rPr lang="ru-RU" sz="3600" b="1" dirty="0" err="1" smtClean="0">
                <a:latin typeface="Constantia" pitchFamily="18" charset="0"/>
              </a:rPr>
              <a:t>рубіж</a:t>
            </a:r>
            <a:r>
              <a:rPr lang="ru-RU" sz="3600" b="1" dirty="0" smtClean="0">
                <a:latin typeface="Constantia" pitchFamily="18" charset="0"/>
              </a:rPr>
              <a:t> оборони, а </a:t>
            </a:r>
            <a:r>
              <a:rPr lang="ru-RU" sz="3600" b="1" dirty="0" err="1" smtClean="0">
                <a:latin typeface="Constantia" pitchFamily="18" charset="0"/>
              </a:rPr>
              <a:t>німецькій</a:t>
            </a:r>
            <a:r>
              <a:rPr lang="ru-RU" sz="3600" b="1" dirty="0" smtClean="0">
                <a:latin typeface="Constantia" pitchFamily="18" charset="0"/>
              </a:rPr>
              <a:t> </a:t>
            </a:r>
            <a:r>
              <a:rPr lang="ru-RU" sz="3600" b="1" dirty="0" err="1" smtClean="0">
                <a:latin typeface="Constantia" pitchFamily="18" charset="0"/>
              </a:rPr>
              <a:t>стороні</a:t>
            </a:r>
            <a:r>
              <a:rPr lang="ru-RU" sz="3600" b="1" dirty="0" smtClean="0">
                <a:latin typeface="Constantia" pitchFamily="18" charset="0"/>
              </a:rPr>
              <a:t> </a:t>
            </a:r>
            <a:r>
              <a:rPr lang="ru-RU" sz="3600" b="1" dirty="0" err="1" smtClean="0">
                <a:latin typeface="Constantia" pitchFamily="18" charset="0"/>
              </a:rPr>
              <a:t>бракувало</a:t>
            </a:r>
            <a:r>
              <a:rPr lang="ru-RU" sz="3600" b="1" dirty="0" smtClean="0">
                <a:latin typeface="Constantia" pitchFamily="18" charset="0"/>
              </a:rPr>
              <a:t> сил </a:t>
            </a:r>
            <a:r>
              <a:rPr lang="ru-RU" sz="3600" b="1" dirty="0" err="1" smtClean="0">
                <a:latin typeface="Constantia" pitchFamily="18" charset="0"/>
              </a:rPr>
              <a:t>ліквідувати</a:t>
            </a:r>
            <a:r>
              <a:rPr lang="ru-RU" sz="3600" b="1" dirty="0" smtClean="0">
                <a:latin typeface="Constantia" pitchFamily="18" charset="0"/>
              </a:rPr>
              <a:t> </a:t>
            </a:r>
            <a:r>
              <a:rPr lang="ru-RU" sz="3600" b="1" dirty="0" err="1" smtClean="0">
                <a:latin typeface="Constantia" pitchFamily="18" charset="0"/>
              </a:rPr>
              <a:t>відвойовані</a:t>
            </a:r>
            <a:r>
              <a:rPr lang="ru-RU" sz="3600" b="1" dirty="0" smtClean="0">
                <a:latin typeface="Constantia" pitchFamily="18" charset="0"/>
              </a:rPr>
              <a:t> </a:t>
            </a:r>
            <a:r>
              <a:rPr lang="ru-RU" sz="3600" b="1" dirty="0" err="1" smtClean="0">
                <a:latin typeface="Constantia" pitchFamily="18" charset="0"/>
              </a:rPr>
              <a:t>радянські</a:t>
            </a:r>
            <a:r>
              <a:rPr lang="ru-RU" sz="3600" b="1" dirty="0" smtClean="0">
                <a:latin typeface="Constantia" pitchFamily="18" charset="0"/>
              </a:rPr>
              <a:t> </a:t>
            </a:r>
            <a:r>
              <a:rPr lang="ru-RU" sz="3600" b="1" dirty="0" err="1" smtClean="0">
                <a:latin typeface="Constantia" pitchFamily="18" charset="0"/>
              </a:rPr>
              <a:t>плацдарми</a:t>
            </a:r>
            <a:r>
              <a:rPr lang="ru-RU" sz="3600" b="1" dirty="0" smtClean="0">
                <a:latin typeface="Constantia" pitchFamily="18" charset="0"/>
              </a:rPr>
              <a:t> на </a:t>
            </a:r>
            <a:r>
              <a:rPr lang="ru-RU" sz="3600" b="1" dirty="0" err="1" smtClean="0">
                <a:latin typeface="Constantia" pitchFamily="18" charset="0"/>
              </a:rPr>
              <a:t>правобережжі</a:t>
            </a:r>
            <a:r>
              <a:rPr lang="ru-RU" sz="3600" b="1" dirty="0" smtClean="0">
                <a:latin typeface="Constantia" pitchFamily="18" charset="0"/>
              </a:rPr>
              <a:t>. </a:t>
            </a:r>
            <a:r>
              <a:rPr lang="ru-RU" sz="3600" b="1" dirty="0" err="1" smtClean="0">
                <a:latin typeface="Constantia" pitchFamily="18" charset="0"/>
              </a:rPr>
              <a:t>Після</a:t>
            </a:r>
            <a:r>
              <a:rPr lang="ru-RU" sz="3600" b="1" dirty="0" smtClean="0">
                <a:latin typeface="Constantia" pitchFamily="18" charset="0"/>
              </a:rPr>
              <a:t> перемоги </a:t>
            </a:r>
            <a:r>
              <a:rPr lang="ru-RU" sz="3600" b="1" dirty="0" err="1" smtClean="0">
                <a:latin typeface="Constantia" pitchFamily="18" charset="0"/>
              </a:rPr>
              <a:t>Радянського</a:t>
            </a:r>
            <a:r>
              <a:rPr lang="ru-RU" sz="3600" b="1" dirty="0" smtClean="0">
                <a:latin typeface="Constantia" pitchFamily="18" charset="0"/>
              </a:rPr>
              <a:t> Союзу у </a:t>
            </a:r>
            <a:r>
              <a:rPr lang="ru-RU" sz="3600" b="1" dirty="0" err="1" smtClean="0">
                <a:latin typeface="Constantia" pitchFamily="18" charset="0"/>
              </a:rPr>
              <a:t>цій</a:t>
            </a:r>
            <a:r>
              <a:rPr lang="ru-RU" sz="3600" b="1" dirty="0" smtClean="0">
                <a:latin typeface="Constantia" pitchFamily="18" charset="0"/>
              </a:rPr>
              <a:t> </a:t>
            </a:r>
            <a:r>
              <a:rPr lang="ru-RU" sz="3600" b="1" dirty="0" err="1" smtClean="0">
                <a:latin typeface="Constantia" pitchFamily="18" charset="0"/>
              </a:rPr>
              <a:t>битві</a:t>
            </a:r>
            <a:r>
              <a:rPr lang="ru-RU" sz="3600" b="1" dirty="0" smtClean="0">
                <a:latin typeface="Constantia" pitchFamily="18" charset="0"/>
              </a:rPr>
              <a:t>, </a:t>
            </a:r>
            <a:r>
              <a:rPr lang="ru-RU" sz="3600" b="1" dirty="0" err="1" smtClean="0">
                <a:latin typeface="Constantia" pitchFamily="18" charset="0"/>
              </a:rPr>
              <a:t>поразка</a:t>
            </a:r>
            <a:r>
              <a:rPr lang="ru-RU" sz="3600" b="1" dirty="0" smtClean="0">
                <a:latin typeface="Constantia" pitchFamily="18" charset="0"/>
              </a:rPr>
              <a:t> </a:t>
            </a:r>
            <a:r>
              <a:rPr lang="ru-RU" sz="3600" b="1" dirty="0" err="1" smtClean="0">
                <a:latin typeface="Constantia" pitchFamily="18" charset="0"/>
              </a:rPr>
              <a:t>Німеччини</a:t>
            </a:r>
            <a:r>
              <a:rPr lang="ru-RU" sz="3600" b="1" dirty="0" smtClean="0">
                <a:latin typeface="Constantia" pitchFamily="18" charset="0"/>
              </a:rPr>
              <a:t> у </a:t>
            </a:r>
            <a:r>
              <a:rPr lang="ru-RU" sz="3600" b="1" dirty="0" err="1" smtClean="0">
                <a:latin typeface="Constantia" pitchFamily="18" charset="0"/>
              </a:rPr>
              <a:t>другій</a:t>
            </a:r>
            <a:r>
              <a:rPr lang="ru-RU" sz="3600" b="1" dirty="0" smtClean="0">
                <a:latin typeface="Constantia" pitchFamily="18" charset="0"/>
              </a:rPr>
              <a:t> </a:t>
            </a:r>
            <a:r>
              <a:rPr lang="ru-RU" sz="3600" b="1" dirty="0" err="1" smtClean="0">
                <a:latin typeface="Constantia" pitchFamily="18" charset="0"/>
              </a:rPr>
              <a:t>світовій</a:t>
            </a:r>
            <a:r>
              <a:rPr lang="ru-RU" sz="3600" b="1" dirty="0" smtClean="0">
                <a:latin typeface="Constantia" pitchFamily="18" charset="0"/>
              </a:rPr>
              <a:t> </a:t>
            </a:r>
            <a:r>
              <a:rPr lang="ru-RU" sz="3600" b="1" dirty="0" err="1" smtClean="0">
                <a:latin typeface="Constantia" pitchFamily="18" charset="0"/>
              </a:rPr>
              <a:t>війні</a:t>
            </a:r>
            <a:r>
              <a:rPr lang="ru-RU" sz="3600" b="1" dirty="0" smtClean="0">
                <a:latin typeface="Constantia" pitchFamily="18" charset="0"/>
              </a:rPr>
              <a:t> </a:t>
            </a:r>
            <a:r>
              <a:rPr lang="ru-RU" sz="3600" b="1" dirty="0" err="1" smtClean="0">
                <a:latin typeface="Constantia" pitchFamily="18" charset="0"/>
              </a:rPr>
              <a:t>здавалась</a:t>
            </a:r>
            <a:r>
              <a:rPr lang="ru-RU" sz="3600" b="1" dirty="0" smtClean="0">
                <a:latin typeface="Constantia" pitchFamily="18" charset="0"/>
              </a:rPr>
              <a:t> </a:t>
            </a:r>
            <a:r>
              <a:rPr lang="ru-RU" sz="3600" b="1" dirty="0" err="1" smtClean="0">
                <a:latin typeface="Constantia" pitchFamily="18" charset="0"/>
              </a:rPr>
              <a:t>неминучою</a:t>
            </a:r>
            <a:r>
              <a:rPr lang="ru-RU" sz="3600" b="1" dirty="0" smtClean="0">
                <a:latin typeface="Constantia" pitchFamily="18" charset="0"/>
              </a:rPr>
              <a:t>.</a:t>
            </a:r>
            <a:endParaRPr lang="ru-RU" sz="3600" dirty="0" smtClean="0">
              <a:latin typeface="Constantia" pitchFamily="18" charset="0"/>
            </a:endParaRPr>
          </a:p>
          <a:p>
            <a:pPr algn="ctr">
              <a:buNone/>
            </a:pPr>
            <a:endParaRPr lang="ru-RU" sz="3500" b="1" dirty="0" smtClean="0">
              <a:ln>
                <a:solidFill>
                  <a:schemeClr val="tx1"/>
                </a:solidFill>
              </a:ln>
              <a:latin typeface="Constantia" pitchFamily="18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Best\Desktop\стор\Voinstvo39_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32860" y="260648"/>
            <a:ext cx="4359620" cy="339367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027" name="Picture 3" descr="C:\Users\Best\Desktop\стор\im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3861048"/>
            <a:ext cx="6047978" cy="274145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28" name="Picture 4" descr="C:\Users\Best\Desktop\стор\2924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476672"/>
            <a:ext cx="3981335" cy="29523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3658418"/>
          </a:xfrm>
        </p:spPr>
        <p:txBody>
          <a:bodyPr>
            <a:prstTxWarp prst="textPlain">
              <a:avLst>
                <a:gd name="adj" fmla="val 50259"/>
              </a:avLst>
            </a:prstTxWarp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sz="72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Герої</a:t>
            </a:r>
            <a:r>
              <a:rPr lang="ru-RU" sz="7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sz="72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битви</a:t>
            </a:r>
            <a:r>
              <a:rPr lang="ru-RU" sz="7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ru-RU" sz="7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</a:br>
            <a:r>
              <a:rPr lang="ru-RU" sz="7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за </a:t>
            </a:r>
            <a:r>
              <a:rPr lang="ru-RU" sz="72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Дніпро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ru-RU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</a:br>
            <a:endParaRPr lang="ru-RU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2050" name="Picture 2" descr="C:\Users\Best\Desktop\стор\0_66364_e7055e40_XLл.jpg"/>
          <p:cNvPicPr>
            <a:picLocks noChangeAspect="1" noChangeArrowheads="1"/>
          </p:cNvPicPr>
          <p:nvPr/>
        </p:nvPicPr>
        <p:blipFill>
          <a:blip r:embed="rId2" cstate="print">
            <a:lum bright="10000"/>
          </a:blip>
          <a:srcRect/>
          <a:stretch>
            <a:fillRect/>
          </a:stretch>
        </p:blipFill>
        <p:spPr bwMode="auto">
          <a:xfrm>
            <a:off x="1115616" y="3068960"/>
            <a:ext cx="6899920" cy="35010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Авдєєнко</a:t>
            </a:r>
            <a:r>
              <a:rPr lang="ru-RU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Петро Петрович</a:t>
            </a:r>
            <a:endParaRPr lang="ru-RU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427984" y="1484784"/>
            <a:ext cx="4258816" cy="4525963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ru-RU" dirty="0" smtClean="0">
                <a:solidFill>
                  <a:srgbClr val="002060"/>
                </a:solidFill>
              </a:rPr>
              <a:t>    </a:t>
            </a:r>
            <a:r>
              <a:rPr lang="ru-RU" sz="3600" b="1" dirty="0" smtClean="0">
                <a:solidFill>
                  <a:srgbClr val="002060"/>
                </a:solidFill>
                <a:latin typeface="Constantia" pitchFamily="18" charset="0"/>
              </a:rPr>
              <a:t>Генерал-майор, Герой </a:t>
            </a:r>
            <a:r>
              <a:rPr lang="ru-RU" sz="3600" b="1" dirty="0" err="1" smtClean="0">
                <a:solidFill>
                  <a:srgbClr val="002060"/>
                </a:solidFill>
                <a:latin typeface="Constantia" pitchFamily="18" charset="0"/>
              </a:rPr>
              <a:t>Радянського</a:t>
            </a:r>
            <a:r>
              <a:rPr lang="ru-RU" sz="3600" b="1" dirty="0" smtClean="0">
                <a:solidFill>
                  <a:srgbClr val="002060"/>
                </a:solidFill>
                <a:latin typeface="Constantia" pitchFamily="18" charset="0"/>
              </a:rPr>
              <a:t> Союзу, командир 51-го </a:t>
            </a:r>
            <a:r>
              <a:rPr lang="ru-RU" sz="3600" b="1" dirty="0" err="1" smtClean="0">
                <a:solidFill>
                  <a:srgbClr val="002060"/>
                </a:solidFill>
                <a:latin typeface="Constantia" pitchFamily="18" charset="0"/>
              </a:rPr>
              <a:t>стрілецького</a:t>
            </a:r>
            <a:r>
              <a:rPr lang="ru-RU" sz="3600" b="1" dirty="0" smtClean="0">
                <a:solidFill>
                  <a:srgbClr val="002060"/>
                </a:solidFill>
                <a:latin typeface="Constantia" pitchFamily="18" charset="0"/>
              </a:rPr>
              <a:t> корпусу 38-ої </a:t>
            </a:r>
            <a:r>
              <a:rPr lang="ru-RU" sz="3600" b="1" dirty="0" err="1" smtClean="0">
                <a:solidFill>
                  <a:srgbClr val="002060"/>
                </a:solidFill>
                <a:latin typeface="Constantia" pitchFamily="18" charset="0"/>
              </a:rPr>
              <a:t>армії</a:t>
            </a:r>
            <a:r>
              <a:rPr lang="ru-RU" sz="3600" b="1" dirty="0" smtClean="0">
                <a:solidFill>
                  <a:srgbClr val="002060"/>
                </a:solidFill>
                <a:latin typeface="Constantia" pitchFamily="18" charset="0"/>
              </a:rPr>
              <a:t> </a:t>
            </a:r>
            <a:r>
              <a:rPr lang="ru-RU" sz="3600" b="1" dirty="0" err="1" smtClean="0">
                <a:solidFill>
                  <a:srgbClr val="002060"/>
                </a:solidFill>
                <a:latin typeface="Constantia" pitchFamily="18" charset="0"/>
              </a:rPr>
              <a:t>Воронезького</a:t>
            </a:r>
            <a:r>
              <a:rPr lang="ru-RU" sz="3600" b="1" dirty="0" smtClean="0">
                <a:solidFill>
                  <a:srgbClr val="002060"/>
                </a:solidFill>
                <a:latin typeface="Constantia" pitchFamily="18" charset="0"/>
              </a:rPr>
              <a:t> фронту.</a:t>
            </a:r>
          </a:p>
          <a:p>
            <a:pPr>
              <a:buNone/>
            </a:pP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3074" name="Picture 2" descr="C:\Users\Best\Desktop\стор\Avdeenk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412776"/>
            <a:ext cx="4019550" cy="49149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48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Балуков</a:t>
            </a:r>
            <a:r>
              <a:rPr lang="ru-RU" sz="4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sz="48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Микола</a:t>
            </a:r>
            <a:r>
              <a:rPr lang="ru-RU" sz="4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Михайлович </a:t>
            </a:r>
            <a:endParaRPr lang="ru-RU" sz="48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4546848" cy="4781128"/>
          </a:xfrm>
        </p:spPr>
        <p:txBody>
          <a:bodyPr/>
          <a:lstStyle/>
          <a:p>
            <a:pPr algn="just">
              <a:buNone/>
            </a:pPr>
            <a:r>
              <a:rPr lang="ru-RU" dirty="0" smtClean="0">
                <a:solidFill>
                  <a:srgbClr val="0070C0"/>
                </a:solidFill>
              </a:rPr>
              <a:t>    </a:t>
            </a:r>
            <a:r>
              <a:rPr lang="ru-RU" b="1" dirty="0" smtClean="0">
                <a:solidFill>
                  <a:srgbClr val="0070C0"/>
                </a:solidFill>
                <a:latin typeface="Constantia" pitchFamily="18" charset="0"/>
              </a:rPr>
              <a:t>Командир </a:t>
            </a:r>
            <a:r>
              <a:rPr lang="ru-RU" b="1" dirty="0" err="1" smtClean="0">
                <a:solidFill>
                  <a:srgbClr val="0070C0"/>
                </a:solidFill>
                <a:latin typeface="Constantia" pitchFamily="18" charset="0"/>
              </a:rPr>
              <a:t>кулеметної</a:t>
            </a:r>
            <a:r>
              <a:rPr lang="ru-RU" b="1" dirty="0" smtClean="0">
                <a:solidFill>
                  <a:srgbClr val="0070C0"/>
                </a:solidFill>
                <a:latin typeface="Constantia" pitchFamily="18" charset="0"/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  <a:latin typeface="Constantia" pitchFamily="18" charset="0"/>
              </a:rPr>
              <a:t>роти</a:t>
            </a:r>
            <a:r>
              <a:rPr lang="ru-RU" b="1" dirty="0" smtClean="0">
                <a:solidFill>
                  <a:srgbClr val="0070C0"/>
                </a:solidFill>
                <a:latin typeface="Constantia" pitchFamily="18" charset="0"/>
              </a:rPr>
              <a:t> 529-го </a:t>
            </a:r>
            <a:r>
              <a:rPr lang="ru-RU" b="1" dirty="0" err="1" smtClean="0">
                <a:solidFill>
                  <a:srgbClr val="0070C0"/>
                </a:solidFill>
                <a:latin typeface="Constantia" pitchFamily="18" charset="0"/>
              </a:rPr>
              <a:t>стрілецького</a:t>
            </a:r>
            <a:r>
              <a:rPr lang="ru-RU" b="1" dirty="0" smtClean="0">
                <a:solidFill>
                  <a:srgbClr val="0070C0"/>
                </a:solidFill>
                <a:latin typeface="Constantia" pitchFamily="18" charset="0"/>
              </a:rPr>
              <a:t> полку 163-ої </a:t>
            </a:r>
            <a:r>
              <a:rPr lang="ru-RU" b="1" dirty="0" err="1" smtClean="0">
                <a:solidFill>
                  <a:srgbClr val="0070C0"/>
                </a:solidFill>
                <a:latin typeface="Constantia" pitchFamily="18" charset="0"/>
              </a:rPr>
              <a:t>стрілецької</a:t>
            </a:r>
            <a:r>
              <a:rPr lang="ru-RU" b="1" dirty="0" smtClean="0">
                <a:solidFill>
                  <a:srgbClr val="0070C0"/>
                </a:solidFill>
                <a:latin typeface="Constantia" pitchFamily="18" charset="0"/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  <a:latin typeface="Constantia" pitchFamily="18" charset="0"/>
              </a:rPr>
              <a:t>дивізії</a:t>
            </a:r>
            <a:r>
              <a:rPr lang="ru-RU" b="1" dirty="0" smtClean="0">
                <a:solidFill>
                  <a:srgbClr val="0070C0"/>
                </a:solidFill>
                <a:latin typeface="Constantia" pitchFamily="18" charset="0"/>
              </a:rPr>
              <a:t> 38-ї </a:t>
            </a:r>
            <a:r>
              <a:rPr lang="ru-RU" b="1" dirty="0" err="1" smtClean="0">
                <a:solidFill>
                  <a:srgbClr val="0070C0"/>
                </a:solidFill>
                <a:latin typeface="Constantia" pitchFamily="18" charset="0"/>
              </a:rPr>
              <a:t>армії</a:t>
            </a:r>
            <a:r>
              <a:rPr lang="ru-RU" b="1" dirty="0" smtClean="0">
                <a:solidFill>
                  <a:srgbClr val="0070C0"/>
                </a:solidFill>
                <a:latin typeface="Constantia" pitchFamily="18" charset="0"/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  <a:latin typeface="Constantia" pitchFamily="18" charset="0"/>
              </a:rPr>
              <a:t>Воронезького</a:t>
            </a:r>
            <a:r>
              <a:rPr lang="ru-RU" b="1" dirty="0" smtClean="0">
                <a:solidFill>
                  <a:srgbClr val="0070C0"/>
                </a:solidFill>
                <a:latin typeface="Constantia" pitchFamily="18" charset="0"/>
              </a:rPr>
              <a:t> фронту, старший лейтенант</a:t>
            </a:r>
            <a:r>
              <a:rPr lang="ru-RU" dirty="0" smtClean="0">
                <a:solidFill>
                  <a:srgbClr val="0070C0"/>
                </a:solidFill>
              </a:rPr>
              <a:t>.</a:t>
            </a: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4098" name="Picture 2" descr="C:\Users\Best\Desktop\стор\Balukov_N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1772816"/>
            <a:ext cx="3240360" cy="46506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r>
              <a:rPr lang="uk-UA" sz="5400" b="1" dirty="0" err="1" smtClean="0">
                <a:ln w="1905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Боєнко</a:t>
            </a:r>
            <a:r>
              <a:rPr lang="uk-UA" sz="5400" b="1" dirty="0" smtClean="0">
                <a:ln w="1905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Дмитро Петрович</a:t>
            </a:r>
            <a:endParaRPr lang="ru-RU" sz="5400" b="1" dirty="0">
              <a:ln w="19050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11960" y="1600200"/>
            <a:ext cx="4474840" cy="4525963"/>
          </a:xfrm>
        </p:spPr>
        <p:txBody>
          <a:bodyPr>
            <a:normAutofit fontScale="92500" lnSpcReduction="20000"/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pPr algn="just">
              <a:buNone/>
            </a:pPr>
            <a:r>
              <a:rPr lang="ru-RU" dirty="0" smtClean="0"/>
              <a:t> </a:t>
            </a:r>
            <a:r>
              <a:rPr lang="ru-RU" b="1" dirty="0" err="1" smtClean="0">
                <a:solidFill>
                  <a:schemeClr val="accent3">
                    <a:lumMod val="50000"/>
                  </a:schemeClr>
                </a:solidFill>
                <a:latin typeface="Constantia" pitchFamily="18" charset="0"/>
              </a:rPr>
              <a:t>Капітан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Constantia" pitchFamily="18" charset="0"/>
              </a:rPr>
              <a:t>  </a:t>
            </a:r>
            <a:r>
              <a:rPr lang="ru-RU" b="1" dirty="0" err="1" smtClean="0">
                <a:solidFill>
                  <a:schemeClr val="accent3">
                    <a:lumMod val="50000"/>
                  </a:schemeClr>
                </a:solidFill>
                <a:latin typeface="Constantia" pitchFamily="18" charset="0"/>
              </a:rPr>
              <a:t>Червоної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Constantia" pitchFamily="18" charset="0"/>
              </a:rPr>
              <a:t> </a:t>
            </a:r>
            <a:r>
              <a:rPr lang="ru-RU" b="1" dirty="0" err="1" smtClean="0">
                <a:solidFill>
                  <a:schemeClr val="accent3">
                    <a:lumMod val="50000"/>
                  </a:schemeClr>
                </a:solidFill>
                <a:latin typeface="Constantia" pitchFamily="18" charset="0"/>
              </a:rPr>
              <a:t>Армії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Constantia" pitchFamily="18" charset="0"/>
              </a:rPr>
              <a:t>, Герой </a:t>
            </a:r>
            <a:r>
              <a:rPr lang="ru-RU" b="1" dirty="0" err="1" smtClean="0">
                <a:solidFill>
                  <a:schemeClr val="accent3">
                    <a:lumMod val="50000"/>
                  </a:schemeClr>
                </a:solidFill>
                <a:latin typeface="Constantia" pitchFamily="18" charset="0"/>
              </a:rPr>
              <a:t>Радянського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Constantia" pitchFamily="18" charset="0"/>
              </a:rPr>
              <a:t> Союзу, старший </a:t>
            </a:r>
            <a:r>
              <a:rPr lang="ru-RU" b="1" dirty="0" err="1" smtClean="0">
                <a:solidFill>
                  <a:schemeClr val="accent3">
                    <a:lumMod val="50000"/>
                  </a:schemeClr>
                </a:solidFill>
                <a:latin typeface="Constantia" pitchFamily="18" charset="0"/>
              </a:rPr>
              <a:t>помічник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Constantia" pitchFamily="18" charset="0"/>
              </a:rPr>
              <a:t> начальника </a:t>
            </a:r>
            <a:r>
              <a:rPr lang="ru-RU" b="1" dirty="0" err="1" smtClean="0">
                <a:solidFill>
                  <a:schemeClr val="accent3">
                    <a:lumMod val="50000"/>
                  </a:schemeClr>
                </a:solidFill>
                <a:latin typeface="Constantia" pitchFamily="18" charset="0"/>
              </a:rPr>
              <a:t>розвідувального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Constantia" pitchFamily="18" charset="0"/>
              </a:rPr>
              <a:t> </a:t>
            </a:r>
            <a:r>
              <a:rPr lang="ru-RU" b="1" dirty="0" err="1" smtClean="0">
                <a:solidFill>
                  <a:schemeClr val="accent3">
                    <a:lumMod val="50000"/>
                  </a:schemeClr>
                </a:solidFill>
                <a:latin typeface="Constantia" pitchFamily="18" charset="0"/>
              </a:rPr>
              <a:t>відділу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Constantia" pitchFamily="18" charset="0"/>
              </a:rPr>
              <a:t> штабу 23-го </a:t>
            </a:r>
            <a:r>
              <a:rPr lang="ru-RU" b="1" dirty="0" err="1" smtClean="0">
                <a:solidFill>
                  <a:schemeClr val="accent3">
                    <a:lumMod val="50000"/>
                  </a:schemeClr>
                </a:solidFill>
                <a:latin typeface="Constantia" pitchFamily="18" charset="0"/>
              </a:rPr>
              <a:t>стрілецького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Constantia" pitchFamily="18" charset="0"/>
              </a:rPr>
              <a:t> корпусу 47-ї  </a:t>
            </a:r>
            <a:r>
              <a:rPr lang="ru-RU" b="1" dirty="0" err="1" smtClean="0">
                <a:solidFill>
                  <a:schemeClr val="accent3">
                    <a:lumMod val="50000"/>
                  </a:schemeClr>
                </a:solidFill>
                <a:latin typeface="Constantia" pitchFamily="18" charset="0"/>
              </a:rPr>
              <a:t>армії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Constantia" pitchFamily="18" charset="0"/>
              </a:rPr>
              <a:t>  </a:t>
            </a:r>
            <a:r>
              <a:rPr lang="ru-RU" b="1" dirty="0" err="1" smtClean="0">
                <a:solidFill>
                  <a:schemeClr val="accent3">
                    <a:lumMod val="50000"/>
                  </a:schemeClr>
                </a:solidFill>
                <a:latin typeface="Constantia" pitchFamily="18" charset="0"/>
              </a:rPr>
              <a:t>Воронезького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Constantia" pitchFamily="18" charset="0"/>
              </a:rPr>
              <a:t> фронту.</a:t>
            </a:r>
            <a:endParaRPr lang="ru-RU" b="1" dirty="0">
              <a:solidFill>
                <a:schemeClr val="accent3">
                  <a:lumMod val="50000"/>
                </a:schemeClr>
              </a:solidFill>
              <a:latin typeface="Constantia" pitchFamily="18" charset="0"/>
            </a:endParaRPr>
          </a:p>
        </p:txBody>
      </p:sp>
      <p:pic>
        <p:nvPicPr>
          <p:cNvPr id="5122" name="Picture 2" descr="C:\Users\Best\Desktop\стор\Боєнко Дмитро Петрович — Вікіпедія_files\BoenkoDmPet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700808"/>
            <a:ext cx="3036540" cy="3779172"/>
          </a:xfrm>
          <a:prstGeom prst="rect">
            <a:avLst/>
          </a:prstGeom>
          <a:noFill/>
        </p:spPr>
      </p:pic>
      <p:pic>
        <p:nvPicPr>
          <p:cNvPr id="5123" name="Picture 3" descr="C:\Users\Best\Desktop\стор\Боєнко Дмитро Петрович — Вікіпедія_files\30px-Hero_of_the_USSR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848" y="4941168"/>
            <a:ext cx="646931" cy="12722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580</TotalTime>
  <Words>340</Words>
  <Application>Microsoft Office PowerPoint</Application>
  <PresentationFormat>Экран (4:3)</PresentationFormat>
  <Paragraphs>34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Слайд 1</vt:lpstr>
      <vt:lpstr>Зміст: </vt:lpstr>
      <vt:lpstr>Слайд 3</vt:lpstr>
      <vt:lpstr>Слайд 4</vt:lpstr>
      <vt:lpstr>Слайд 5</vt:lpstr>
      <vt:lpstr>Герої битви за Дніпро </vt:lpstr>
      <vt:lpstr>Авдєєнко Петро Петрович</vt:lpstr>
      <vt:lpstr>Балуков Микола Михайлович </vt:lpstr>
      <vt:lpstr>Боєнко Дмитро Петрович</vt:lpstr>
      <vt:lpstr>Годовіков Сергій Костянтинович</vt:lpstr>
      <vt:lpstr>Зелепукін Іван Григорович</vt:lpstr>
      <vt:lpstr>Зонов Микола Федорович</vt:lpstr>
      <vt:lpstr>Кисельов Сергій Семенович</vt:lpstr>
      <vt:lpstr>Лобанов Іван Михайлович</vt:lpstr>
      <vt:lpstr>Ніколаєв Василь Семенович</vt:lpstr>
      <vt:lpstr>Пилипенко Михайло Корнійович</vt:lpstr>
      <vt:lpstr>Фартушний Дмитро Васильович</vt:lpstr>
      <vt:lpstr>Шульгін Олександр Іванович</vt:lpstr>
      <vt:lpstr>Шелест Денис Андрійович</vt:lpstr>
      <vt:lpstr>Пам`ятник героям в Києві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Best</dc:creator>
  <cp:lastModifiedBy>СВЕТА</cp:lastModifiedBy>
  <cp:revision>60</cp:revision>
  <dcterms:created xsi:type="dcterms:W3CDTF">2013-10-13T17:37:51Z</dcterms:created>
  <dcterms:modified xsi:type="dcterms:W3CDTF">2013-11-10T16:45:09Z</dcterms:modified>
</cp:coreProperties>
</file>