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89076D-4812-4A71-8B35-566E651D7C2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EB79540-A764-44A6-9867-8D8ABE9D660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7%D0%B0%D0%B4%D1%83%D0%BD%D0%B0%D0%B9%D1%81%D0%BA%D0%B0%D1%8F_%D0%A1%D0%B5%D1%87%D1%8C" TargetMode="External"/><Relationship Id="rId3" Type="http://schemas.openxmlformats.org/officeDocument/2006/relationships/image" Target="../media/image4.jpg"/><Relationship Id="rId7" Type="http://schemas.openxmlformats.org/officeDocument/2006/relationships/hyperlink" Target="https://ru.wikipedia.org/wiki/%D0%97%D0%B0%D0%BF%D0%BE%D1%80%D0%BE%D0%B6%D1%81%D0%BA%D0%B8%D0%B5_%D0%BA%D0%B0%D0%B7%D0%B0%D0%BA%D0%B8" TargetMode="External"/><Relationship Id="rId12" Type="http://schemas.openxmlformats.org/officeDocument/2006/relationships/hyperlink" Target="https://ru.wikipedia.org/wiki/1865_%D0%B3%D0%BE%D0%B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ru.wikipedia.org/wiki/1832_%D0%B3%D0%BE%D0%B4" TargetMode="External"/><Relationship Id="rId11" Type="http://schemas.openxmlformats.org/officeDocument/2006/relationships/hyperlink" Target="https://ru.wikipedia.org/wiki/%D0%92%D0%BE%D0%B9%D1%81%D0%BA%D0%BE" TargetMode="External"/><Relationship Id="rId5" Type="http://schemas.openxmlformats.org/officeDocument/2006/relationships/hyperlink" Target="https://ru.wikipedia.org/wiki/XIX_%D0%B2%D0%B5%D0%BA" TargetMode="External"/><Relationship Id="rId10" Type="http://schemas.openxmlformats.org/officeDocument/2006/relationships/hyperlink" Target="https://ru.wikipedia.org/wiki/1864_%D0%B3%D0%BE%D0%B4" TargetMode="External"/><Relationship Id="rId4" Type="http://schemas.openxmlformats.org/officeDocument/2006/relationships/hyperlink" Target="https://ru.wikipedia.org/wiki/%D0%A4%D0%BE%D1%80%D0%BC%D0%B8%D1%80%D0%BE%D0%B2%D0%B0%D0%BD%D0%B8%D0%B5_(%D0%B2%D0%BE%D0%B5%D0%BD%D0%BD%D0%BE%D0%B5_%D0%B4%D0%B5%D0%BB%D0%BE)" TargetMode="External"/><Relationship Id="rId9" Type="http://schemas.openxmlformats.org/officeDocument/2006/relationships/hyperlink" Target="https://ru.wikipedia.org/wiki/185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828_%D0%B3%D0%BE%D0%B4" TargetMode="External"/><Relationship Id="rId2" Type="http://schemas.openxmlformats.org/officeDocument/2006/relationships/hyperlink" Target="https://ru.wikipedia.org/wiki/%D0%93%D0%BB%D0%B0%D0%B4%D0%BA%D0%B8%D0%B9,_%D0%9E%D1%81%D0%B8%D0%BF_%D0%9C%D0%B8%D1%85%D0%B0%D0%B9%D0%BB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1831_%D0%B3%D0%BE%D0%B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6021288"/>
            <a:ext cx="4176464" cy="5932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Азовское казачье войско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6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6237312"/>
            <a:ext cx="8305800" cy="5212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41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4040188" cy="792087"/>
          </a:xfrm>
        </p:spPr>
        <p:txBody>
          <a:bodyPr/>
          <a:lstStyle/>
          <a:p>
            <a:r>
              <a:rPr lang="ru-RU" sz="1600" dirty="0" smtClean="0"/>
              <a:t>Флаг, </a:t>
            </a:r>
            <a:r>
              <a:rPr lang="ru-RU" sz="1600" dirty="0" err="1" smtClean="0"/>
              <a:t>пожалованый</a:t>
            </a:r>
            <a:r>
              <a:rPr lang="ru-RU" sz="1600" dirty="0" smtClean="0"/>
              <a:t> Азовскому казачьему войску  1 июня 1844 года</a:t>
            </a:r>
            <a:endParaRPr lang="ru-RU" sz="1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2924944"/>
            <a:ext cx="3816423" cy="3312368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24944"/>
            <a:ext cx="3672408" cy="3263131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977408"/>
          </a:xfrm>
        </p:spPr>
        <p:txBody>
          <a:bodyPr>
            <a:normAutofit/>
          </a:bodyPr>
          <a:lstStyle/>
          <a:p>
            <a:r>
              <a:rPr lang="ru-RU" sz="2000" b="1" dirty="0">
                <a:effectLst/>
              </a:rPr>
              <a:t>Азовское казачье войско</a:t>
            </a:r>
            <a:r>
              <a:rPr lang="ru-RU" sz="2000" dirty="0">
                <a:effectLst/>
              </a:rPr>
              <a:t> </a:t>
            </a:r>
            <a:r>
              <a:rPr lang="ru-RU" sz="2000" dirty="0" smtClean="0">
                <a:effectLst/>
              </a:rPr>
              <a:t>— войсковое казачье </a:t>
            </a:r>
            <a:r>
              <a:rPr lang="ru-RU" sz="2000" dirty="0" smtClean="0">
                <a:effectLst/>
                <a:hlinkClick r:id="rId4" tooltip="Формирование (военное дело)"/>
              </a:rPr>
              <a:t>формирование</a:t>
            </a:r>
            <a:r>
              <a:rPr lang="ru-RU" sz="2000" dirty="0">
                <a:effectLst/>
              </a:rPr>
              <a:t> в </a:t>
            </a:r>
            <a:r>
              <a:rPr lang="ru-RU" sz="2000" dirty="0">
                <a:effectLst/>
                <a:hlinkClick r:id="rId5" tooltip="XIX век"/>
              </a:rPr>
              <a:t>XIX веке</a:t>
            </a:r>
            <a:r>
              <a:rPr lang="ru-RU" sz="2000" dirty="0">
                <a:effectLst/>
              </a:rPr>
              <a:t>. Создано российским правительством в </a:t>
            </a:r>
            <a:r>
              <a:rPr lang="ru-RU" sz="2000" dirty="0">
                <a:effectLst/>
                <a:hlinkClick r:id="rId6" tooltip="1832 год"/>
              </a:rPr>
              <a:t>1832 году</a:t>
            </a:r>
            <a:r>
              <a:rPr lang="ru-RU" sz="2000" dirty="0">
                <a:effectLst/>
              </a:rPr>
              <a:t> из бывших </a:t>
            </a:r>
            <a:r>
              <a:rPr lang="ru-RU" sz="2000" dirty="0">
                <a:effectLst/>
                <a:hlinkClick r:id="rId7" tooltip="Запорожские казаки"/>
              </a:rPr>
              <a:t>запорожских казаков</a:t>
            </a:r>
            <a:r>
              <a:rPr lang="ru-RU" sz="2000" dirty="0">
                <a:effectLst/>
              </a:rPr>
              <a:t> </a:t>
            </a:r>
            <a:r>
              <a:rPr lang="ru-RU" sz="2000" dirty="0">
                <a:effectLst/>
                <a:hlinkClick r:id="rId8" tooltip="Задунайская Сечь"/>
              </a:rPr>
              <a:t>Задунайской Сечи</a:t>
            </a:r>
            <a:r>
              <a:rPr lang="ru-RU" sz="2000" dirty="0">
                <a:effectLst/>
              </a:rPr>
              <a:t>, перешедших из турецкого в русское подданство. Размещались между Бердянском и Мариуполем. В </a:t>
            </a:r>
            <a:r>
              <a:rPr lang="ru-RU" sz="2000" dirty="0">
                <a:effectLst/>
                <a:hlinkClick r:id="rId9" tooltip="1852"/>
              </a:rPr>
              <a:t>1852</a:t>
            </a:r>
            <a:r>
              <a:rPr lang="ru-RU" sz="2000" dirty="0">
                <a:effectLst/>
              </a:rPr>
              <a:t>-</a:t>
            </a:r>
            <a:r>
              <a:rPr lang="ru-RU" sz="2000" dirty="0">
                <a:effectLst/>
                <a:hlinkClick r:id="rId10" tooltip="1864 год"/>
              </a:rPr>
              <a:t>1864 годах</a:t>
            </a:r>
            <a:r>
              <a:rPr lang="ru-RU" sz="2000" dirty="0">
                <a:effectLst/>
              </a:rPr>
              <a:t> </a:t>
            </a:r>
            <a:r>
              <a:rPr lang="ru-RU" sz="2000" dirty="0">
                <a:effectLst/>
                <a:hlinkClick r:id="rId11" tooltip="Войско"/>
              </a:rPr>
              <a:t>войско</a:t>
            </a:r>
            <a:r>
              <a:rPr lang="ru-RU" sz="2000" dirty="0">
                <a:effectLst/>
              </a:rPr>
              <a:t> частично было переселено на Кубань. В </a:t>
            </a:r>
            <a:r>
              <a:rPr lang="ru-RU" sz="2000" u="sng" dirty="0">
                <a:effectLst/>
                <a:hlinkClick r:id="rId12" tooltip="1865 год"/>
              </a:rPr>
              <a:t>1865 году</a:t>
            </a:r>
            <a:r>
              <a:rPr lang="ru-RU" sz="2000" dirty="0">
                <a:effectLst/>
              </a:rPr>
              <a:t> войско было упразднено</a:t>
            </a:r>
            <a:r>
              <a:rPr lang="ru-RU" sz="2000" dirty="0" smtClean="0">
                <a:effectLst/>
              </a:rPr>
              <a:t>. 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xfrm>
            <a:off x="4716016" y="2276872"/>
            <a:ext cx="4040188" cy="545976"/>
          </a:xfrm>
        </p:spPr>
        <p:txBody>
          <a:bodyPr/>
          <a:lstStyle/>
          <a:p>
            <a:r>
              <a:rPr lang="ru-RU" dirty="0" smtClean="0"/>
              <a:t>  Запорожский </a:t>
            </a:r>
            <a:r>
              <a:rPr lang="ru-RU" dirty="0" err="1" smtClean="0"/>
              <a:t>козак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92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279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Азовское войско возникло с переходом части задунайских запорожцев в количестве 1500 человек под предводительством кошевого атамана </a:t>
            </a:r>
            <a:r>
              <a:rPr lang="ru-RU" dirty="0">
                <a:hlinkClick r:id="rId2" tooltip="Гладкий, Осип Михайлович"/>
              </a:rPr>
              <a:t>Осипа Гладкого</a:t>
            </a:r>
            <a:r>
              <a:rPr lang="ru-RU" dirty="0"/>
              <a:t> в </a:t>
            </a:r>
            <a:r>
              <a:rPr lang="ru-RU" dirty="0">
                <a:hlinkClick r:id="rId3" tooltip="1828 год"/>
              </a:rPr>
              <a:t>1828 году</a:t>
            </a:r>
            <a:r>
              <a:rPr lang="ru-RU" dirty="0"/>
              <a:t> из турецкого в русское подданство. Из перешедших казаков был сперва образован дунайский казачий полк, а по окончании турецкой войны император Николай I предоставил Гладкому выбирать свободную землю в южных пределах России. Казаки на раде решили присоединиться к черноморскому войску, но Гладкий не нашел или не захотел найти свободной земли на Кубани и привел казаков на северную сторону Азовского моря, между Бердянском и Мариуполем. До </a:t>
            </a:r>
            <a:r>
              <a:rPr lang="ru-RU" dirty="0">
                <a:hlinkClick r:id="rId4" tooltip="1831 год"/>
              </a:rPr>
              <a:t>1831 </a:t>
            </a:r>
            <a:r>
              <a:rPr lang="ru-RU" dirty="0" smtClean="0">
                <a:hlinkClick r:id="rId4" tooltip="1831 год"/>
              </a:rPr>
              <a:t>года</a:t>
            </a:r>
            <a:r>
              <a:rPr lang="ru-RU" dirty="0" smtClean="0"/>
              <a:t> войско </a:t>
            </a:r>
            <a:r>
              <a:rPr lang="ru-RU" dirty="0"/>
              <a:t>носило название «отдельного запорожского войска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2384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6600" dirty="0" smtClean="0"/>
              <a:t>Возникновение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16070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r>
              <a:rPr lang="ru-RU" dirty="0" smtClean="0"/>
              <a:t>                 Азовское войско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59936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В 1831 году получило войско название азовского казачьего войска, получив занятую землю, а сам Гладкий был назначен наказным атаманом этого войска. К составу войска, вследствие его малочисленности, были причислены Петровский мещанский посад, </a:t>
            </a:r>
            <a:r>
              <a:rPr lang="ru-RU" sz="1800" dirty="0" err="1"/>
              <a:t>Новоспасовское</a:t>
            </a:r>
            <a:r>
              <a:rPr lang="ru-RU" sz="1800" dirty="0"/>
              <a:t> селение государственных крестьян и </a:t>
            </a:r>
            <a:r>
              <a:rPr lang="ru-RU" sz="1800" dirty="0" err="1"/>
              <a:t>Стародубовская</a:t>
            </a:r>
            <a:r>
              <a:rPr lang="ru-RU" sz="1800" dirty="0"/>
              <a:t> станица, образованная из переселенцев Черниговской губернии. Коренные казаки населили две станицы — Николаевскую и Покровскую. Часть запорожцев, недовольная Гладким, ушла обратно в Турцию. Главной службой азовских казаков стало </a:t>
            </a:r>
            <a:r>
              <a:rPr lang="ru-RU" sz="1800" dirty="0" err="1"/>
              <a:t>крейсирование</a:t>
            </a:r>
            <a:r>
              <a:rPr lang="ru-RU" sz="1800" dirty="0"/>
              <a:t> на военных баркасах у восточных берегов Черного моря с целью поимки турецкой контрабанды.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59936" cy="5187280"/>
          </a:xfrm>
        </p:spPr>
        <p:txBody>
          <a:bodyPr>
            <a:normAutofit/>
          </a:bodyPr>
          <a:lstStyle/>
          <a:p>
            <a:r>
              <a:rPr lang="ru-RU" sz="2800" dirty="0"/>
              <a:t>Азовские казаки атакуют турецких пиратов. Картина Григория </a:t>
            </a:r>
            <a:r>
              <a:rPr lang="ru-RU" sz="2800" dirty="0" smtClean="0"/>
              <a:t>Гагарина 1847 года.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12976"/>
            <a:ext cx="417646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1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7920880" cy="51845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Территория Азовского казачьего войска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360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Как элемент общеимперской военно-административной системы, Азовское </a:t>
            </a:r>
            <a:r>
              <a:rPr lang="ru-RU" sz="2800" dirty="0" smtClean="0"/>
              <a:t>формирование </a:t>
            </a:r>
            <a:r>
              <a:rPr lang="ru-RU" sz="2800" dirty="0"/>
              <a:t>подлежало </a:t>
            </a:r>
            <a:r>
              <a:rPr lang="ru-RU" sz="2800" dirty="0" smtClean="0"/>
              <a:t>Сенату </a:t>
            </a:r>
            <a:r>
              <a:rPr lang="ru-RU" sz="2800" dirty="0"/>
              <a:t>во главе с императором и Военному министерству. Внутреннее самоуправление исполнял наказной атаман и военная канцелярия, центр которого находился в станице Петровской, а впоследствии - в Мариуполе. В военных и гражданских делах казаки были подчинены генерал-губернатору </a:t>
            </a:r>
            <a:r>
              <a:rPr lang="ru-RU" sz="2800" dirty="0" err="1"/>
              <a:t>Новороссии</a:t>
            </a:r>
            <a:r>
              <a:rPr lang="ru-RU" sz="28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r>
              <a:rPr lang="ru-RU" dirty="0" smtClean="0"/>
              <a:t>        Управление и подчинение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6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Азовские казаки жили станицами, занимались земледелием, рыболовством, скотоводством, пчеловодством. Мукомольный и кирпичный промыслы играли вспомогательную роль в хозяйстве казаков. С 1836 </a:t>
            </a:r>
            <a:r>
              <a:rPr lang="ru-RU" dirty="0" err="1"/>
              <a:t>азовцам</a:t>
            </a:r>
            <a:r>
              <a:rPr lang="ru-RU" dirty="0"/>
              <a:t> разрешено торговать и заниматься промыслами наравне с купечеством с записью в уставные торговые разряды с получением узаконенных свидетельств и уплатой соответствующих налогов. Так оформилось Торговое общество азовских казаков. Основным продуктом продажи и экспорта была сельскохозяйственная продукция, преимущественно пшеница. Азовские казаки показали свою экономическую жизнеспособность.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           Экономика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9343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Уже в царствование Николая I правительство думало переместить азовских казаков на Кавказ, но на такое переселение согласилась тогда лишь часть войска </a:t>
            </a:r>
            <a:r>
              <a:rPr lang="ru-RU" sz="1800" dirty="0" smtClean="0"/>
              <a:t>и </a:t>
            </a:r>
            <a:r>
              <a:rPr lang="ru-RU" sz="1800" dirty="0"/>
              <a:t>переселение было отложено. Отчасти его смогли осуществить в </a:t>
            </a:r>
            <a:r>
              <a:rPr lang="ru-RU" sz="1800" dirty="0" smtClean="0"/>
              <a:t>1852-1864 годах</a:t>
            </a:r>
            <a:r>
              <a:rPr lang="ru-RU" sz="1800" dirty="0"/>
              <a:t>. Заведовавший заселением западного Кавказа граф Евдокимов не нашел нужным считаться с желанием азовских казаков как в отношении места, так и способа их поселения. Казакам были отведены не те места, которые они сами выбрали (на р. </a:t>
            </a:r>
            <a:r>
              <a:rPr lang="ru-RU" sz="1800" dirty="0" err="1"/>
              <a:t>Аушец</a:t>
            </a:r>
            <a:r>
              <a:rPr lang="ru-RU" sz="1800" dirty="0"/>
              <a:t>), а другие — неудобные для хлебопашества. Кроме того, граф Евдокимов решил расселить их по разным местам вперемешку с другими поселенцами, прибывшими из разных мест, тогда как войско хотело сохранить свое единство. Все эти меры вызвали волнение среди казаков, которые были подавлены силой. Казаки были расселены в разных станицах </a:t>
            </a:r>
            <a:r>
              <a:rPr lang="ru-RU" sz="1800" dirty="0" err="1"/>
              <a:t>Анапского</a:t>
            </a:r>
            <a:r>
              <a:rPr lang="ru-RU" sz="1800" dirty="0"/>
              <a:t> округа и </a:t>
            </a:r>
            <a:r>
              <a:rPr lang="ru-RU" sz="1800" dirty="0" err="1"/>
              <a:t>Закубанской</a:t>
            </a:r>
            <a:r>
              <a:rPr lang="ru-RU" sz="1800" dirty="0"/>
              <a:t> области, но жалобы </a:t>
            </a:r>
            <a:r>
              <a:rPr lang="ru-RU" sz="1800" dirty="0" err="1"/>
              <a:t>азовцев</a:t>
            </a:r>
            <a:r>
              <a:rPr lang="ru-RU" sz="1800" dirty="0"/>
              <a:t> дошли до императора Александра II, который предписал впредь заселять их за Кубань целыми станицами. Таким порядком в 1864 году было переселено 339 семейств, на следующий год к переселению вызывались только желающие, которых нашлось лишь 1 семейство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5"/>
            <a:ext cx="8229600" cy="853689"/>
          </a:xfrm>
        </p:spPr>
        <p:txBody>
          <a:bodyPr/>
          <a:lstStyle/>
          <a:p>
            <a:r>
              <a:rPr lang="ru-RU" dirty="0" smtClean="0"/>
              <a:t>        Переселение на Кубань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6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На момент отмены Азовское казачье войско </a:t>
            </a:r>
            <a:r>
              <a:rPr lang="ru-RU" dirty="0" smtClean="0"/>
              <a:t>имело 1699 </a:t>
            </a:r>
            <a:r>
              <a:rPr lang="ru-RU" dirty="0"/>
              <a:t>каменных и 4 деревянных дома, 2 церкви, 2 </a:t>
            </a:r>
            <a:r>
              <a:rPr lang="ru-RU" dirty="0" smtClean="0"/>
              <a:t>инструментальных завода, </a:t>
            </a:r>
            <a:r>
              <a:rPr lang="ru-RU" dirty="0"/>
              <a:t>49 мельниц и ветряков, 2 </a:t>
            </a:r>
            <a:r>
              <a:rPr lang="ru-RU" dirty="0" smtClean="0"/>
              <a:t>рыбных завода, </a:t>
            </a:r>
            <a:r>
              <a:rPr lang="ru-RU" dirty="0"/>
              <a:t>15144 голов домашних животных и значительную сумму денег. </a:t>
            </a:r>
          </a:p>
          <a:p>
            <a:endParaRPr lang="ru-RU" dirty="0"/>
          </a:p>
          <a:p>
            <a:r>
              <a:rPr lang="ru-RU" dirty="0"/>
              <a:t>Клейноды, оружие, флотилию </a:t>
            </a:r>
            <a:r>
              <a:rPr lang="ru-RU" dirty="0" smtClean="0"/>
              <a:t>было передано Кубанскому казачьему войску.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Последние годы существования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09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281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Азовское казачье войско</vt:lpstr>
      <vt:lpstr>Азовское казачье войско — войсковое казачье формирование в XIX веке. Создано российским правительством в 1832 году из бывших запорожских казаков Задунайской Сечи, перешедших из турецкого в русское подданство. Размещались между Бердянском и Мариуполем. В 1852-1864 годах войско частично было переселено на Кубань. В 1865 году войско было упразднено. </vt:lpstr>
      <vt:lpstr>          Возникновение</vt:lpstr>
      <vt:lpstr>                 Азовское войско</vt:lpstr>
      <vt:lpstr>Территория Азовского казачьего войска</vt:lpstr>
      <vt:lpstr>        Управление и подчинение</vt:lpstr>
      <vt:lpstr>           Экономика</vt:lpstr>
      <vt:lpstr>        Переселение на Кубань</vt:lpstr>
      <vt:lpstr>  Последние годы существования</vt:lpstr>
      <vt:lpstr>Спасибо за внимание!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Азовское казачье войско</dc:title>
  <dc:creator>Lenovo</dc:creator>
  <cp:lastModifiedBy>Lenovo</cp:lastModifiedBy>
  <cp:revision>7</cp:revision>
  <dcterms:created xsi:type="dcterms:W3CDTF">2014-10-19T13:22:37Z</dcterms:created>
  <dcterms:modified xsi:type="dcterms:W3CDTF">2015-02-02T20:12:37Z</dcterms:modified>
</cp:coreProperties>
</file>