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9" r:id="rId1"/>
  </p:sldMasterIdLst>
  <p:sldIdLst>
    <p:sldId id="256" r:id="rId2"/>
    <p:sldId id="269" r:id="rId3"/>
    <p:sldId id="280" r:id="rId4"/>
    <p:sldId id="281" r:id="rId5"/>
    <p:sldId id="257" r:id="rId6"/>
    <p:sldId id="275" r:id="rId7"/>
    <p:sldId id="258" r:id="rId8"/>
    <p:sldId id="276" r:id="rId9"/>
    <p:sldId id="277" r:id="rId10"/>
    <p:sldId id="278" r:id="rId11"/>
    <p:sldId id="283" r:id="rId12"/>
    <p:sldId id="259" r:id="rId13"/>
    <p:sldId id="274" r:id="rId14"/>
    <p:sldId id="260" r:id="rId15"/>
    <p:sldId id="282" r:id="rId16"/>
    <p:sldId id="266" r:id="rId17"/>
    <p:sldId id="270" r:id="rId18"/>
    <p:sldId id="267" r:id="rId19"/>
    <p:sldId id="268" r:id="rId20"/>
    <p:sldId id="263" r:id="rId21"/>
    <p:sldId id="264" r:id="rId22"/>
    <p:sldId id="265" r:id="rId23"/>
  </p:sldIdLst>
  <p:sldSz cx="9144000" cy="6858000" type="screen4x3"/>
  <p:notesSz cx="6858000" cy="9144000"/>
  <p:defaultTextStyle>
    <a:lvl1pPr marL="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1pPr>
    <a:lvl2pPr marL="4572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2pPr>
    <a:lvl3pPr marL="9144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3pPr>
    <a:lvl4pPr marL="13716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4pPr>
    <a:lvl5pPr marL="18288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лилиния 17409"/>
          <p:cNvSpPr>
            <a:spLocks/>
          </p:cNvSpPr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</a:path>
            </a:pathLst>
          </a:custGeom>
          <a:gradFill>
            <a:gsLst>
              <a:gs pos="0">
                <a:srgbClr val="0088E4">
                  <a:shade val="87843"/>
                  <a:alpha val="100000"/>
                </a:srgbClr>
              </a:gs>
              <a:gs pos="100000">
                <a:srgbClr val="0088E4">
                  <a:alpha val="100000"/>
                </a:srgbClr>
              </a:gs>
            </a:gsLst>
            <a:lin ang="8100000" scaled="1"/>
          </a:gra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grpSp>
        <p:nvGrpSpPr>
          <p:cNvPr id="17411" name="Группа 17410"/>
          <p:cNvGrpSpPr>
            <a:grpSpLocks/>
          </p:cNvGrpSpPr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412" name="Полилиния 17411"/>
            <p:cNvSpPr>
              <a:spLocks/>
            </p:cNvSpPr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</a:path>
              </a:pathLst>
            </a:custGeom>
            <a:gradFill>
              <a:gsLst>
                <a:gs pos="0">
                  <a:srgbClr val="0068AE">
                    <a:alpha val="100000"/>
                  </a:srgbClr>
                </a:gs>
                <a:gs pos="100000">
                  <a:srgbClr val="0088E4">
                    <a:alpha val="10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413" name="Группа 17412"/>
            <p:cNvGrpSpPr>
              <a:grpSpLocks/>
            </p:cNvGrpSpPr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Овал 17413"/>
              <p:cNvSpPr>
                <a:spLocks/>
              </p:cNvSpPr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5" name="Овал 17414"/>
              <p:cNvSpPr>
                <a:spLocks/>
              </p:cNvSpPr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6" name="Овал 17415"/>
              <p:cNvSpPr>
                <a:spLocks/>
              </p:cNvSpPr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7" name="Овал 17416"/>
              <p:cNvSpPr>
                <a:spLocks/>
              </p:cNvSpPr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8" name="Овал 17417"/>
              <p:cNvSpPr>
                <a:spLocks/>
              </p:cNvSpPr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9" name="Полилиния 17418"/>
              <p:cNvSpPr>
                <a:spLocks/>
              </p:cNvSpPr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0" name="Полилиния 17419"/>
              <p:cNvSpPr>
                <a:spLocks/>
              </p:cNvSpPr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4705"/>
                      <a:alpha val="100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1" name="Полилиния 17420"/>
              <p:cNvSpPr>
                <a:spLocks/>
              </p:cNvSpPr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2" name="Полилиния 17421"/>
              <p:cNvSpPr>
                <a:spLocks/>
              </p:cNvSpPr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3" name="Полилиния 17422"/>
              <p:cNvSpPr>
                <a:spLocks/>
              </p:cNvSpPr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7843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4" name="Овал 17423"/>
              <p:cNvSpPr>
                <a:spLocks/>
              </p:cNvSpPr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25" name="Группа 17424"/>
            <p:cNvGrpSpPr>
              <a:grpSpLocks/>
            </p:cNvGrpSpPr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Овал 17425"/>
              <p:cNvSpPr>
                <a:spLocks/>
              </p:cNvSpPr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87843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7" name="Овал 17426"/>
              <p:cNvSpPr>
                <a:spLocks/>
              </p:cNvSpPr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8" name="Овал 17427"/>
              <p:cNvSpPr>
                <a:spLocks/>
              </p:cNvSpPr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9" name="Овал 17428"/>
              <p:cNvSpPr>
                <a:spLocks/>
              </p:cNvSpPr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0" name="Овал 17429"/>
              <p:cNvSpPr>
                <a:spLocks/>
              </p:cNvSpPr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1" name="Овал 17430"/>
              <p:cNvSpPr>
                <a:spLocks/>
              </p:cNvSpPr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2" name="Овал 17431"/>
              <p:cNvSpPr>
                <a:spLocks/>
              </p:cNvSpPr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3" name="Овал 17432"/>
              <p:cNvSpPr>
                <a:spLocks/>
              </p:cNvSpPr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4" name="Полилиния 17433"/>
              <p:cNvSpPr>
                <a:spLocks/>
              </p:cNvSpPr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5" name="Полилиния 17434"/>
              <p:cNvSpPr>
                <a:spLocks/>
              </p:cNvSpPr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4705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6" name="Полилиния 17435"/>
              <p:cNvSpPr>
                <a:spLocks/>
              </p:cNvSpPr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7" name="Полилиния 17436"/>
              <p:cNvSpPr>
                <a:spLocks/>
              </p:cNvSpPr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1960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8" name="Полилиния 17437"/>
              <p:cNvSpPr>
                <a:spLocks/>
              </p:cNvSpPr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9" name="Полилиния 17438"/>
              <p:cNvSpPr>
                <a:spLocks/>
              </p:cNvSpPr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0" name="Полилиния 17439"/>
              <p:cNvSpPr>
                <a:spLocks/>
              </p:cNvSpPr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1" name="Полилиния 17440"/>
              <p:cNvSpPr>
                <a:spLocks/>
              </p:cNvSpPr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2" name="Полилиния 17441"/>
              <p:cNvSpPr>
                <a:spLocks/>
              </p:cNvSpPr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3" name="Полилиния 17442"/>
              <p:cNvSpPr>
                <a:spLocks/>
              </p:cNvSpPr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44" name="Группа 17443"/>
            <p:cNvGrpSpPr>
              <a:grpSpLocks/>
            </p:cNvGrpSpPr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Полилиния 17444"/>
              <p:cNvSpPr>
                <a:spLocks/>
              </p:cNvSpPr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6" name="Полилиния 17445"/>
              <p:cNvSpPr>
                <a:spLocks/>
              </p:cNvSpPr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7" name="Полилиния 17446"/>
              <p:cNvSpPr>
                <a:spLocks/>
              </p:cNvSpPr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8" name="Полилиния 17447"/>
              <p:cNvSpPr>
                <a:spLocks/>
              </p:cNvSpPr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9" name="Полилиния 17448"/>
              <p:cNvSpPr>
                <a:spLocks/>
              </p:cNvSpPr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0" name="Полилиния 17449"/>
              <p:cNvSpPr>
                <a:spLocks/>
              </p:cNvSpPr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1" name="Полилиния 17450"/>
              <p:cNvSpPr>
                <a:spLocks/>
              </p:cNvSpPr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2" name="Полилиния 17451"/>
              <p:cNvSpPr>
                <a:spLocks/>
              </p:cNvSpPr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3" name="Полилиния 17452"/>
              <p:cNvSpPr>
                <a:spLocks/>
              </p:cNvSpPr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tint val="96862"/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4" name="Полилиния 17453"/>
              <p:cNvSpPr>
                <a:spLocks/>
              </p:cNvSpPr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5" name="Полилиния 17454"/>
              <p:cNvSpPr>
                <a:spLocks/>
              </p:cNvSpPr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6" name="Овал 17455"/>
              <p:cNvSpPr>
                <a:spLocks/>
              </p:cNvSpPr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7" name="Овал 17456"/>
              <p:cNvSpPr>
                <a:spLocks/>
              </p:cNvSpPr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tint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8" name="Овал 17457"/>
              <p:cNvSpPr>
                <a:spLocks/>
              </p:cNvSpPr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9" name="Овал 17458"/>
              <p:cNvSpPr>
                <a:spLocks/>
              </p:cNvSpPr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0" name="Овал 17459"/>
              <p:cNvSpPr>
                <a:spLocks/>
              </p:cNvSpPr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1" name="Овал 17460"/>
              <p:cNvSpPr>
                <a:spLocks/>
              </p:cNvSpPr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62" name="Группа 17461"/>
            <p:cNvGrpSpPr>
              <a:grpSpLocks/>
            </p:cNvGrpSpPr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463" name="Полилиния 17462"/>
              <p:cNvSpPr>
                <a:spLocks/>
              </p:cNvSpPr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4" name="Полилиния 17463"/>
              <p:cNvSpPr>
                <a:spLocks/>
              </p:cNvSpPr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5" name="Полилиния 17464"/>
              <p:cNvSpPr>
                <a:spLocks/>
              </p:cNvSpPr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6" name="Полилиния 17465"/>
              <p:cNvSpPr>
                <a:spLocks/>
              </p:cNvSpPr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7" name="Полилиния 17466"/>
              <p:cNvSpPr>
                <a:spLocks/>
              </p:cNvSpPr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8" name="Полилиния 17467"/>
              <p:cNvSpPr>
                <a:spLocks/>
              </p:cNvSpPr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9" name="Полилиния 17468"/>
              <p:cNvSpPr>
                <a:spLocks/>
              </p:cNvSpPr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470" name="Группа 17469"/>
              <p:cNvGrpSpPr>
                <a:grpSpLocks/>
              </p:cNvGrpSpPr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471" name="Овал 17470"/>
                <p:cNvSpPr>
                  <a:spLocks/>
                </p:cNvSpPr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2" name="Овал 17471"/>
                <p:cNvSpPr>
                  <a:spLocks/>
                </p:cNvSpPr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3" name="Овал 17472"/>
                <p:cNvSpPr>
                  <a:spLocks/>
                </p:cNvSpPr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4" name="Овал 17473"/>
                <p:cNvSpPr>
                  <a:spLocks/>
                </p:cNvSpPr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475" name="Заголовок 1747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7476" name="Текст 1747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7477" name="Дата 1747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fld id="{12FF1C42-D199-2093-1001-587298610EC3}" type="datetime15">
              <a:rPr sz="1400" dirty="0"/>
              <a:pPr/>
              <a:t></a:t>
            </a:fld>
            <a:endParaRPr sz="1400" dirty="0"/>
          </a:p>
        </p:txBody>
      </p:sp>
      <p:sp>
        <p:nvSpPr>
          <p:cNvPr id="17478" name="Нижний колонтитул 1747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ctr"/>
            <a:r>
              <a:rPr sz="1400" dirty="0"/>
              <a:t>*</a:t>
            </a:r>
          </a:p>
        </p:txBody>
      </p:sp>
      <p:sp>
        <p:nvSpPr>
          <p:cNvPr id="17479" name="Номер слайда 17478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95-1001-587298610EC3}" type="slidenum">
              <a:rPr sz="1400" dirty="0"/>
              <a:pPr algn="r"/>
              <a:t>‹#›</a:t>
            </a:fld>
            <a:endParaRPr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8433"/>
          <p:cNvGrpSpPr>
            <a:grpSpLocks/>
          </p:cNvGrpSpPr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8435" name="Полилиния 18434"/>
            <p:cNvSpPr>
              <a:spLocks/>
            </p:cNvSpPr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</a:path>
              </a:pathLst>
            </a:custGeom>
            <a:gradFill>
              <a:gsLst>
                <a:gs pos="0">
                  <a:srgbClr val="0068AE">
                    <a:alpha val="100000"/>
                  </a:srgbClr>
                </a:gs>
                <a:gs pos="100000">
                  <a:srgbClr val="0088E4">
                    <a:alpha val="10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436" name="Группа 18435"/>
            <p:cNvGrpSpPr>
              <a:grpSpLocks/>
            </p:cNvGrpSpPr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437" name="Овал 18436"/>
              <p:cNvSpPr>
                <a:spLocks/>
              </p:cNvSpPr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38" name="Овал 18437"/>
              <p:cNvSpPr>
                <a:spLocks/>
              </p:cNvSpPr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39" name="Овал 18438"/>
              <p:cNvSpPr>
                <a:spLocks/>
              </p:cNvSpPr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40" name="Овал 18439"/>
              <p:cNvSpPr>
                <a:spLocks/>
              </p:cNvSpPr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41" name="Овал 18440"/>
              <p:cNvSpPr>
                <a:spLocks/>
              </p:cNvSpPr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42" name="Полилиния 18441"/>
              <p:cNvSpPr>
                <a:spLocks/>
              </p:cNvSpPr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43" name="Полилиния 18442"/>
              <p:cNvSpPr>
                <a:spLocks/>
              </p:cNvSpPr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4705"/>
                      <a:alpha val="100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44" name="Полилиния 18443"/>
              <p:cNvSpPr>
                <a:spLocks/>
              </p:cNvSpPr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45" name="Полилиния 18444"/>
              <p:cNvSpPr>
                <a:spLocks/>
              </p:cNvSpPr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46" name="Полилиния 18445"/>
              <p:cNvSpPr>
                <a:spLocks/>
              </p:cNvSpPr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7843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47" name="Овал 18446"/>
              <p:cNvSpPr>
                <a:spLocks/>
              </p:cNvSpPr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448" name="Группа 18447"/>
            <p:cNvGrpSpPr>
              <a:grpSpLocks/>
            </p:cNvGrpSpPr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449" name="Овал 18448"/>
              <p:cNvSpPr>
                <a:spLocks/>
              </p:cNvSpPr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87843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0" name="Овал 18449"/>
              <p:cNvSpPr>
                <a:spLocks/>
              </p:cNvSpPr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1" name="Овал 18450"/>
              <p:cNvSpPr>
                <a:spLocks/>
              </p:cNvSpPr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2" name="Овал 18451"/>
              <p:cNvSpPr>
                <a:spLocks/>
              </p:cNvSpPr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3" name="Овал 18452"/>
              <p:cNvSpPr>
                <a:spLocks/>
              </p:cNvSpPr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4" name="Овал 18453"/>
              <p:cNvSpPr>
                <a:spLocks/>
              </p:cNvSpPr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5" name="Овал 18454"/>
              <p:cNvSpPr>
                <a:spLocks/>
              </p:cNvSpPr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6" name="Овал 18455"/>
              <p:cNvSpPr>
                <a:spLocks/>
              </p:cNvSpPr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7" name="Полилиния 18456"/>
              <p:cNvSpPr>
                <a:spLocks/>
              </p:cNvSpPr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8" name="Полилиния 18457"/>
              <p:cNvSpPr>
                <a:spLocks/>
              </p:cNvSpPr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4705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59" name="Полилиния 18458"/>
              <p:cNvSpPr>
                <a:spLocks/>
              </p:cNvSpPr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60" name="Полилиния 18459"/>
              <p:cNvSpPr>
                <a:spLocks/>
              </p:cNvSpPr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1960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61" name="Полилиния 18460"/>
              <p:cNvSpPr>
                <a:spLocks/>
              </p:cNvSpPr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62" name="Полилиния 18461"/>
              <p:cNvSpPr>
                <a:spLocks/>
              </p:cNvSpPr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63" name="Полилиния 18462"/>
              <p:cNvSpPr>
                <a:spLocks/>
              </p:cNvSpPr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64" name="Полилиния 18463"/>
              <p:cNvSpPr>
                <a:spLocks/>
              </p:cNvSpPr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65" name="Полилиния 18464"/>
              <p:cNvSpPr>
                <a:spLocks/>
              </p:cNvSpPr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66" name="Полилиния 18465"/>
              <p:cNvSpPr>
                <a:spLocks/>
              </p:cNvSpPr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467" name="Группа 18466"/>
            <p:cNvGrpSpPr>
              <a:grpSpLocks/>
            </p:cNvGrpSpPr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468" name="Полилиния 18467"/>
              <p:cNvSpPr>
                <a:spLocks/>
              </p:cNvSpPr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69" name="Полилиния 18468"/>
              <p:cNvSpPr>
                <a:spLocks/>
              </p:cNvSpPr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0" name="Полилиния 18469"/>
              <p:cNvSpPr>
                <a:spLocks/>
              </p:cNvSpPr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1" name="Полилиния 18470"/>
              <p:cNvSpPr>
                <a:spLocks/>
              </p:cNvSpPr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2" name="Полилиния 18471"/>
              <p:cNvSpPr>
                <a:spLocks/>
              </p:cNvSpPr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3" name="Полилиния 18472"/>
              <p:cNvSpPr>
                <a:spLocks/>
              </p:cNvSpPr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4" name="Полилиния 18473"/>
              <p:cNvSpPr>
                <a:spLocks/>
              </p:cNvSpPr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5" name="Полилиния 18474"/>
              <p:cNvSpPr>
                <a:spLocks/>
              </p:cNvSpPr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6" name="Полилиния 18475"/>
              <p:cNvSpPr>
                <a:spLocks/>
              </p:cNvSpPr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tint val="96862"/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7" name="Полилиния 18476"/>
              <p:cNvSpPr>
                <a:spLocks/>
              </p:cNvSpPr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8" name="Полилиния 18477"/>
              <p:cNvSpPr>
                <a:spLocks/>
              </p:cNvSpPr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79" name="Овал 18478"/>
              <p:cNvSpPr>
                <a:spLocks/>
              </p:cNvSpPr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80" name="Овал 18479"/>
              <p:cNvSpPr>
                <a:spLocks/>
              </p:cNvSpPr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tint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81" name="Овал 18480"/>
              <p:cNvSpPr>
                <a:spLocks/>
              </p:cNvSpPr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82" name="Овал 18481"/>
              <p:cNvSpPr>
                <a:spLocks/>
              </p:cNvSpPr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83" name="Овал 18482"/>
              <p:cNvSpPr>
                <a:spLocks/>
              </p:cNvSpPr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84" name="Овал 18483"/>
              <p:cNvSpPr>
                <a:spLocks/>
              </p:cNvSpPr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485" name="Группа 18484"/>
            <p:cNvGrpSpPr>
              <a:grpSpLocks/>
            </p:cNvGrpSpPr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8486" name="Полилиния 18485"/>
              <p:cNvSpPr>
                <a:spLocks/>
              </p:cNvSpPr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87" name="Полилиния 18486"/>
              <p:cNvSpPr>
                <a:spLocks/>
              </p:cNvSpPr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88" name="Полилиния 18487"/>
              <p:cNvSpPr>
                <a:spLocks/>
              </p:cNvSpPr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89" name="Полилиния 18488"/>
              <p:cNvSpPr>
                <a:spLocks/>
              </p:cNvSpPr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90" name="Полилиния 18489"/>
              <p:cNvSpPr>
                <a:spLocks/>
              </p:cNvSpPr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91" name="Полилиния 18490"/>
              <p:cNvSpPr>
                <a:spLocks/>
              </p:cNvSpPr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92" name="Полилиния 18491"/>
              <p:cNvSpPr>
                <a:spLocks/>
              </p:cNvSpPr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493" name="Группа 18492"/>
              <p:cNvGrpSpPr>
                <a:grpSpLocks/>
              </p:cNvGrpSpPr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494" name="Овал 18493"/>
                <p:cNvSpPr>
                  <a:spLocks/>
                </p:cNvSpPr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495" name="Овал 18494"/>
                <p:cNvSpPr>
                  <a:spLocks/>
                </p:cNvSpPr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496" name="Овал 18495"/>
                <p:cNvSpPr>
                  <a:spLocks/>
                </p:cNvSpPr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497" name="Овал 18496"/>
                <p:cNvSpPr>
                  <a:spLocks/>
                </p:cNvSpPr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8498" name="Заголовок 18497"/>
          <p:cNvSpPr>
            <a:spLocks noGrp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  <a:noFill/>
          <a:ln>
            <a:noFill/>
          </a:ln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8499" name="Подзаголовок 18498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pPr lvl="0"/>
            <a:r>
              <a:rPr lang="en-US" altLang="en-US" dirty="0"/>
              <a:t>Образец подзаголовка</a:t>
            </a:r>
          </a:p>
        </p:txBody>
      </p:sp>
      <p:sp>
        <p:nvSpPr>
          <p:cNvPr id="18500" name="Дата 18499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  <a:noFill/>
          <a:ln>
            <a:noFill/>
          </a:ln>
        </p:spPr>
        <p:txBody>
          <a:bodyPr anchor="b" anchorCtr="0"/>
          <a:lstStyle/>
          <a:p>
            <a:fld id="{12FF1C42-D199-3116-1002-587298610EC3}" type="datetime15">
              <a:rPr sz="1400" dirty="0"/>
              <a:pPr/>
              <a:t></a:t>
            </a:fld>
            <a:endParaRPr sz="1400" dirty="0"/>
          </a:p>
        </p:txBody>
      </p:sp>
      <p:sp>
        <p:nvSpPr>
          <p:cNvPr id="18501" name="Нижний колонтитул 1850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noFill/>
          <a:ln>
            <a:noFill/>
          </a:ln>
        </p:spPr>
        <p:txBody>
          <a:bodyPr anchor="b" anchorCtr="0"/>
          <a:lstStyle/>
          <a:p>
            <a:pPr algn="ctr"/>
            <a:r>
              <a:rPr sz="1400" dirty="0"/>
              <a:t>*</a:t>
            </a:r>
          </a:p>
        </p:txBody>
      </p:sp>
      <p:sp>
        <p:nvSpPr>
          <p:cNvPr id="18502" name="Номер слайда 1850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noFill/>
          <a:ln>
            <a:noFill/>
          </a:ln>
        </p:spPr>
        <p:txBody>
          <a:bodyPr anchor="b" anchorCtr="0"/>
          <a:lstStyle/>
          <a:p>
            <a:pPr algn="r"/>
            <a:fld id="{12FF1C42-D199-3118-1002-587298610EC3}" type="slidenum">
              <a:rPr sz="1400" dirty="0"/>
              <a:pPr algn="r"/>
              <a:t>‹#›</a:t>
            </a:fld>
            <a:endParaRPr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лилиния 17409"/>
          <p:cNvSpPr>
            <a:spLocks/>
          </p:cNvSpPr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</a:path>
            </a:pathLst>
          </a:custGeom>
          <a:gradFill>
            <a:gsLst>
              <a:gs pos="0">
                <a:srgbClr val="0088E4">
                  <a:shade val="87843"/>
                  <a:alpha val="100000"/>
                </a:srgbClr>
              </a:gs>
              <a:gs pos="100000">
                <a:srgbClr val="0088E4">
                  <a:alpha val="100000"/>
                </a:srgbClr>
              </a:gs>
            </a:gsLst>
            <a:lin ang="8100000" scaled="1"/>
          </a:gra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grpSp>
        <p:nvGrpSpPr>
          <p:cNvPr id="17411" name="Группа 17410"/>
          <p:cNvGrpSpPr>
            <a:grpSpLocks/>
          </p:cNvGrpSpPr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412" name="Полилиния 17411"/>
            <p:cNvSpPr>
              <a:spLocks/>
            </p:cNvSpPr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</a:path>
              </a:pathLst>
            </a:custGeom>
            <a:gradFill>
              <a:gsLst>
                <a:gs pos="0">
                  <a:srgbClr val="0068AE">
                    <a:alpha val="100000"/>
                  </a:srgbClr>
                </a:gs>
                <a:gs pos="100000">
                  <a:srgbClr val="0088E4">
                    <a:alpha val="10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413" name="Группа 17412"/>
            <p:cNvGrpSpPr>
              <a:grpSpLocks/>
            </p:cNvGrpSpPr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Овал 17413"/>
              <p:cNvSpPr>
                <a:spLocks/>
              </p:cNvSpPr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5" name="Овал 17414"/>
              <p:cNvSpPr>
                <a:spLocks/>
              </p:cNvSpPr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6" name="Овал 17415"/>
              <p:cNvSpPr>
                <a:spLocks/>
              </p:cNvSpPr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7" name="Овал 17416"/>
              <p:cNvSpPr>
                <a:spLocks/>
              </p:cNvSpPr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8" name="Овал 17417"/>
              <p:cNvSpPr>
                <a:spLocks/>
              </p:cNvSpPr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9" name="Полилиния 17418"/>
              <p:cNvSpPr>
                <a:spLocks/>
              </p:cNvSpPr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0" name="Полилиния 17419"/>
              <p:cNvSpPr>
                <a:spLocks/>
              </p:cNvSpPr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4705"/>
                      <a:alpha val="100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1" name="Полилиния 17420"/>
              <p:cNvSpPr>
                <a:spLocks/>
              </p:cNvSpPr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2" name="Полилиния 17421"/>
              <p:cNvSpPr>
                <a:spLocks/>
              </p:cNvSpPr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3" name="Полилиния 17422"/>
              <p:cNvSpPr>
                <a:spLocks/>
              </p:cNvSpPr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7843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4" name="Овал 17423"/>
              <p:cNvSpPr>
                <a:spLocks/>
              </p:cNvSpPr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25" name="Группа 17424"/>
            <p:cNvGrpSpPr>
              <a:grpSpLocks/>
            </p:cNvGrpSpPr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Овал 17425"/>
              <p:cNvSpPr>
                <a:spLocks/>
              </p:cNvSpPr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87843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7" name="Овал 17426"/>
              <p:cNvSpPr>
                <a:spLocks/>
              </p:cNvSpPr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8" name="Овал 17427"/>
              <p:cNvSpPr>
                <a:spLocks/>
              </p:cNvSpPr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9" name="Овал 17428"/>
              <p:cNvSpPr>
                <a:spLocks/>
              </p:cNvSpPr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0" name="Овал 17429"/>
              <p:cNvSpPr>
                <a:spLocks/>
              </p:cNvSpPr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1" name="Овал 17430"/>
              <p:cNvSpPr>
                <a:spLocks/>
              </p:cNvSpPr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2" name="Овал 17431"/>
              <p:cNvSpPr>
                <a:spLocks/>
              </p:cNvSpPr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3" name="Овал 17432"/>
              <p:cNvSpPr>
                <a:spLocks/>
              </p:cNvSpPr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4" name="Полилиния 17433"/>
              <p:cNvSpPr>
                <a:spLocks/>
              </p:cNvSpPr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5" name="Полилиния 17434"/>
              <p:cNvSpPr>
                <a:spLocks/>
              </p:cNvSpPr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4705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6" name="Полилиния 17435"/>
              <p:cNvSpPr>
                <a:spLocks/>
              </p:cNvSpPr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7" name="Полилиния 17436"/>
              <p:cNvSpPr>
                <a:spLocks/>
              </p:cNvSpPr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1960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8" name="Полилиния 17437"/>
              <p:cNvSpPr>
                <a:spLocks/>
              </p:cNvSpPr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9" name="Полилиния 17438"/>
              <p:cNvSpPr>
                <a:spLocks/>
              </p:cNvSpPr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0" name="Полилиния 17439"/>
              <p:cNvSpPr>
                <a:spLocks/>
              </p:cNvSpPr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1" name="Полилиния 17440"/>
              <p:cNvSpPr>
                <a:spLocks/>
              </p:cNvSpPr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2" name="Полилиния 17441"/>
              <p:cNvSpPr>
                <a:spLocks/>
              </p:cNvSpPr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3" name="Полилиния 17442"/>
              <p:cNvSpPr>
                <a:spLocks/>
              </p:cNvSpPr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44" name="Группа 17443"/>
            <p:cNvGrpSpPr>
              <a:grpSpLocks/>
            </p:cNvGrpSpPr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Полилиния 17444"/>
              <p:cNvSpPr>
                <a:spLocks/>
              </p:cNvSpPr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6" name="Полилиния 17445"/>
              <p:cNvSpPr>
                <a:spLocks/>
              </p:cNvSpPr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7" name="Полилиния 17446"/>
              <p:cNvSpPr>
                <a:spLocks/>
              </p:cNvSpPr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8" name="Полилиния 17447"/>
              <p:cNvSpPr>
                <a:spLocks/>
              </p:cNvSpPr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9" name="Полилиния 17448"/>
              <p:cNvSpPr>
                <a:spLocks/>
              </p:cNvSpPr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0" name="Полилиния 17449"/>
              <p:cNvSpPr>
                <a:spLocks/>
              </p:cNvSpPr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1" name="Полилиния 17450"/>
              <p:cNvSpPr>
                <a:spLocks/>
              </p:cNvSpPr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2" name="Полилиния 17451"/>
              <p:cNvSpPr>
                <a:spLocks/>
              </p:cNvSpPr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3" name="Полилиния 17452"/>
              <p:cNvSpPr>
                <a:spLocks/>
              </p:cNvSpPr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tint val="96862"/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4" name="Полилиния 17453"/>
              <p:cNvSpPr>
                <a:spLocks/>
              </p:cNvSpPr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5" name="Полилиния 17454"/>
              <p:cNvSpPr>
                <a:spLocks/>
              </p:cNvSpPr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6" name="Овал 17455"/>
              <p:cNvSpPr>
                <a:spLocks/>
              </p:cNvSpPr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7" name="Овал 17456"/>
              <p:cNvSpPr>
                <a:spLocks/>
              </p:cNvSpPr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tint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8" name="Овал 17457"/>
              <p:cNvSpPr>
                <a:spLocks/>
              </p:cNvSpPr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9" name="Овал 17458"/>
              <p:cNvSpPr>
                <a:spLocks/>
              </p:cNvSpPr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0" name="Овал 17459"/>
              <p:cNvSpPr>
                <a:spLocks/>
              </p:cNvSpPr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1" name="Овал 17460"/>
              <p:cNvSpPr>
                <a:spLocks/>
              </p:cNvSpPr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62" name="Группа 17461"/>
            <p:cNvGrpSpPr>
              <a:grpSpLocks/>
            </p:cNvGrpSpPr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463" name="Полилиния 17462"/>
              <p:cNvSpPr>
                <a:spLocks/>
              </p:cNvSpPr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4" name="Полилиния 17463"/>
              <p:cNvSpPr>
                <a:spLocks/>
              </p:cNvSpPr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5" name="Полилиния 17464"/>
              <p:cNvSpPr>
                <a:spLocks/>
              </p:cNvSpPr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6" name="Полилиния 17465"/>
              <p:cNvSpPr>
                <a:spLocks/>
              </p:cNvSpPr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7" name="Полилиния 17466"/>
              <p:cNvSpPr>
                <a:spLocks/>
              </p:cNvSpPr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8" name="Полилиния 17467"/>
              <p:cNvSpPr>
                <a:spLocks/>
              </p:cNvSpPr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9" name="Полилиния 17468"/>
              <p:cNvSpPr>
                <a:spLocks/>
              </p:cNvSpPr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470" name="Группа 17469"/>
              <p:cNvGrpSpPr>
                <a:grpSpLocks/>
              </p:cNvGrpSpPr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471" name="Овал 17470"/>
                <p:cNvSpPr>
                  <a:spLocks/>
                </p:cNvSpPr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2" name="Овал 17471"/>
                <p:cNvSpPr>
                  <a:spLocks/>
                </p:cNvSpPr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3" name="Овал 17472"/>
                <p:cNvSpPr>
                  <a:spLocks/>
                </p:cNvSpPr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4" name="Овал 17473"/>
                <p:cNvSpPr>
                  <a:spLocks/>
                </p:cNvSpPr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475" name="Заголовок 1747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7476" name="Текст 1747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17477" name="Дата 1747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fld id="{12FF1C42-D199-2093-1001-587298610EC3}" type="datetime15">
              <a:rPr sz="1400" dirty="0"/>
              <a:pPr/>
              <a:t></a:t>
            </a:fld>
            <a:endParaRPr sz="1400" dirty="0"/>
          </a:p>
        </p:txBody>
      </p:sp>
      <p:sp>
        <p:nvSpPr>
          <p:cNvPr id="17478" name="Нижний колонтитул 1747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ctr"/>
            <a:r>
              <a:rPr sz="1400" dirty="0"/>
              <a:t>*</a:t>
            </a:r>
          </a:p>
        </p:txBody>
      </p:sp>
      <p:sp>
        <p:nvSpPr>
          <p:cNvPr id="17479" name="Номер слайда 17478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2095-1001-587298610EC3}" type="slidenum">
              <a:rPr sz="1400" dirty="0"/>
              <a:pPr algn="r"/>
              <a:t>‹#›</a:t>
            </a:fld>
            <a:endParaRPr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  <p:sldLayoutId id="2147489112" r:id="rId13"/>
  </p:sldLayoutIdLst>
  <p:txStyles>
    <p:titleStyle>
      <a:lvl1pPr marL="0" indent="0"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CCECFF"/>
          </a:solidFill>
          <a:latin typeface="Arial" charset="0"/>
        </a:defRPr>
      </a:lvl1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FF99"/>
        </a:buClr>
        <a:buSzPct val="80000"/>
        <a:buFont typeface="Wingdings" charset="2"/>
        <a:buChar char="Ø"/>
        <a:defRPr sz="3200">
          <a:solidFill>
            <a:srgbClr val="FFFFFF"/>
          </a:solidFill>
          <a:latin typeface="Arial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charset="2"/>
        <a:buChar char="l"/>
        <a:defRPr sz="2800">
          <a:solidFill>
            <a:srgbClr val="FFFFFF"/>
          </a:solidFill>
          <a:latin typeface="Arial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8E4"/>
        </a:buClr>
        <a:buChar char="•"/>
        <a:defRPr sz="2400">
          <a:solidFill>
            <a:srgbClr val="FFFFFF"/>
          </a:solidFill>
          <a:latin typeface="Arial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AFE1FF"/>
        </a:buClr>
        <a:buSzPct val="50000"/>
        <a:buFont typeface="Wingdings" charset="2"/>
        <a:buChar char="l"/>
        <a:defRPr sz="2000">
          <a:solidFill>
            <a:srgbClr val="FFFFFF"/>
          </a:solidFill>
          <a:latin typeface="Arial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99FF99"/>
        </a:buClr>
        <a:buChar char="•"/>
        <a:defRPr sz="2000">
          <a:solidFill>
            <a:srgbClr val="FFFFFF"/>
          </a:solidFill>
          <a:latin typeface="Arial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049"/>
          <p:cNvSpPr>
            <a:spLocks noGrp="1"/>
          </p:cNvSpPr>
          <p:nvPr>
            <p:ph type="ctrTitle"/>
          </p:nvPr>
        </p:nvSpPr>
        <p:spPr>
          <a:xfrm>
            <a:off x="684213" y="2636838"/>
            <a:ext cx="7772399" cy="1736725"/>
          </a:xfrm>
          <a:ln/>
        </p:spPr>
        <p:txBody>
          <a:bodyPr/>
          <a:lstStyle/>
          <a:p>
            <a:r>
              <a:rPr lang="en-US" altLang="en-US" sz="8000" dirty="0"/>
              <a:t>Одеса після ПСВ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6865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/>
              <a:t>Освіта</a:t>
            </a:r>
          </a:p>
        </p:txBody>
      </p:sp>
      <p:sp>
        <p:nvSpPr>
          <p:cNvPr id="36867" name="Текст 368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/>
              <a:t>    Вдалий початок діяльності університетів та шкіл було призупинено Першою світовою війною , жовтневою революцією та громадянською війною. Школи дуже повільно підіймались після зруйнування старої системи.</a:t>
            </a:r>
          </a:p>
          <a:p>
            <a:pPr marL="0" indent="0">
              <a:lnSpc>
                <a:spcPct val="80000"/>
              </a:lnSpc>
              <a:buNone/>
            </a:pPr>
            <a:r>
              <a:rPr/>
              <a:t> У 1922р. Медичний факультет Новоросійського університетубуло реформовано в самостійний вищий навальний заклад.  У 20-ті роки активно формуються основні наукові школи. Це- одеська терапевтична школа, заснована учнями Боткіна С.П. В цей час плідно розвивалась одеська офтольмологічна школа, одним з засновників був Головін С.С.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лилиния 17409"/>
          <p:cNvSpPr>
            <a:spLocks/>
          </p:cNvSpPr>
          <p:nvPr/>
        </p:nvSpPr>
        <p:spPr>
          <a:custGeom>
            <a:avLst/>
            <a:gdLst/>
            <a:ahLst/>
            <a:cxnLst/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</a:path>
            </a:pathLst>
          </a:custGeom>
          <a:gradFill>
            <a:gsLst>
              <a:gs pos="0">
                <a:srgbClr val="0088E4">
                  <a:shade val="87843"/>
                  <a:alpha val="100000"/>
                </a:srgbClr>
              </a:gs>
              <a:gs pos="100000">
                <a:srgbClr val="0088E4">
                  <a:alpha val="100000"/>
                </a:srgbClr>
              </a:gs>
            </a:gsLst>
            <a:lin ang="8100000" scaled="1"/>
          </a:gradFill>
          <a:ln>
            <a:noFill/>
          </a:ln>
        </p:spPr>
        <p:txBody>
          <a:bodyPr/>
          <a:lstStyle/>
          <a:p>
            <a:pPr algn="ctr"/>
            <a:endParaRPr lang="zh-CN" altLang="en-US"/>
          </a:p>
        </p:txBody>
      </p:sp>
      <p:grpSp>
        <p:nvGrpSpPr>
          <p:cNvPr id="17411" name="Группа 17410"/>
          <p:cNvGrpSpPr>
            <a:grpSpLocks/>
          </p:cNvGrpSpPr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412" name="Полилиния 17411"/>
            <p:cNvSpPr>
              <a:spLocks/>
            </p:cNvSpPr>
            <p:nvPr/>
          </p:nvSpPr>
          <p:spPr>
            <a:custGeom>
              <a:avLst/>
              <a:gdLst/>
              <a:ahLst/>
              <a:cxnLst/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</a:path>
              </a:pathLst>
            </a:custGeom>
            <a:gradFill>
              <a:gsLst>
                <a:gs pos="0">
                  <a:srgbClr val="0068AE">
                    <a:alpha val="100000"/>
                  </a:srgbClr>
                </a:gs>
                <a:gs pos="100000">
                  <a:srgbClr val="0088E4">
                    <a:alpha val="10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grpSp>
          <p:nvGrpSpPr>
            <p:cNvPr id="17413" name="Группа 17412"/>
            <p:cNvGrpSpPr>
              <a:grpSpLocks/>
            </p:cNvGrpSpPr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Овал 17413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5" name="Овал 17414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6" name="Овал 17415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7" name="Овал 17416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8" name="Овал 17417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9" name="Полилиния 17418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0" name="Полилиния 17419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4705"/>
                      <a:alpha val="100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1" name="Полилиния 17420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2" name="Полилиния 17421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3" name="Полилиния 17422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7843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4" name="Овал 17423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25" name="Группа 17424"/>
            <p:cNvGrpSpPr>
              <a:grpSpLocks/>
            </p:cNvGrpSpPr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Овал 17425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87843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7" name="Овал 17426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8" name="Овал 17427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9" name="Овал 17428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0" name="Овал 17429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1" name="Овал 17430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2" name="Овал 17431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3" name="Овал 17432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4" name="Полилиния 17433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5" name="Полилиния 17434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4705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6" name="Полилиния 17435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7" name="Полилиния 17436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1960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8" name="Полилиния 17437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9" name="Полилиния 17438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0" name="Полилиния 17439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1" name="Полилиния 17440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2" name="Полилиния 17441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3" name="Полилиния 17442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44" name="Группа 17443"/>
            <p:cNvGrpSpPr>
              <a:grpSpLocks/>
            </p:cNvGrpSpPr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Полилиния 17444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6" name="Полилиния 17445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7" name="Полилиния 17446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8" name="Полилиния 17447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9" name="Полилиния 17448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0" name="Полилиния 17449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1" name="Полилиния 17450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2" name="Полилиния 17451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3" name="Полилиния 17452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tint val="96862"/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4" name="Полилиния 17453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5" name="Полилиния 17454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6" name="Овал 17455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7" name="Овал 17456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tint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8" name="Овал 17457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9" name="Овал 17458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0" name="Овал 17459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1" name="Овал 17460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62" name="Группа 17461"/>
            <p:cNvGrpSpPr>
              <a:grpSpLocks/>
            </p:cNvGrpSpPr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463" name="Полилиния 17462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4" name="Полилиния 17463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5" name="Полилиния 17464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6" name="Полилиния 17465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7" name="Полилиния 17466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8" name="Полилиния 17467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9" name="Полилиния 17468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470" name="Группа 17469"/>
              <p:cNvGrpSpPr>
                <a:grpSpLocks/>
              </p:cNvGrpSpPr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471" name="Овал 17470"/>
                <p:cNvSpPr>
                  <a:spLocks/>
                </p:cNvSpPr>
                <p:nvPr/>
              </p:nvSpPr>
              <p:spPr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2" name="Овал 17471"/>
                <p:cNvSpPr>
                  <a:spLocks/>
                </p:cNvSpPr>
                <p:nvPr/>
              </p:nvSpPr>
              <p:spPr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3" name="Овал 17472"/>
                <p:cNvSpPr>
                  <a:spLocks/>
                </p:cNvSpPr>
                <p:nvPr/>
              </p:nvSpPr>
              <p:spPr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4" name="Овал 17473"/>
                <p:cNvSpPr>
                  <a:spLocks/>
                </p:cNvSpPr>
                <p:nvPr/>
              </p:nvSpPr>
              <p:spPr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475" name="Заголовок 174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/>
              <a:t>Новоросійський університет</a:t>
            </a:r>
          </a:p>
        </p:txBody>
      </p:sp>
      <p:sp>
        <p:nvSpPr>
          <p:cNvPr id="17476" name="Текст 174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17477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3" y="1571392"/>
            <a:ext cx="8376459" cy="47563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12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lang="en-US" altLang="en-US" dirty="0"/>
              <a:t>Література</a:t>
            </a:r>
          </a:p>
        </p:txBody>
      </p:sp>
      <p:sp>
        <p:nvSpPr>
          <p:cNvPr id="5123" name="Текст 5122"/>
          <p:cNvSpPr>
            <a:spLocks noGrp="1"/>
          </p:cNvSpPr>
          <p:nvPr>
            <p:ph type="body" idx="1"/>
          </p:nvPr>
        </p:nvSpPr>
        <p:spPr>
          <a:xfrm>
            <a:off x="2781259" y="1913848"/>
            <a:ext cx="5836204" cy="4521864"/>
          </a:xfrm>
          <a:ln/>
        </p:spPr>
        <p:txBody>
          <a:bodyPr/>
          <a:lstStyle/>
          <a:p>
            <a:pPr>
              <a:buNone/>
            </a:pPr>
            <a:r>
              <a:rPr dirty="0"/>
              <a:t>        </a:t>
            </a:r>
          </a:p>
        </p:txBody>
      </p:sp>
      <p:sp>
        <p:nvSpPr>
          <p:cNvPr id="5125" name="Прямоугольник 5124"/>
          <p:cNvSpPr>
            <a:spLocks/>
          </p:cNvSpPr>
          <p:nvPr/>
        </p:nvSpPr>
        <p:spPr>
          <a:xfrm>
            <a:off x="3676629" y="1458788"/>
            <a:ext cx="4555763" cy="39321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dirty="0"/>
              <a:t>      Багаті літературні традиції, що склалися протягом ХІХ та початку ХХ сторіч, знайшли гідне продовження у літературному житті Одеси 1910-х-20х років. Саме у ці часи починає формуватися уславлена, знана у всьому світі, одеська літературна школа двадцятих років. Вона відома як південноросійська або південно-західна : перша назва традиційна для літературних та мистецьких угруповань кінця ХІХ – початку ХХ сторіччя, друга – пов’язана із значним впливом західної літератури та назвою книги віршів Е. Багрицького «Юго-Запад».</a:t>
            </a:r>
          </a:p>
          <a:p>
            <a:r>
              <a:rPr lang="en-US" altLang="en-US" dirty="0"/>
              <a:t>      На початку 1910-х років майже всі одесити – від професорів Новоросійського університету до робітників порту – писали вірші. </a:t>
            </a:r>
          </a:p>
        </p:txBody>
      </p:sp>
      <p:pic>
        <p:nvPicPr>
          <p:cNvPr id="5126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79" y="1675976"/>
            <a:ext cx="2686110" cy="3537077"/>
          </a:xfrm>
          <a:prstGeom prst="rect">
            <a:avLst/>
          </a:prstGeom>
        </p:spPr>
      </p:pic>
      <p:sp>
        <p:nvSpPr>
          <p:cNvPr id="5127" name="TextBox"/>
          <p:cNvSpPr txBox="1"/>
          <p:nvPr/>
        </p:nvSpPr>
        <p:spPr>
          <a:xfrm>
            <a:off x="676733" y="5398696"/>
            <a:ext cx="2790223" cy="310269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>
                <a:solidFill>
                  <a:srgbClr val="FFFFFF"/>
                </a:solidFill>
              </a:rPr>
              <a:t>Багрицький Едуард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Текст 29698"/>
          <p:cNvSpPr>
            <a:spLocks noGrp="1"/>
          </p:cNvSpPr>
          <p:nvPr>
            <p:ph type="body" idx="1"/>
          </p:nvPr>
        </p:nvSpPr>
        <p:spPr>
          <a:xfrm>
            <a:off x="499741" y="723964"/>
            <a:ext cx="5726204" cy="4519599"/>
          </a:xfrm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en-US" sz="2000" dirty="0">
                <a:latin typeface="Times New Roman" charset="0"/>
              </a:rPr>
              <a:t>            Звичайно, писали вірші і юнаки – гімназисти та реалісти (учні реальних училищ, де вивчали переважно точні науки, аналог сучасних технікумів) і дівчата-гімназистки. Серед молодих поетів були росіяни, євреї, німці, караїми, українці, грузини, поляки – адже у місті лунало багато мов и жили поруч люди різних національностей.</a:t>
            </a:r>
          </a:p>
          <a:p>
            <a:pPr>
              <a:lnSpc>
                <a:spcPct val="100000"/>
              </a:lnSpc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2000" dirty="0">
                <a:latin typeface="Times New Roman" charset="0"/>
              </a:rPr>
              <a:t>            З 1914 до 1917 молоді поети випускають альманахи віршів з чудернацькими, як на погляд пересічного громадянина, назвами: «Шелковые фонари», «Авто в облаках», «Серебряные трубы», «Седьмое покрывало», «Чудо в пустыне».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000" dirty="0">
                <a:latin typeface="Times New Roman" charset="0"/>
              </a:rPr>
              <a:t>            Молоді поети утворюють два гуртки – «Студентський літературно-художній гурток» та «Зелену лампу» (вони діяли з осені 1917 до кінця 1919 року).</a:t>
            </a:r>
            <a:r>
              <a:rPr lang="en-US" altLang="en-US" sz="1800" dirty="0">
                <a:latin typeface="Times New Roman" charset="0"/>
              </a:rPr>
              <a:t> </a:t>
            </a:r>
          </a:p>
        </p:txBody>
      </p:sp>
      <p:pic>
        <p:nvPicPr>
          <p:cNvPr id="29702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63" y="1592720"/>
            <a:ext cx="2103077" cy="272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145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lang="en-US" altLang="en-US" dirty="0"/>
              <a:t>Преса </a:t>
            </a:r>
          </a:p>
        </p:txBody>
      </p:sp>
      <p:sp>
        <p:nvSpPr>
          <p:cNvPr id="6147" name="Текст 61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buNone/>
            </a:pPr>
            <a:r>
              <a:rPr dirty="0"/>
              <a:t>         </a:t>
            </a:r>
          </a:p>
        </p:txBody>
      </p:sp>
      <p:sp>
        <p:nvSpPr>
          <p:cNvPr id="6148" name="Прямоугольник 6147"/>
          <p:cNvSpPr>
            <a:spLocks/>
          </p:cNvSpPr>
          <p:nvPr/>
        </p:nvSpPr>
        <p:spPr>
          <a:xfrm>
            <a:off x="823938" y="1675976"/>
            <a:ext cx="7933396" cy="44885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       Падіння царату і скасування царської цензури відзначилися в історії преси міцним зростанням кількості періодичних видань, що відбивали інтереси та політичне життя революції. Дуже показовими є дані по одеській періодиці: якщо в середині 90-х років ХIХ століття в місті виходило 9 періодичних видань загального та 13 спеціального характеру, а на 1 січня 1917 року в Одесі було 13 газет та 14 журналів, то вже за період від 12 березня до 7 листопада 1917 року нараховується 72 газети та 45 журналів. Взагалі ж за 1917-1920 роки в Одесі було 328 газет та 127 журналів, тобто 525 видань! Одне з найпоказовіших явищ цього часу — одеська профспілкова преса.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лилиния 17409"/>
          <p:cNvSpPr>
            <a:spLocks/>
          </p:cNvSpPr>
          <p:nvPr/>
        </p:nvSpPr>
        <p:spPr>
          <a:custGeom>
            <a:avLst/>
            <a:gdLst/>
            <a:ahLst/>
            <a:cxnLst/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</a:path>
            </a:pathLst>
          </a:custGeom>
          <a:gradFill>
            <a:gsLst>
              <a:gs pos="0">
                <a:srgbClr val="0088E4">
                  <a:shade val="87843"/>
                  <a:alpha val="100000"/>
                </a:srgbClr>
              </a:gs>
              <a:gs pos="100000">
                <a:srgbClr val="0088E4">
                  <a:alpha val="100000"/>
                </a:srgbClr>
              </a:gs>
            </a:gsLst>
            <a:lin ang="8100000" scaled="1"/>
          </a:gradFill>
          <a:ln>
            <a:noFill/>
          </a:ln>
        </p:spPr>
        <p:txBody>
          <a:bodyPr/>
          <a:lstStyle/>
          <a:p>
            <a:pPr algn="ctr"/>
            <a:endParaRPr lang="zh-CN" altLang="en-US"/>
          </a:p>
        </p:txBody>
      </p:sp>
      <p:grpSp>
        <p:nvGrpSpPr>
          <p:cNvPr id="17411" name="Группа 17410"/>
          <p:cNvGrpSpPr>
            <a:grpSpLocks/>
          </p:cNvGrpSpPr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7412" name="Полилиния 17411"/>
            <p:cNvSpPr>
              <a:spLocks/>
            </p:cNvSpPr>
            <p:nvPr/>
          </p:nvSpPr>
          <p:spPr>
            <a:custGeom>
              <a:avLst/>
              <a:gdLst/>
              <a:ahLst/>
              <a:cxnLst/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</a:path>
              </a:pathLst>
            </a:custGeom>
            <a:gradFill>
              <a:gsLst>
                <a:gs pos="0">
                  <a:srgbClr val="0068AE">
                    <a:alpha val="100000"/>
                  </a:srgbClr>
                </a:gs>
                <a:gs pos="100000">
                  <a:srgbClr val="0088E4">
                    <a:alpha val="100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grpSp>
          <p:nvGrpSpPr>
            <p:cNvPr id="17413" name="Группа 17412"/>
            <p:cNvGrpSpPr>
              <a:grpSpLocks/>
            </p:cNvGrpSpPr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Овал 17413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5" name="Овал 17414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6" name="Овал 17415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7" name="Овал 17416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8" name="Овал 17417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19" name="Полилиния 17418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0" name="Полилиния 17419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4705"/>
                      <a:alpha val="100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1" name="Полилиния 17420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2" name="Полилиния 17421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3" name="Полилиния 17422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7843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4" name="Овал 17423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25" name="Группа 17424"/>
            <p:cNvGrpSpPr>
              <a:grpSpLocks/>
            </p:cNvGrpSpPr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Овал 17425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87843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7" name="Овал 17426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8" name="Овал 17427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0980"/>
                    </a:srgbClr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29" name="Овал 17428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0" name="Овал 17429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1" name="Овал 17430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87843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2" name="Овал 17431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35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3" name="Овал 17432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0980"/>
                    </a:srgbClr>
                  </a:gs>
                  <a:gs pos="100000">
                    <a:srgbClr val="0088E4"/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4" name="Полилиния 17433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5" name="Полилиния 17434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84705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35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6" name="Полилиния 17435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</a:path>
                </a:pathLst>
              </a:custGeom>
              <a:gradFill>
                <a:gsLst>
                  <a:gs pos="0">
                    <a:srgbClr val="0088E4">
                      <a:shade val="90980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7" name="Полилиния 17436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1960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8" name="Полилиния 17437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39" name="Полилиния 17438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0" name="Полилиния 17439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1" name="Полилиния 17440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2" name="Полилиния 17441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87843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3" name="Полилиния 17442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44" name="Группа 17443"/>
            <p:cNvGrpSpPr>
              <a:grpSpLocks/>
            </p:cNvGrpSpPr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Полилиния 17444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6" name="Полилиния 17445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7" name="Полилиния 17446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4117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8" name="Полилиния 17447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49" name="Полилиния 17448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0" name="Полилиния 17449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1" name="Полилиния 17450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shade val="94117"/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2" name="Полилиния 17451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</a:path>
                </a:pathLst>
              </a:custGeom>
              <a:solidFill>
                <a:srgbClr val="0088E4">
                  <a:alpha val="100000"/>
                </a:srgbClr>
              </a:soli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3" name="Полилиния 17452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88E4">
                      <a:tint val="96862"/>
                      <a:alpha val="10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4" name="Полилиния 17453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5" name="Полилиния 17454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</a:path>
                </a:pathLst>
              </a:custGeom>
              <a:gradFill>
                <a:gsLst>
                  <a:gs pos="0">
                    <a:srgbClr val="0088E4">
                      <a:tint val="96862"/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6" name="Овал 17455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108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7" name="Овал 17456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tint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8" name="Овал 17457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59" name="Овал 17458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4117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0" name="Овал 17459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88E4">
                      <a:shade val="94117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1" name="Овал 17460"/>
              <p:cNvSpPr>
                <a:spLocks/>
              </p:cNvSpPr>
              <p:nvPr/>
            </p:nvSpPr>
            <p:spPr>
              <a:prstGeom prst="ellipse">
                <a:avLst/>
              </a:prstGeom>
              <a:gradFill>
                <a:gsLst>
                  <a:gs pos="0">
                    <a:srgbClr val="0088E4">
                      <a:shade val="96862"/>
                    </a:srgbClr>
                  </a:gs>
                  <a:gs pos="100000">
                    <a:srgbClr val="0088E4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62" name="Группа 17461"/>
            <p:cNvGrpSpPr>
              <a:grpSpLocks/>
            </p:cNvGrpSpPr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463" name="Полилиния 17462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4" name="Полилиния 17463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5" name="Полилиния 17464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6" name="Полилиния 17465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7" name="Полилиния 17466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8" name="Полилиния 17467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adFill>
                <a:gsLst>
                  <a:gs pos="0">
                    <a:srgbClr val="0068AE">
                      <a:alpha val="100000"/>
                    </a:srgbClr>
                  </a:gs>
                  <a:gs pos="100000">
                    <a:srgbClr val="0088E4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69" name="Полилиния 17468"/>
              <p:cNvSpPr>
                <a:spLocks/>
              </p:cNvSpPr>
              <p:nvPr/>
            </p:nvSpPr>
            <p:spPr>
              <a:custGeom>
                <a:avLst/>
                <a:gdLst/>
                <a:ahLst/>
                <a:cxnLst/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</a:path>
                </a:pathLst>
              </a:custGeom>
              <a:gradFill>
                <a:gsLst>
                  <a:gs pos="0">
                    <a:srgbClr val="0088E4">
                      <a:alpha val="100000"/>
                    </a:srgbClr>
                  </a:gs>
                  <a:gs pos="100000">
                    <a:srgbClr val="0068AE">
                      <a:alpha val="100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470" name="Группа 17469"/>
              <p:cNvGrpSpPr>
                <a:grpSpLocks/>
              </p:cNvGrpSpPr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471" name="Овал 17470"/>
                <p:cNvSpPr>
                  <a:spLocks/>
                </p:cNvSpPr>
                <p:nvPr/>
              </p:nvSpPr>
              <p:spPr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2" name="Овал 17471"/>
                <p:cNvSpPr>
                  <a:spLocks/>
                </p:cNvSpPr>
                <p:nvPr/>
              </p:nvSpPr>
              <p:spPr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3" name="Овал 17472"/>
                <p:cNvSpPr>
                  <a:spLocks/>
                </p:cNvSpPr>
                <p:nvPr/>
              </p:nvSpPr>
              <p:spPr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4" name="Овал 17473"/>
                <p:cNvSpPr>
                  <a:spLocks/>
                </p:cNvSpPr>
                <p:nvPr/>
              </p:nvSpPr>
              <p:spPr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475" name="Заголовок 174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7476" name="Текст 17475"/>
          <p:cNvSpPr>
            <a:spLocks noGrp="1"/>
          </p:cNvSpPr>
          <p:nvPr>
            <p:ph type="body" idx="1"/>
          </p:nvPr>
        </p:nvSpPr>
        <p:spPr>
          <a:xfrm>
            <a:off x="2581997" y="692928"/>
            <a:ext cx="5998346" cy="492346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 </a:t>
            </a:r>
            <a:r>
              <a:t/>
            </a:r>
            <a:br/>
            <a:r>
              <a:rPr lang="en-US" altLang="en-US" dirty="0"/>
              <a:t>       Новий зріст активності у пресі відбувся вже у період 1917-1920 років, зокрема у профспілковій пресі. В цій статті розглядається п’ять профспілкових видань Одеси: "Одесский печатник", "Молот", "Одесский союз врачей", "Бюллетень профессионального движения г. Одессы", "Профессиональная жизнь". Слід зазначити, що всі вони видавалися російською мовою. </a:t>
            </a:r>
          </a:p>
        </p:txBody>
      </p:sp>
      <p:pic>
        <p:nvPicPr>
          <p:cNvPr id="17477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83" y="1375536"/>
            <a:ext cx="2384183" cy="1975385"/>
          </a:xfrm>
          <a:prstGeom prst="rect">
            <a:avLst/>
          </a:prstGeom>
        </p:spPr>
      </p:pic>
      <p:pic>
        <p:nvPicPr>
          <p:cNvPr id="17478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2" y="3785294"/>
            <a:ext cx="2165545" cy="25028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228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lang="en-US" altLang="en-US" dirty="0"/>
              <a:t>Кінематограф в Одесі</a:t>
            </a:r>
          </a:p>
        </p:txBody>
      </p:sp>
      <p:sp>
        <p:nvSpPr>
          <p:cNvPr id="12291" name="Текст 12290"/>
          <p:cNvSpPr>
            <a:spLocks noGrp="1"/>
          </p:cNvSpPr>
          <p:nvPr>
            <p:ph type="body" sz="half" idx="4294967295"/>
          </p:nvPr>
        </p:nvSpPr>
        <p:spPr>
          <a:xfrm>
            <a:off x="684213" y="1412875"/>
            <a:ext cx="4114800" cy="4997450"/>
          </a:xfrm>
          <a:ln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None/>
            </a:pPr>
            <a:r>
              <a:rPr lang="en-US" altLang="en-US" sz="1600" dirty="0"/>
              <a:t>              </a:t>
            </a:r>
            <a:r>
              <a:rPr lang="en-US" altLang="en-US" sz="1800" dirty="0"/>
              <a:t>Датою, що вважається початком історії одеського кінематографа, є 9 січня 1894 року, коли на IX з'їзді дослідників-лікарів Росії відбулася перша офіційна демонстрація вітчизняного кіно.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1800" dirty="0"/>
              <a:t>             Одеська кіностудія веде свою історію з 1907 року. Саме тоді кінематографіст М. Гроссман почав знімати одні з перших вітчизняних фільмів.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1800" dirty="0"/>
              <a:t>             Пік діяльності кінофабрики Гроссмана припав на 1917-1919 роки. З 1919 р. в Радянській Україні починається тотальне одержавлення кіно. Після її встановлення М. Гроссман покидає наше місто і виїжджає за кордон.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1600" dirty="0"/>
              <a:t>            </a:t>
            </a:r>
          </a:p>
        </p:txBody>
      </p:sp>
      <p:pic>
        <p:nvPicPr>
          <p:cNvPr id="12292" name="Содержимое 12291"/>
          <p:cNvPicPr>
            <a:picLocks noGrp="1"/>
          </p:cNvPicPr>
          <p:nvPr>
            <p:ph sz="quarter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364163" y="1484313"/>
            <a:ext cx="25400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5" name="Содержимое 12294"/>
          <p:cNvPicPr>
            <a:picLocks noGrp="1"/>
          </p:cNvPicPr>
          <p:nvPr>
            <p:ph sz="quarter" idx="3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435600" y="3716338"/>
            <a:ext cx="2952750" cy="21844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355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lang="en-US" altLang="en-US" dirty="0"/>
              <a:t>Дмитро Харітонов</a:t>
            </a:r>
          </a:p>
        </p:txBody>
      </p:sp>
      <p:sp>
        <p:nvSpPr>
          <p:cNvPr id="23555" name="Текст 235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SzPct val="100000"/>
              <a:buFont typeface="Arial" charset="0"/>
              <a:buNone/>
            </a:pPr>
            <a:r>
              <a:rPr lang="en-US" altLang="en-US" sz="2800" dirty="0"/>
              <a:t>       А ось активність якого кіновиробництва захоплює понад усе, так це діяльність лідера одеської кіноіндустрії 1917-1919 років, кінофабрики Д. Харітонова, яким було призначено прославити Одесу як центр російської кінопромисловості. Дмитро Харітонов переїхав в Одесу в 1918р. Разом з ним переїжджають сюди і його кіноартисти, серед яких знаходяться такі «королі» коноекрана як В.Максимов, Ст Холодна, О. Руніч. Передбачалося найближчим часом почати зйомки нових фільмів.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Заголовок 1331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t/>
            </a:r>
            <a:br/>
            <a:endParaRPr/>
          </a:p>
        </p:txBody>
      </p:sp>
      <p:sp>
        <p:nvSpPr>
          <p:cNvPr id="13320" name="Прямоугольник 13319"/>
          <p:cNvSpPr>
            <a:spLocks/>
          </p:cNvSpPr>
          <p:nvPr/>
        </p:nvSpPr>
        <p:spPr>
          <a:xfrm>
            <a:off x="4284663" y="1557338"/>
            <a:ext cx="4105275" cy="3902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2000" dirty="0"/>
              <a:t>«Цікаве явище спостерігається на центральних вулицях Одеси. За витонченою молодою жінкою бігають підлітки, озираються і оглядають її від ніг до голови і дорослі. То йде королева екрану «Віра Холодна», - писав журнал «Фігаро» в тих настільки прекрасні, але настільки ж «окаянні» дні.</a:t>
            </a:r>
          </a:p>
          <a:p>
            <a:endParaRPr/>
          </a:p>
        </p:txBody>
      </p:sp>
      <p:pic>
        <p:nvPicPr>
          <p:cNvPr id="13322" name="Содержимое 13321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11188" y="1125538"/>
            <a:ext cx="3422650" cy="4525962"/>
          </a:xfrm>
          <a:prstGeom prst="rect">
            <a:avLst/>
          </a:prstGeom>
          <a:ln/>
        </p:spPr>
      </p:pic>
      <p:sp>
        <p:nvSpPr>
          <p:cNvPr id="13325" name="Прямоугольник 13324"/>
          <p:cNvSpPr>
            <a:spLocks/>
          </p:cNvSpPr>
          <p:nvPr/>
        </p:nvSpPr>
        <p:spPr>
          <a:xfrm>
            <a:off x="1258888" y="5949950"/>
            <a:ext cx="1728787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Віра Холодна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433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lang="en-US" altLang="en-US" dirty="0"/>
              <a:t>Перелік знятих фільмів  </a:t>
            </a:r>
          </a:p>
        </p:txBody>
      </p:sp>
      <p:sp>
        <p:nvSpPr>
          <p:cNvPr id="14339" name="Текст 143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en-US" sz="2000" dirty="0"/>
              <a:t>        За період діяльності кінофабрики Д. Харітонова в Одесі, були зняті такі фільми: </a:t>
            </a:r>
            <a:r>
              <a:t/>
            </a:r>
            <a:br/>
            <a:r>
              <a:rPr lang="en-US" altLang="en-US" sz="2000" dirty="0"/>
              <a:t>- «Азра» (вийшла на екрани в січні 1919 р.),</a:t>
            </a:r>
            <a:r>
              <a:t/>
            </a:r>
            <a:br/>
            <a:r>
              <a:rPr lang="en-US" altLang="en-US" sz="2000" dirty="0"/>
              <a:t>- «Блукаючі вогні» (жовтень 1918 р.), </a:t>
            </a:r>
            <a:r>
              <a:t/>
            </a:r>
            <a:br/>
            <a:r>
              <a:rPr lang="en-US" altLang="en-US" sz="2000" dirty="0"/>
              <a:t>- «Забудь про камін – в нім згасли вогні» (листопад 1917), </a:t>
            </a:r>
            <a:r>
              <a:t/>
            </a:r>
            <a:br/>
            <a:r>
              <a:rPr lang="en-US" altLang="en-US" sz="2000" dirty="0"/>
              <a:t>- «Кіра Зубова» (серпень 1918 р.), </a:t>
            </a:r>
            <a:r>
              <a:t/>
            </a:r>
            <a:br/>
            <a:r>
              <a:rPr lang="en-US" altLang="en-US" sz="2000" dirty="0"/>
              <a:t>- «Людина – звір» ( грудень 1917 р.),</a:t>
            </a:r>
            <a:r>
              <a:t/>
            </a:r>
            <a:br/>
            <a:r>
              <a:rPr lang="en-US" altLang="en-US" sz="2000" dirty="0"/>
              <a:t>- «Людина із зеленими очима» (жовтень 1918 р.), </a:t>
            </a:r>
            <a:r>
              <a:t/>
            </a:r>
            <a:br/>
            <a:r>
              <a:rPr lang="en-US" altLang="en-US" sz="2000" dirty="0"/>
              <a:t>- «Мовчи, смуток, мовчи» (травень 1918 р.), </a:t>
            </a:r>
            <a:r>
              <a:t/>
            </a:r>
            <a:br/>
            <a:r>
              <a:rPr lang="en-US" altLang="en-US" sz="2000" dirty="0"/>
              <a:t>- «Останнє танго» (травень 1918 р.), </a:t>
            </a:r>
            <a:r>
              <a:t/>
            </a:r>
            <a:br/>
            <a:r>
              <a:rPr lang="en-US" altLang="en-US" sz="2000" dirty="0"/>
              <a:t>- «Рубінова саламандра» (березень 1918 р.),</a:t>
            </a:r>
            <a:r>
              <a:t/>
            </a:r>
            <a:br/>
            <a:r>
              <a:rPr lang="en-US" altLang="en-US" sz="2000" dirty="0"/>
              <a:t>- «Тайна липневої ночі» (1918 р.), </a:t>
            </a:r>
            <a:r>
              <a:t/>
            </a:r>
            <a:br/>
            <a:r>
              <a:rPr lang="en-US" altLang="en-US" sz="2000" dirty="0"/>
              <a:t>- «Три краплі крові» (1918 р.), </a:t>
            </a:r>
            <a:r>
              <a:t/>
            </a:r>
            <a:br/>
            <a:r>
              <a:rPr lang="en-US" altLang="en-US" sz="2000" dirty="0"/>
              <a:t>- «В золотій клітці» (липень 1918 р.), </a:t>
            </a:r>
            <a:r>
              <a:t/>
            </a:r>
            <a:br/>
            <a:r>
              <a:rPr lang="en-US" altLang="en-US" sz="2000" dirty="0"/>
              <a:t>- «Червона зірка» (1923),</a:t>
            </a:r>
            <a:r>
              <a:t/>
            </a:r>
            <a:br/>
            <a:r>
              <a:rPr lang="en-US" altLang="en-US" sz="2000" dirty="0"/>
              <a:t>- «Чорная хризантема» (грудень 1919 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5365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/>
              <a:t>Політика </a:t>
            </a:r>
          </a:p>
        </p:txBody>
      </p:sp>
      <p:sp>
        <p:nvSpPr>
          <p:cNvPr id="15368" name="Содержимое 1536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0" indent="0">
              <a:buNone/>
            </a:pPr>
            <a:r>
              <a:rPr/>
              <a:t>     Лютнева революція 1917 року , потім Жовтневий переворот та громадянська війна призвели спочатку до німецької окупації, а потім до постійної зміни влади. В Одесі в 1918-1920 роках абсолютно дезорганізувалась система освіти. Невеликі спроби ЦР гетьманата та директорії налагодити цю систему не встигали здійснюватись і залишались лише на рівні декларації. У ті роки радянська влада встановлювалась втричі: з 14 січня по 12березня 1918; з квітня по серпень 1919, та кінцево з 7 лютого 1920.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21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dirty="0"/>
              <a:t>Футбол</a:t>
            </a:r>
          </a:p>
        </p:txBody>
      </p:sp>
      <p:sp>
        <p:nvSpPr>
          <p:cNvPr id="9219" name="Текст 9218"/>
          <p:cNvSpPr>
            <a:spLocks noGrp="1"/>
          </p:cNvSpPr>
          <p:nvPr>
            <p:ph type="body" idx="1"/>
          </p:nvPr>
        </p:nvSpPr>
        <p:spPr>
          <a:xfrm>
            <a:off x="459543" y="1603584"/>
            <a:ext cx="8227257" cy="4522579"/>
          </a:xfrm>
          <a:ln/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/>
              <a:t>     Рік 1936-й став епохальним в історії радянського футболу. З нього починається проведення чемпіонатів СРСР серед команд, що представляють різні товариства і відомства (за прикладом чемпіонатів закордонних країн). Рішення з цього приводу було прийнято 26 березня 1936 року, що і ввійшло в історію датою народження нинішнього "Чорноморця" як команди майстрів. З цього моменту і бере початок історія клубу.У 1923 році на футбольних полях Одеси з'явилася посередня команда "Спарта", згодом "Динамо", що виступала в міській першості у другому ЕШЕЛОНІ. Так тривало до 1928 року, коли динамівці придбали свій почерк і стали в ряд з найсильнішими колективами міста. У сезоні 1933 динамівці стали чемпіонами міста. У довоєнний час за цей колектив виступають досвідчені спортсмени та молодь.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024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endParaRPr/>
          </a:p>
        </p:txBody>
      </p:sp>
      <p:sp>
        <p:nvSpPr>
          <p:cNvPr id="10243" name="Текст 10242"/>
          <p:cNvSpPr>
            <a:spLocks noGrp="1"/>
          </p:cNvSpPr>
          <p:nvPr>
            <p:ph type="body" idx="1"/>
          </p:nvPr>
        </p:nvSpPr>
        <p:spPr>
          <a:xfrm>
            <a:off x="281104" y="765336"/>
            <a:ext cx="5632503" cy="4881581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У весняному розіграші 1936 року, перше місце зайняли ростовські динамівці, а в осінньому найсильнішими виявилися одноклубники з Казані (до речі, в цьому колективі більшість гравців були вихованцями Одеси). Перший офіційний матч у чемпіонаті СРСР одеське "Динамо" провело 24 травня 1936 в Одесі на стадіоні ім. С.В.Косиора (зараз Центральний стадіон "Чорноморець"). Головна спортивна арена міста була офіційно відкрита 18 травня 1936, в присутності Генерального секретаря ЦК КП (б) У С.В.Косиора і секретаря ЦК ЛКСМУ С.І.Андреева, хоча ще 8 листопада 1935 тут відбувся матч зі збірною СРСР.</a:t>
            </a:r>
            <a:r>
              <a:t/>
            </a:r>
            <a:br/>
            <a:r>
              <a:rPr lang="en-US" altLang="en-US" sz="2000" dirty="0"/>
              <a:t>В Одесу футбол прийшов завдяки англійцям. У 1878 році англійці, які мешкали в Одесі, організували "Одеський Британський Атлетичний Клуб" (ОБАК). За свідченням першого історика одеського футболу Б. Галінського, на території тоді ще царської Росії, це був перший спортивний клуб культивує футбол. </a:t>
            </a:r>
          </a:p>
        </p:txBody>
      </p:sp>
      <p:pic>
        <p:nvPicPr>
          <p:cNvPr id="1024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180" y="1447928"/>
            <a:ext cx="2165546" cy="2389078"/>
          </a:xfrm>
          <a:prstGeom prst="rect">
            <a:avLst/>
          </a:prstGeom>
        </p:spPr>
      </p:pic>
      <p:sp>
        <p:nvSpPr>
          <p:cNvPr id="10245" name="TextBox"/>
          <p:cNvSpPr txBox="1"/>
          <p:nvPr/>
        </p:nvSpPr>
        <p:spPr>
          <a:xfrm>
            <a:off x="6652808" y="4157616"/>
            <a:ext cx="1561692" cy="372323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>
                <a:solidFill>
                  <a:srgbClr val="FFFFFF"/>
                </a:solidFill>
              </a:rPr>
              <a:t>логотип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1265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endParaRPr/>
          </a:p>
        </p:txBody>
      </p:sp>
      <p:sp>
        <p:nvSpPr>
          <p:cNvPr id="11267" name="Текст 11266"/>
          <p:cNvSpPr>
            <a:spLocks noGrp="1"/>
          </p:cNvSpPr>
          <p:nvPr>
            <p:ph type="body" idx="1"/>
          </p:nvPr>
        </p:nvSpPr>
        <p:spPr>
          <a:xfrm>
            <a:off x="3279553" y="403352"/>
            <a:ext cx="5584239" cy="4874739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У 1921 році 11-18 серпня в Харкові відбулася Першість України,участь в якому прийняли 8 міст. Одесити перемогли команду Єкатиринослава з рахунком 5-1, зайнявши 2-ге місце. У наступному році в серпні в Харькові відбувся футбольний турнір першої Всеукраїнської олімпіади. Основу збірної Одеси складали гравці «Местрана», якого вважають попередником одеського «Чорноморця»</a:t>
            </a:r>
            <a:r>
              <a:t/>
            </a:r>
            <a:br/>
            <a:r>
              <a:rPr lang="en-US" altLang="en-US" sz="2000" dirty="0"/>
              <a:t>На протязі 20-их років в Одесу для зустрічей зі збірною міста неодноразово приїжджала збірна СРСР. Найпопулярнішим гравцем на радянському просторі у 1926-1931 роки був гравець одеського «Чорноморця»,нападник Олександр Штрауб. За цей час він прийняв участь у 28 поєдинках збірної та забив 14 голів .</a:t>
            </a:r>
            <a:r>
              <a:t/>
            </a:r>
            <a:br/>
            <a:r>
              <a:rPr lang="en-US" altLang="en-US" sz="2000" dirty="0"/>
              <a:t>Одну гру в 1932 році проти команди Робітничого союзу (Германія) з рахунком 3-2 виграв одеський «Динамо». Багато одеських гравців грали у складі інших радянських команд. Слід зазначити ,що футбол був дуже популярним видом спорту в Одесі у першій половині 20 століття. </a:t>
            </a:r>
          </a:p>
        </p:txBody>
      </p:sp>
      <p:pic>
        <p:nvPicPr>
          <p:cNvPr id="11268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33" y="289584"/>
            <a:ext cx="1905264" cy="2523528"/>
          </a:xfrm>
          <a:prstGeom prst="rect">
            <a:avLst/>
          </a:prstGeom>
        </p:spPr>
      </p:pic>
      <p:pic>
        <p:nvPicPr>
          <p:cNvPr id="11269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64" y="3661704"/>
            <a:ext cx="2809599" cy="1892126"/>
          </a:xfrm>
          <a:prstGeom prst="rect">
            <a:avLst/>
          </a:prstGeom>
        </p:spPr>
      </p:pic>
      <p:sp>
        <p:nvSpPr>
          <p:cNvPr id="11270" name="TextBox"/>
          <p:cNvSpPr txBox="1"/>
          <p:nvPr/>
        </p:nvSpPr>
        <p:spPr>
          <a:xfrm>
            <a:off x="291515" y="2978592"/>
            <a:ext cx="3237908" cy="491516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>
                <a:solidFill>
                  <a:srgbClr val="FFFFFF"/>
                </a:solidFill>
              </a:rPr>
              <a:t>Анатолій Зубрицький.</a:t>
            </a:r>
            <a:endParaRPr lang="zh-CN" altLang="en-US"/>
          </a:p>
          <a:p>
            <a:r>
              <a:rPr>
                <a:solidFill>
                  <a:srgbClr val="FFFFFF"/>
                </a:solidFill>
              </a:rPr>
              <a:t>перший тренер Чорноморця.</a:t>
            </a:r>
            <a:endParaRPr/>
          </a:p>
        </p:txBody>
      </p:sp>
      <p:sp>
        <p:nvSpPr>
          <p:cNvPr id="11271" name="TextBox"/>
          <p:cNvSpPr txBox="1"/>
          <p:nvPr/>
        </p:nvSpPr>
        <p:spPr>
          <a:xfrm>
            <a:off x="239459" y="5760680"/>
            <a:ext cx="3240360" cy="369332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r>
              <a:rPr>
                <a:solidFill>
                  <a:srgbClr val="FFFFFF"/>
                </a:solidFill>
              </a:rPr>
              <a:t>команда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891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endParaRPr/>
          </a:p>
        </p:txBody>
      </p:sp>
      <p:sp>
        <p:nvSpPr>
          <p:cNvPr id="38915" name="Текст 389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endParaRPr/>
          </a:p>
        </p:txBody>
      </p:sp>
      <p:pic>
        <p:nvPicPr>
          <p:cNvPr id="38917" name="Рисунок 38916"/>
          <p:cNvPicPr>
            <a:picLocks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39750" y="1484313"/>
            <a:ext cx="8208962" cy="5102225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993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endParaRPr/>
          </a:p>
        </p:txBody>
      </p:sp>
      <p:sp>
        <p:nvSpPr>
          <p:cNvPr id="39939" name="Текст 399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endParaRPr/>
          </a:p>
        </p:txBody>
      </p:sp>
      <p:pic>
        <p:nvPicPr>
          <p:cNvPr id="39941" name="Рисунок 39940"/>
          <p:cNvPicPr>
            <a:picLocks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55650" y="1125538"/>
            <a:ext cx="7993062" cy="5532437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07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lang="en-US" altLang="en-US" dirty="0"/>
              <a:t>Одеса як потужне місто</a:t>
            </a:r>
          </a:p>
        </p:txBody>
      </p:sp>
      <p:sp>
        <p:nvSpPr>
          <p:cNvPr id="3075" name="Текст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en-US" sz="2400" dirty="0"/>
              <a:t>      На початок XX століття одним з потужних соціально-економічних і культурних центрів була Одеса, яка за чисельністю населення займала третє місце в Російській імперії-після Москви та Петербурга. Місто перетворилося на великий порт, через який йшла торгівля з іншими країнами, насамперед сільськогосподарською продукцією. Одеса стала торговим центром світового масштабу.</a:t>
            </a:r>
            <a:r>
              <a:t/>
            </a:r>
            <a:br/>
            <a:r>
              <a:rPr lang="en-US" altLang="en-US" sz="2400" dirty="0"/>
              <a:t>До кінця XIX - початку XX століття Одеса стала в імперії не тільки третім містом за чисельністю і другим по експорту. В Одесі працювало 500 промислових підприємств. 106 видів виробництв, які випускали продукцію на 60 мільйонів рублів!</a:t>
            </a:r>
            <a:r>
              <a:t/>
            </a:r>
            <a:br/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Текст 30722"/>
          <p:cNvSpPr>
            <a:spLocks noGrp="1"/>
          </p:cNvSpPr>
          <p:nvPr>
            <p:ph type="body" sz="half" idx="4294967295"/>
          </p:nvPr>
        </p:nvSpPr>
        <p:spPr>
          <a:xfrm>
            <a:off x="468313" y="1125538"/>
            <a:ext cx="7931149" cy="4781550"/>
          </a:xfrm>
          <a:ln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80000"/>
              </a:lnSpc>
              <a:buNone/>
            </a:pPr>
            <a:r>
              <a:rPr lang="en-US" altLang="en-US" sz="1400" dirty="0"/>
              <a:t>           </a:t>
            </a:r>
            <a:r>
              <a:rPr lang="en-US" altLang="en-US" sz="2400" dirty="0">
                <a:latin typeface="Times New Roman" charset="0"/>
              </a:rPr>
              <a:t>На місцевих фабриках і заводах вироблялося майже 90% плугів, більше 50% лакофарбової продукції, 25% ваговимірювальної техніки. Тільки в Одесі виробляли ультрамарин, рідке скло і гліцерин. Наші заводи випускали парові котли і будували морські судна, неорганічні кислоти і мило, цукор, борошно, всі види напоїв, канати, тканини, листовий прокат і дріт. В Одесі виробляли достатню для півдня Росії кількість паперу, сірників, лінолеуму і шпалер. Кращі одеські підприємці були людьми освіченими в технічному відношенні і застосовували на своїх підприємствах новинки світової науки і техніки. Цьому сприяло створене ще в 1864 році товариство інженерів і архітекторів, що стало до початку XX століття одним з найбільш авторитетних відділень Імператорського технічного товариства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Текст 4098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buNone/>
            </a:pPr>
            <a:r>
              <a:rPr dirty="0"/>
              <a:t>        </a:t>
            </a:r>
          </a:p>
        </p:txBody>
      </p:sp>
      <p:sp>
        <p:nvSpPr>
          <p:cNvPr id="4100" name="Прямоугольник 4099"/>
          <p:cNvSpPr>
            <a:spLocks/>
          </p:cNvSpPr>
          <p:nvPr/>
        </p:nvSpPr>
        <p:spPr>
          <a:xfrm>
            <a:off x="539750" y="333375"/>
            <a:ext cx="8064500" cy="2611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99FF99"/>
              </a:buClr>
              <a:buSzPct val="80000"/>
              <a:buFont typeface="Wingdings" charset="2"/>
              <a:buNone/>
            </a:pPr>
            <a:r>
              <a:rPr lang="en-US" altLang="en-US" dirty="0"/>
              <a:t>      Працювали електростанція, водопровід, підприємства побутового обслуговування. З'явилися нові лікарні, поліклініки, на багатьох підприємствах відкрилися медичні пункти. На курортах Одеси діяло вже 65 санаторіїв і 23 будинки відпочинку.</a:t>
            </a:r>
            <a:r>
              <a:t/>
            </a:r>
            <a:br/>
            <a:r>
              <a:rPr lang="en-US" altLang="en-US" dirty="0"/>
              <a:t>У 20-ті роки минулого століття на підприємствах і при організаціях стали створювати дачно-будівельні кооперативи (ДСК) і дачі на виділеній кооперативу в користування землі. Природно, що побудувати навіть невеликий будиночок могли далеко не всі, та й отримати ділянку було непросто. У ті роки під дачі роздали порожні ділянки між Аркадією і Б. Фонтаном.    Ділянки відділялися один від одного та від загальних алей живоплотом. (Спогади одесита)</a:t>
            </a:r>
            <a:r>
              <a:t/>
            </a:r>
            <a:br/>
            <a:endParaRPr/>
          </a:p>
        </p:txBody>
      </p:sp>
      <p:sp>
        <p:nvSpPr>
          <p:cNvPr id="4105" name="Прямоугольник 4104"/>
          <p:cNvSpPr>
            <a:spLocks/>
          </p:cNvSpPr>
          <p:nvPr/>
        </p:nvSpPr>
        <p:spPr>
          <a:xfrm>
            <a:off x="323850" y="3789363"/>
            <a:ext cx="7200900" cy="311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endParaRPr/>
          </a:p>
        </p:txBody>
      </p:sp>
      <p:sp>
        <p:nvSpPr>
          <p:cNvPr id="4106" name="Прямоугольник 4105"/>
          <p:cNvSpPr>
            <a:spLocks/>
          </p:cNvSpPr>
          <p:nvPr/>
        </p:nvSpPr>
        <p:spPr>
          <a:xfrm>
            <a:off x="395288" y="3068638"/>
            <a:ext cx="7993062" cy="3571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FF99"/>
              </a:buClr>
              <a:buSzPct val="80000"/>
              <a:buFont typeface="Wingdings" charset="2"/>
              <a:buNone/>
            </a:pPr>
            <a:r>
              <a:rPr lang="en-US" altLang="en-US" dirty="0"/>
              <a:t>      Було побудовано більше 30 нових великих підприємств, реконструйовано багато старих. Напередодні Великої Вітчизняної війни в Одесі налічувалося близько 450 підприємств. У 1940 р. одеська промисловість дала продукції у 8 разів більше, ніж у 1913 р. Значно збільшилося населення. Якщо в 1926 році Одеса налічувала близько 430 тисяч жителів, то за переписом 1939 р. - більше 600 тисяч. За чисельністю населення Одеса посіла третє місце в Україні після Києва та Харкова.</a:t>
            </a:r>
            <a:r>
              <a:t/>
            </a:r>
            <a:br/>
            <a:r>
              <a:rPr lang="en-US" altLang="en-US" dirty="0"/>
              <a:t>      Не зважаючи майже повне закриття Одеського порту для торгових оборотів, торгівля Одеси позбулася свого головного життєвого нерва, через який переважно проходив експорт та імпорт як закордонний, так і внутрішній, і ця обставина була однією з головних причин загального пригніченого стану Одеси.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Заголовок 31748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lang="en-US" altLang="en-US" sz="4000" dirty="0"/>
              <a:t>Прискорення розвитку промисловості</a:t>
            </a:r>
          </a:p>
        </p:txBody>
      </p:sp>
      <p:sp>
        <p:nvSpPr>
          <p:cNvPr id="31747" name="Текст 31746"/>
          <p:cNvSpPr>
            <a:spLocks noGrp="1"/>
          </p:cNvSpPr>
          <p:nvPr>
            <p:ph type="body" sz="half" idx="4294967295"/>
          </p:nvPr>
        </p:nvSpPr>
        <p:spPr>
          <a:xfrm>
            <a:off x="179388" y="1700213"/>
            <a:ext cx="4464050" cy="4525962"/>
          </a:xfrm>
          <a:ln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80000"/>
              </a:lnSpc>
              <a:buNone/>
            </a:pPr>
            <a:r>
              <a:rPr lang="en-US" altLang="en-US" sz="1200" dirty="0">
                <a:latin typeface="Times New Roman" charset="0"/>
              </a:rPr>
              <a:t>          </a:t>
            </a:r>
            <a:r>
              <a:rPr lang="en-US" altLang="en-US" sz="1800" dirty="0">
                <a:latin typeface="Times New Roman" charset="0"/>
              </a:rPr>
              <a:t>У 1920 р. була проведена націоналізація міської промисловості. Прискореними темпами велися відновлювальні роботи. З руїн підіймалися заводи і фабрики, відроджувався Одеський порт, комунальне господарство. Перебудовувалася економіка: замість торгівлі, що відійшла на другий план, на перше місце висунулася металообробна і машинобудівна промисловість. Деякі металургійні заводи збільшили своє виробництво на 200%. У 20-х р. ціни підскочили на 10 - 15%, а в 1915 р. - ще на 30 – 35 %. Ціни на м'ясо підскочили на 50%, на ліки - на 100%. На зарплату робітника і дрібного службовця в 40 - 45 руб. Вже неможливо було прогодувати сім'ю. </a:t>
            </a:r>
            <a:r>
              <a:t/>
            </a:r>
            <a:br/>
            <a:endParaRPr/>
          </a:p>
        </p:txBody>
      </p:sp>
      <p:pic>
        <p:nvPicPr>
          <p:cNvPr id="31748" name="Содержимое 31747"/>
          <p:cNvPicPr>
            <a:picLocks noGrp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738580" y="1551866"/>
            <a:ext cx="4114800" cy="367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276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r>
              <a:rPr lang="en-US" altLang="en-US" dirty="0"/>
              <a:t>Черга як спосіб життя</a:t>
            </a:r>
          </a:p>
        </p:txBody>
      </p:sp>
      <p:sp>
        <p:nvSpPr>
          <p:cNvPr id="32771" name="Текст 327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sz="2400" dirty="0"/>
              <a:t>          Черга була способом життя простого городянина. У 20-ті без черги практично нічого не можна було купити. Головним чином це стосувалося продуктів харчування, причому не якихось делікатесів, про це ніхто і не подумував, а самого необхідного: хліб, молоко, рослинне і вершкове масло, цукор, крупи, ковбаса, сир, м'ясо і т.п. У це важко тепер повірити, але консервовані краби та ікра були у вільному продажу, але мало кого цікавили - люди шукали чого подешевше і поживнішою. Черги були дуже великі, іноді на кілька годин. Люди при можливості займали кілька черг одночасно, якщо магазини розташовувалися поруч. (Спогади одесита)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68AE"/>
      </a:dk1>
      <a:lt1>
        <a:srgbClr val="FFFFFF"/>
      </a:lt1>
      <a:dk2>
        <a:srgbClr val="008AE8"/>
      </a:dk2>
      <a:lt2>
        <a:srgbClr val="CCECFF"/>
      </a:lt2>
      <a:accent1>
        <a:srgbClr val="009999"/>
      </a:accent1>
      <a:accent2>
        <a:srgbClr val="0088E4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99FF99"/>
      </a:hlink>
      <a:folHlink>
        <a:srgbClr val="AFE1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/>
      <vt:lpstr>Одеса після ПСВ</vt:lpstr>
      <vt:lpstr>Політика </vt:lpstr>
      <vt:lpstr>Слайд 3</vt:lpstr>
      <vt:lpstr>Слайд 4</vt:lpstr>
      <vt:lpstr>Одеса як потужне місто</vt:lpstr>
      <vt:lpstr>Слайд 6</vt:lpstr>
      <vt:lpstr>Слайд 7</vt:lpstr>
      <vt:lpstr>Прискорення розвитку промисловості</vt:lpstr>
      <vt:lpstr>Черга як спосіб життя</vt:lpstr>
      <vt:lpstr>Освіта</vt:lpstr>
      <vt:lpstr>Новоросійський університет</vt:lpstr>
      <vt:lpstr>Література</vt:lpstr>
      <vt:lpstr>Слайд 13</vt:lpstr>
      <vt:lpstr>Преса </vt:lpstr>
      <vt:lpstr>Слайд 15</vt:lpstr>
      <vt:lpstr>Кінематограф в Одесі</vt:lpstr>
      <vt:lpstr>Дмитро Харітонов</vt:lpstr>
      <vt:lpstr> </vt:lpstr>
      <vt:lpstr>Перелік знятих фільмів  </vt:lpstr>
      <vt:lpstr>Футбол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Одеса після ПСВ</dc:title>
  <cp:lastModifiedBy>acer-note</cp:lastModifiedBy>
  <cp:revision>1</cp:revision>
  <dcterms:modified xsi:type="dcterms:W3CDTF">2013-05-15T18:23:51Z</dcterms:modified>
</cp:coreProperties>
</file>