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3894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404664"/>
            <a:ext cx="336380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i="1" dirty="0"/>
              <a:t>Битва під </a:t>
            </a:r>
            <a:r>
              <a:rPr lang="uk-UA" sz="2400" i="1" dirty="0" err="1"/>
              <a:t>Прохоровкою</a:t>
            </a:r>
            <a:endParaRPr lang="uk-UA" sz="2400" i="1" dirty="0"/>
          </a:p>
        </p:txBody>
      </p:sp>
    </p:spTree>
    <p:extLst>
      <p:ext uri="{BB962C8B-B14F-4D97-AF65-F5344CB8AC3E}">
        <p14:creationId xmlns:p14="http://schemas.microsoft.com/office/powerpoint/2010/main" xmlns="" val="237972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7"/>
            <a:ext cx="9252520" cy="6927891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5926201"/>
            <a:ext cx="925252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Але, які б не були значні втрати, головним для керівництва Воронезького фронту залишалося питання про припинення німецького наступу і радянські війська з цим завданням впорались, хоч і ціною великих втрат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189803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964" y="0"/>
            <a:ext cx="9265484" cy="6370021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548680"/>
            <a:ext cx="264367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i="1" dirty="0"/>
              <a:t>Наслідки битви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8256" y="5085331"/>
            <a:ext cx="9252520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Сталін, роздратований великими втратами в бою, наказав створити комісію, щоб покарати винних. За рішенням Верховного </a:t>
            </a:r>
            <a:r>
              <a:rPr lang="uk-UA" dirty="0" err="1"/>
              <a:t>Головкомандувача</a:t>
            </a:r>
            <a:r>
              <a:rPr lang="uk-UA" dirty="0"/>
              <a:t> була створена комісія під головуванням Георгія </a:t>
            </a:r>
            <a:r>
              <a:rPr lang="uk-UA" dirty="0" err="1"/>
              <a:t>Маленкова</a:t>
            </a:r>
            <a:r>
              <a:rPr lang="uk-UA" dirty="0"/>
              <a:t> для розслідування причин великих втрат, понесених 5-ою </a:t>
            </a:r>
            <a:r>
              <a:rPr lang="uk-UA" dirty="0" err="1"/>
              <a:t>гв</a:t>
            </a:r>
            <a:r>
              <a:rPr lang="uk-UA" dirty="0"/>
              <a:t>. ТА під </a:t>
            </a:r>
            <a:r>
              <a:rPr lang="uk-UA" dirty="0" err="1"/>
              <a:t>Прохоровкою</a:t>
            </a:r>
            <a:r>
              <a:rPr lang="uk-UA" dirty="0"/>
              <a:t>. У звіті комісії, представленому Сталіну в серпні 1943, бойові дії радянських військ 12 липня під </a:t>
            </a:r>
            <a:r>
              <a:rPr lang="uk-UA" dirty="0" err="1"/>
              <a:t>Прохоровкою</a:t>
            </a:r>
            <a:r>
              <a:rPr lang="uk-UA" dirty="0"/>
              <a:t> названі зразком невдало проведеної операції. Повний текст звіту зберігається у Президентському архіві Росії та є секретним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781492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52520" cy="6395805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Цей бій став переломним в битві, німці не змогли прорвати оборону Червоної армії на південному фланзі Курської дуги і були вимушені за кілька днів перейти до оборони. Стратегічна ситуація на фронті помінялася: в Сицилії висадилися союзники, і Гітлер вважав за доцільніше надати допомогу своїм італійським союзникам, ніж далі втрачати сили і ресурси без видимого успіху. </a:t>
            </a:r>
            <a:r>
              <a:rPr lang="uk-UA" dirty="0" err="1"/>
              <a:t>Найбоєздатніші</a:t>
            </a:r>
            <a:r>
              <a:rPr lang="uk-UA" dirty="0"/>
              <a:t> танкові частини були зняті зі східного фронту і відправлені на Середземноморський театр військових дій.</a:t>
            </a:r>
          </a:p>
        </p:txBody>
      </p:sp>
    </p:spTree>
    <p:extLst>
      <p:ext uri="{BB962C8B-B14F-4D97-AF65-F5344CB8AC3E}">
        <p14:creationId xmlns:p14="http://schemas.microsoft.com/office/powerpoint/2010/main" xmlns="" val="416501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785" y="0"/>
            <a:ext cx="10100672" cy="7588130"/>
          </a:xfrm>
        </p:spPr>
      </p:pic>
      <p:sp>
        <p:nvSpPr>
          <p:cNvPr id="5" name="Прямоугольник 4"/>
          <p:cNvSpPr/>
          <p:nvPr/>
        </p:nvSpPr>
        <p:spPr>
          <a:xfrm>
            <a:off x="4788024" y="5805264"/>
            <a:ext cx="4176464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400" i="1" dirty="0" smtClean="0"/>
              <a:t>Дякую за увагу!</a:t>
            </a:r>
            <a:endParaRPr lang="uk-UA" sz="4400" i="1" dirty="0"/>
          </a:p>
        </p:txBody>
      </p:sp>
    </p:spTree>
    <p:extLst>
      <p:ext uri="{BB962C8B-B14F-4D97-AF65-F5344CB8AC3E}">
        <p14:creationId xmlns:p14="http://schemas.microsoft.com/office/powerpoint/2010/main" xmlns="" val="2070403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683568" y="692696"/>
            <a:ext cx="4572000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i="1" dirty="0"/>
              <a:t>Битва під </a:t>
            </a:r>
            <a:r>
              <a:rPr lang="uk-UA" i="1" dirty="0" err="1"/>
              <a:t>Прохорівкою</a:t>
            </a:r>
            <a:r>
              <a:rPr lang="uk-UA" i="1" dirty="0"/>
              <a:t> </a:t>
            </a:r>
            <a:r>
              <a:rPr lang="uk-UA" dirty="0"/>
              <a:t>— битва між німецькими та радянськими військами під час оборонної фази Курської битви, вважається найбільшою в історії битвою з застосуванням бронетанкових </a:t>
            </a:r>
            <a:r>
              <a:rPr lang="uk-UA" dirty="0" smtClean="0"/>
              <a:t>сил.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927168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65386" cy="6957392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2077813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i="1" dirty="0"/>
              <a:t>Сили сторін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55953" y="2333685"/>
            <a:ext cx="9280942" cy="45243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До початку операції "Цитадель" (увечері 4 липня) у складі 2-го танкового корпусу СС було 327 танків </a:t>
            </a:r>
            <a:r>
              <a:rPr lang="en-US" dirty="0" err="1"/>
              <a:t>Pz</a:t>
            </a:r>
            <a:r>
              <a:rPr lang="en-US" dirty="0"/>
              <a:t> III, IV, VI, </a:t>
            </a:r>
            <a:r>
              <a:rPr lang="uk-UA" dirty="0"/>
              <a:t>Т-34 і 129 штурмових і протитанкових САУ </a:t>
            </a:r>
            <a:r>
              <a:rPr lang="en-US" dirty="0" err="1"/>
              <a:t>Stug</a:t>
            </a:r>
            <a:r>
              <a:rPr lang="en-US" dirty="0"/>
              <a:t> </a:t>
            </a:r>
            <a:r>
              <a:rPr lang="uk-UA" dirty="0"/>
              <a:t>і </a:t>
            </a:r>
            <a:r>
              <a:rPr lang="en-US" dirty="0" err="1"/>
              <a:t>Marder</a:t>
            </a:r>
            <a:r>
              <a:rPr lang="en-US" dirty="0"/>
              <a:t> (</a:t>
            </a:r>
            <a:r>
              <a:rPr lang="uk-UA" dirty="0" err="1"/>
              <a:t>боєготових</a:t>
            </a:r>
            <a:r>
              <a:rPr lang="uk-UA" dirty="0"/>
              <a:t>). З танків - всього 35 справних "Тигрів" і жодної "Пантери" (всі 200 "Пантер" були на той час передані дивізії "</a:t>
            </a:r>
            <a:r>
              <a:rPr lang="uk-UA" dirty="0" err="1"/>
              <a:t>Гросс</a:t>
            </a:r>
            <a:r>
              <a:rPr lang="uk-UA" dirty="0"/>
              <a:t> </a:t>
            </a:r>
            <a:r>
              <a:rPr lang="uk-UA" dirty="0" err="1"/>
              <a:t>Дойчланд</a:t>
            </a:r>
            <a:r>
              <a:rPr lang="uk-UA" dirty="0"/>
              <a:t>" 48-го ТК). Також у корпусі було 54 самохідних гаубиць </a:t>
            </a:r>
            <a:r>
              <a:rPr lang="en-US" dirty="0" err="1"/>
              <a:t>Wespe</a:t>
            </a:r>
            <a:r>
              <a:rPr lang="en-US" dirty="0"/>
              <a:t> </a:t>
            </a:r>
            <a:r>
              <a:rPr lang="uk-UA" dirty="0"/>
              <a:t>і </a:t>
            </a:r>
            <a:r>
              <a:rPr lang="en-US" dirty="0"/>
              <a:t>Hummel </a:t>
            </a:r>
            <a:r>
              <a:rPr lang="uk-UA" dirty="0"/>
              <a:t>і 24 самохідних гармат </a:t>
            </a:r>
            <a:r>
              <a:rPr lang="en-US" dirty="0"/>
              <a:t>Grille, </a:t>
            </a:r>
            <a:r>
              <a:rPr lang="uk-UA" dirty="0"/>
              <a:t>проте вони застосовувалися проти танків тільки в крайньому випадку. На кінець 11 липня в складі цього корпусу СС було 211 боєздатних танків (</a:t>
            </a:r>
            <a:r>
              <a:rPr lang="en-US" dirty="0" err="1"/>
              <a:t>Pz</a:t>
            </a:r>
            <a:r>
              <a:rPr lang="en-US" dirty="0"/>
              <a:t> III, IV, VI, </a:t>
            </a:r>
            <a:r>
              <a:rPr lang="uk-UA" dirty="0"/>
              <a:t>Т-34) і 100 штурмових і протитанкових САУ (</a:t>
            </a:r>
            <a:r>
              <a:rPr lang="en-US" dirty="0" err="1"/>
              <a:t>Stug</a:t>
            </a:r>
            <a:r>
              <a:rPr lang="en-US" dirty="0"/>
              <a:t> </a:t>
            </a:r>
            <a:r>
              <a:rPr lang="uk-UA" dirty="0"/>
              <a:t>і </a:t>
            </a:r>
            <a:r>
              <a:rPr lang="en-US" dirty="0" err="1"/>
              <a:t>Marder</a:t>
            </a:r>
            <a:r>
              <a:rPr lang="en-US" dirty="0"/>
              <a:t>), </a:t>
            </a:r>
            <a:r>
              <a:rPr lang="uk-UA" dirty="0"/>
              <a:t>а також 49 самохідних гаубиць </a:t>
            </a:r>
            <a:r>
              <a:rPr lang="en-US" dirty="0" err="1"/>
              <a:t>Wespe</a:t>
            </a:r>
            <a:r>
              <a:rPr lang="en-US" dirty="0"/>
              <a:t> </a:t>
            </a:r>
            <a:r>
              <a:rPr lang="uk-UA" dirty="0"/>
              <a:t>і </a:t>
            </a:r>
            <a:r>
              <a:rPr lang="en-US" dirty="0"/>
              <a:t>Hummel </a:t>
            </a:r>
            <a:r>
              <a:rPr lang="uk-UA" dirty="0"/>
              <a:t>і 24 самохідних гармат </a:t>
            </a:r>
            <a:r>
              <a:rPr lang="en-US" dirty="0"/>
              <a:t>Grille. </a:t>
            </a:r>
            <a:r>
              <a:rPr lang="uk-UA" dirty="0"/>
              <a:t>Серед танків - 15 справних "Тигрів" і само собою жодної "Пантери". "</a:t>
            </a:r>
            <a:r>
              <a:rPr lang="uk-UA" dirty="0" err="1"/>
              <a:t>Фердинандів</a:t>
            </a:r>
            <a:r>
              <a:rPr lang="uk-UA" dirty="0"/>
              <a:t>" не тільки в 2-му </a:t>
            </a:r>
            <a:r>
              <a:rPr lang="uk-UA" dirty="0" err="1"/>
              <a:t>тк</a:t>
            </a:r>
            <a:r>
              <a:rPr lang="uk-UA" dirty="0"/>
              <a:t> СС, а й взагалі у Е. </a:t>
            </a:r>
            <a:r>
              <a:rPr lang="uk-UA" dirty="0" err="1"/>
              <a:t>Манштейна</a:t>
            </a:r>
            <a:r>
              <a:rPr lang="uk-UA" dirty="0"/>
              <a:t> бути просто не могло - ця прославлена радянськими військовими САУ була випущена німцями одиничної партією (90 штук), всі вони застосовувалися на північному фасі Курської дуги, і, до речі, Е. </a:t>
            </a:r>
            <a:r>
              <a:rPr lang="uk-UA" dirty="0" err="1"/>
              <a:t>Манштейн</a:t>
            </a:r>
            <a:r>
              <a:rPr lang="uk-UA" dirty="0"/>
              <a:t> назвав цю САУ такою, що не виправдала себе. У складі радянських 18-го і 29-го </a:t>
            </a:r>
            <a:r>
              <a:rPr lang="uk-UA" dirty="0" err="1"/>
              <a:t>тк</a:t>
            </a:r>
            <a:r>
              <a:rPr lang="uk-UA" dirty="0"/>
              <a:t> на ранок 12 липня перебували готовими до бою 368 танків і САУ. Вся ця техніка використовувалася на напрямку головного удару двох корпусів проти дивізії «</a:t>
            </a:r>
            <a:r>
              <a:rPr lang="uk-UA" dirty="0" err="1"/>
              <a:t>Лейбштандарт</a:t>
            </a:r>
            <a:r>
              <a:rPr lang="uk-UA" dirty="0"/>
              <a:t>». Отже, співвідношення в танках та САУ було 1:3,5 на користь радянських військ.</a:t>
            </a:r>
          </a:p>
        </p:txBody>
      </p:sp>
    </p:spTree>
    <p:extLst>
      <p:ext uri="{BB962C8B-B14F-4D97-AF65-F5344CB8AC3E}">
        <p14:creationId xmlns:p14="http://schemas.microsoft.com/office/powerpoint/2010/main" xmlns="" val="1201736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243408"/>
            <a:ext cx="9776024" cy="7416824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1737976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i="1" dirty="0"/>
              <a:t>Хід битви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3722883"/>
            <a:ext cx="9252520" cy="31393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12 липня 1943 в районі залізничної станції </a:t>
            </a:r>
            <a:r>
              <a:rPr lang="uk-UA" dirty="0" err="1"/>
              <a:t>Прохоровка</a:t>
            </a:r>
            <a:r>
              <a:rPr lang="uk-UA" dirty="0"/>
              <a:t> за 56 кілометрів на північ від Білгорода відбулася велика танкова битва, що стала одним з гострих і вирішальних боїв битви на курській дузі — битва між наступаючим 2-м танковим корпусом СС (4-та танкова армія Німеччини) і радянськими військами, що наносили контрудар.</a:t>
            </a:r>
          </a:p>
          <a:p>
            <a:pPr algn="ctr"/>
            <a:endParaRPr lang="uk-UA" dirty="0"/>
          </a:p>
          <a:p>
            <a:pPr algn="ctr"/>
            <a:r>
              <a:rPr lang="uk-UA" dirty="0"/>
              <a:t>Командувач 5-ю гвардійською танковою армією </a:t>
            </a:r>
            <a:r>
              <a:rPr lang="uk-UA" dirty="0" err="1"/>
              <a:t>Ротмістров</a:t>
            </a:r>
            <a:r>
              <a:rPr lang="uk-UA" dirty="0"/>
              <a:t> кинув два своїх танкових корпуси, 18-й і 29-й — 336 танків і 20 САУ) на дивізію СС </a:t>
            </a:r>
            <a:r>
              <a:rPr lang="uk-UA" dirty="0" err="1"/>
              <a:t>Лейбштандарт</a:t>
            </a:r>
            <a:r>
              <a:rPr lang="uk-UA" dirty="0"/>
              <a:t> СС «Адольф Гітлер» (56 танків і 30 САУ), яка практично знищила ці два корпуси.</a:t>
            </a:r>
          </a:p>
          <a:p>
            <a:pPr algn="ctr"/>
            <a:endParaRPr lang="uk-UA" dirty="0"/>
          </a:p>
          <a:p>
            <a:pPr algn="ctr"/>
            <a:r>
              <a:rPr lang="uk-UA" dirty="0"/>
              <a:t>Одночасно дивізія СС «</a:t>
            </a:r>
            <a:r>
              <a:rPr lang="uk-UA" dirty="0" err="1"/>
              <a:t>Тотенкопф</a:t>
            </a:r>
            <a:r>
              <a:rPr lang="uk-UA" dirty="0"/>
              <a:t>» успішно наступала проти дивізій 5-ої гвардійської армії </a:t>
            </a:r>
            <a:r>
              <a:rPr lang="uk-UA" dirty="0" err="1"/>
              <a:t>Жадова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5610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24528" cy="7317432"/>
          </a:xfrm>
        </p:spPr>
      </p:pic>
      <p:sp>
        <p:nvSpPr>
          <p:cNvPr id="5" name="Прямоугольник 4"/>
          <p:cNvSpPr/>
          <p:nvPr/>
        </p:nvSpPr>
        <p:spPr>
          <a:xfrm>
            <a:off x="-12608" y="2616866"/>
            <a:ext cx="9156607" cy="42473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Дивізія «</a:t>
            </a:r>
            <a:r>
              <a:rPr lang="uk-UA" dirty="0" err="1"/>
              <a:t>Райх</a:t>
            </a:r>
            <a:r>
              <a:rPr lang="uk-UA" dirty="0"/>
              <a:t>» також успішно наступала проти 2-го гвардійського і 2-го танкових корпусів армії </a:t>
            </a:r>
            <a:r>
              <a:rPr lang="uk-UA" dirty="0" err="1"/>
              <a:t>Ротмістрова</a:t>
            </a:r>
            <a:r>
              <a:rPr lang="uk-UA" dirty="0"/>
              <a:t>.</a:t>
            </a:r>
          </a:p>
          <a:p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на </a:t>
            </a:r>
            <a:r>
              <a:rPr lang="uk-UA" dirty="0"/>
              <a:t>центральній ділянці (18-ий і 29-ий танкові корпуси і 9-та гвардійська </a:t>
            </a:r>
            <a:r>
              <a:rPr lang="uk-UA" dirty="0" err="1"/>
              <a:t>повітряно-десантна</a:t>
            </a:r>
            <a:r>
              <a:rPr lang="uk-UA" dirty="0"/>
              <a:t> дивізія проти дивізії СС «</a:t>
            </a:r>
            <a:r>
              <a:rPr lang="uk-UA" dirty="0" err="1"/>
              <a:t>Лейбштандарт</a:t>
            </a:r>
            <a:r>
              <a:rPr lang="uk-UA" dirty="0"/>
              <a:t>») — радянський наступ був зупинений, після жорстоких боїв в районі радгоспу «</a:t>
            </a:r>
            <a:r>
              <a:rPr lang="uk-UA" dirty="0" err="1"/>
              <a:t>Октябрьский</a:t>
            </a:r>
            <a:r>
              <a:rPr lang="uk-UA" dirty="0"/>
              <a:t>» німці залишилися на колишніх позиціях, проте 18-ий танковий корпус </a:t>
            </a:r>
            <a:r>
              <a:rPr lang="uk-UA" dirty="0" smtClean="0"/>
              <a:t>опи</a:t>
            </a:r>
            <a:r>
              <a:rPr lang="uk-UA" dirty="0" smtClean="0"/>
              <a:t>нився </a:t>
            </a:r>
            <a:r>
              <a:rPr lang="uk-UA" dirty="0"/>
              <a:t>на вузькій ділянці (2 км по фронту) на глибину 5 км між дивізіями «</a:t>
            </a:r>
            <a:r>
              <a:rPr lang="uk-UA" dirty="0" err="1"/>
              <a:t>Тотенкопф</a:t>
            </a:r>
            <a:r>
              <a:rPr lang="uk-UA" dirty="0"/>
              <a:t>» і «</a:t>
            </a:r>
            <a:r>
              <a:rPr lang="uk-UA" dirty="0" err="1"/>
              <a:t>Лейбштандарт</a:t>
            </a:r>
            <a:r>
              <a:rPr lang="uk-UA" dirty="0"/>
              <a:t>», а 29-ий танковий корпус зайняв нічийну смугу перед «</a:t>
            </a:r>
            <a:r>
              <a:rPr lang="uk-UA" dirty="0" err="1"/>
              <a:t>Октябрьским</a:t>
            </a:r>
            <a:r>
              <a:rPr lang="uk-UA" dirty="0"/>
              <a:t>» (питання про заняття цього радгоспу радянськими частинами залишається темною плямою);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на </a:t>
            </a:r>
            <a:r>
              <a:rPr lang="uk-UA" dirty="0"/>
              <a:t>північній ділянці (97-а, 95-а, 52-а, 42-а гвардійські стрілецькі дивізії і 24-а гвардійська танкова бригада проти дивізії СС «</a:t>
            </a:r>
            <a:r>
              <a:rPr lang="uk-UA" dirty="0" err="1"/>
              <a:t>Тотенкопф</a:t>
            </a:r>
            <a:r>
              <a:rPr lang="uk-UA" dirty="0"/>
              <a:t>») — німці просунулися на 5 км, на ділянці 6 км по фронту;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на </a:t>
            </a:r>
            <a:r>
              <a:rPr lang="uk-UA" dirty="0"/>
              <a:t>південній ділянці (2-й гвардійський і 2-й танкові корпуси, 183-а стрілецька дивізія проти дивізії СС «</a:t>
            </a:r>
            <a:r>
              <a:rPr lang="uk-UA" dirty="0" err="1"/>
              <a:t>Райх</a:t>
            </a:r>
            <a:r>
              <a:rPr lang="uk-UA" dirty="0"/>
              <a:t>») — німці просунулися на 2 км, на ділянці 8 км по фронту.</a:t>
            </a:r>
          </a:p>
        </p:txBody>
      </p:sp>
    </p:spTree>
    <p:extLst>
      <p:ext uri="{BB962C8B-B14F-4D97-AF65-F5344CB8AC3E}">
        <p14:creationId xmlns:p14="http://schemas.microsoft.com/office/powerpoint/2010/main" xmlns="" val="2300436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559098" cy="7173416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764704"/>
            <a:ext cx="2317237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i="1" dirty="0"/>
              <a:t>Підсумок бою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549676"/>
            <a:ext cx="9324528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Під </a:t>
            </a:r>
            <a:r>
              <a:rPr lang="uk-UA" dirty="0" err="1"/>
              <a:t>Прохорівкою</a:t>
            </a:r>
            <a:r>
              <a:rPr lang="uk-UA" dirty="0"/>
              <a:t> радянські війська чисельно переважали німецькі за різними оцінками у два-три рази, але німецькі війська мали перевагу в якості техніки та в її бойових можливостях, до того ж німецькі війська оборонялися і були добре підготовлені та оснащені. В бою взяли участь близько 700 </a:t>
            </a:r>
            <a:r>
              <a:rPr lang="uk-UA" dirty="0" smtClean="0"/>
              <a:t>радянських </a:t>
            </a:r>
            <a:r>
              <a:rPr lang="uk-UA" dirty="0"/>
              <a:t>танків. З німецької сторони було близько 350 танків і САУ, із них 35 «Тигрів». В бою танки з німецької сторони зіграли значну, але не вирішальну роль, оскільки основний тягар бою на себе взяли укріплені позиції, що складалися як із танків, так і зі значної кількості протитанкових гармат. Зіткнення танкових мас все ж таки було, але не мало масового характеру з боку німців.</a:t>
            </a:r>
          </a:p>
        </p:txBody>
      </p:sp>
    </p:spTree>
    <p:extLst>
      <p:ext uri="{BB962C8B-B14F-4D97-AF65-F5344CB8AC3E}">
        <p14:creationId xmlns:p14="http://schemas.microsoft.com/office/powerpoint/2010/main" xmlns="" val="3769613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14954"/>
            <a:ext cx="9433048" cy="6843045"/>
          </a:xfrm>
        </p:spPr>
      </p:pic>
      <p:sp>
        <p:nvSpPr>
          <p:cNvPr id="5" name="Прямоугольник 4"/>
          <p:cNvSpPr/>
          <p:nvPr/>
        </p:nvSpPr>
        <p:spPr>
          <a:xfrm>
            <a:off x="-20814" y="4549676"/>
            <a:ext cx="9345341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Угруповання, які наступали вранці 12 липня 1943 р. рухалися назустріч один одному не «в лоб», а під помітним кутом. Німці першими помітили радянські танки і встигли перелаштуватися і приготуватися до бою. Легкі і велика частина середніх німецьких танків атакували з флангу танки П. </a:t>
            </a:r>
            <a:r>
              <a:rPr lang="uk-UA" dirty="0" err="1"/>
              <a:t>Ротмістрова</a:t>
            </a:r>
            <a:r>
              <a:rPr lang="uk-UA" dirty="0"/>
              <a:t>, які змушені були на ходу змінювати напрямок атаки. Це викликало неминуче сум'яття і дозволило роті «тигрів» за підтримки самохідок і частини середніх танків несподівано атакувати з іншого боку. Радянські танки опинилися під перехресним вогнем, причому звідки ведеться друга атака, бачили лише деякі танкісти (через задимленість поля бою).</a:t>
            </a:r>
          </a:p>
        </p:txBody>
      </p:sp>
    </p:spTree>
    <p:extLst>
      <p:ext uri="{BB962C8B-B14F-4D97-AF65-F5344CB8AC3E}">
        <p14:creationId xmlns:p14="http://schemas.microsoft.com/office/powerpoint/2010/main" xmlns="" val="792351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083" y="0"/>
            <a:ext cx="9348611" cy="6946445"/>
          </a:xfrm>
        </p:spPr>
      </p:pic>
      <p:sp>
        <p:nvSpPr>
          <p:cNvPr id="5" name="Прямоугольник 4"/>
          <p:cNvSpPr/>
          <p:nvPr/>
        </p:nvSpPr>
        <p:spPr>
          <a:xfrm>
            <a:off x="-24083" y="4077072"/>
            <a:ext cx="9324528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Танкова битва мала місце лише на напрямку першого удару німців, «тигри» вели вогонь без перешкод, як у тирі (окремі екіпажі заявили до 30 перемог). Це був не бій, а побиття. Тим не менш, радянські танкісти зуміли вивести з ладу чверть німецьких танків. Технічні переваги німецької зброї радянські танкісти </a:t>
            </a:r>
            <a:r>
              <a:rPr lang="uk-UA" dirty="0" err="1"/>
              <a:t>компенсовували</a:t>
            </a:r>
            <a:r>
              <a:rPr lang="uk-UA" dirty="0"/>
              <a:t> героїзмом. Корпус німців змушений був зупинитися на дві доби. До того часу почалися контрудари радянських військ по флангах німецьких ударних угрупувань і подальший наступ ворожого корпусу ставав безперспективним. Цікавий той факт, що жоден німецький мемуарист чи очевидець не назвав у своїх спогадах цю битву зустрічною танковою і найбільшою у війні, частина з них просто відзначала лише колосальні втрати радянських бронетанкових військ під </a:t>
            </a:r>
            <a:r>
              <a:rPr lang="uk-UA" dirty="0" err="1"/>
              <a:t>Прохорівкою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19240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79"/>
            <a:ext cx="9252520" cy="6950956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2654894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i="1" dirty="0"/>
              <a:t>Втрати сторін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2557" y="4365104"/>
            <a:ext cx="9144000" cy="25853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Втрати обох сторін у підсумку точно підрахувати важко, оскільки різні джерела дають різні дані, але якщо залучити бойові документи, то приблизні втрати були наступними: з німецької сторони – підбито в ході бою 154 танки і САУ – 56,4%, 41 танк відправлено у довгостроковий ремонт, 67 танків ввійшли в стрій після короткострокового ремонту, 34 танки було знищено безповоротно, інші танки отримали незначні пошкодження. Радянські війська втратили в наступі 237 танків і 17 САУ – 69% від загальної чисельності, більшість із них були втрачені безповоротно, оскільки по-перше поле битви залишилось за німцями і по-друге в ніч із 12 на 13 липня 1943 р. німецькі сапери підірвали підбиті машини, що стояли на полі.</a:t>
            </a:r>
          </a:p>
        </p:txBody>
      </p:sp>
    </p:spTree>
    <p:extLst>
      <p:ext uri="{BB962C8B-B14F-4D97-AF65-F5344CB8AC3E}">
        <p14:creationId xmlns:p14="http://schemas.microsoft.com/office/powerpoint/2010/main" xmlns="" val="2035572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1282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админ</cp:lastModifiedBy>
  <cp:revision>7</cp:revision>
  <dcterms:created xsi:type="dcterms:W3CDTF">2013-09-25T17:08:04Z</dcterms:created>
  <dcterms:modified xsi:type="dcterms:W3CDTF">2013-09-29T16:46:33Z</dcterms:modified>
</cp:coreProperties>
</file>