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1406020"/>
            <a:ext cx="6172199" cy="2251579"/>
          </a:xfrm>
        </p:spPr>
        <p:txBody>
          <a:bodyPr lIns="0" rIns="0" anchor="t">
            <a:noAutofit/>
          </a:bodyPr>
          <a:lstStyle>
            <a:lvl1pPr>
              <a:defRPr sz="6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905864"/>
            <a:ext cx="6172200" cy="1123336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643B3-B214-4B7B-B973-7458F8BC1CCC}" type="datetimeFigureOut">
              <a:rPr lang="uk-UA" smtClean="0"/>
              <a:t>22.12.2014</a:t>
            </a:fld>
            <a:endParaRPr lang="uk-U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F8516FE-D61C-4442-8FB3-09CD498745F5}" type="slidenum">
              <a:rPr lang="uk-UA" smtClean="0"/>
              <a:t>‹#›</a:t>
            </a:fld>
            <a:endParaRPr lang="uk-U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4400" y="1554480"/>
            <a:ext cx="4222308" cy="388620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643B3-B214-4B7B-B973-7458F8BC1CCC}" type="datetimeFigureOut">
              <a:rPr lang="uk-UA" smtClean="0"/>
              <a:t>22.12.2014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516FE-D61C-4442-8FB3-09CD498745F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69848" y="1554480"/>
            <a:ext cx="2075688" cy="3886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56432" y="1554480"/>
            <a:ext cx="4224528" cy="3886200"/>
          </a:xfrm>
        </p:spPr>
        <p:txBody>
          <a:bodyPr vert="eaVer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643B3-B214-4B7B-B973-7458F8BC1CCC}" type="datetimeFigureOut">
              <a:rPr lang="uk-UA" smtClean="0"/>
              <a:t>22.12.2014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516FE-D61C-4442-8FB3-09CD498745F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3456432" y="1545336"/>
            <a:ext cx="4224528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21643B3-B214-4B7B-B973-7458F8BC1CCC}" type="datetimeFigureOut">
              <a:rPr lang="uk-UA" smtClean="0"/>
              <a:t>22.12.2014</a:t>
            </a:fld>
            <a:endParaRPr lang="uk-U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F8516FE-D61C-4442-8FB3-09CD498745F5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9848" y="1472184"/>
            <a:ext cx="6172200" cy="2130552"/>
          </a:xfrm>
        </p:spPr>
        <p:txBody>
          <a:bodyPr anchor="t">
            <a:noAutofit/>
          </a:bodyPr>
          <a:lstStyle>
            <a:lvl1pPr algn="l">
              <a:defRPr sz="4800" b="1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3886200"/>
            <a:ext cx="6172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643B3-B214-4B7B-B973-7458F8BC1CCC}" type="datetimeFigureOut">
              <a:rPr lang="uk-UA" smtClean="0"/>
              <a:t>22.12.2014</a:t>
            </a:fld>
            <a:endParaRPr lang="uk-UA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F8516FE-D61C-4442-8FB3-09CD498745F5}" type="slidenum">
              <a:rPr lang="uk-UA" smtClean="0"/>
              <a:t>‹#›</a:t>
            </a:fld>
            <a:endParaRPr lang="uk-UA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6325" cy="1066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86998" y="1915859"/>
            <a:ext cx="3646966" cy="288142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6754" y="1915881"/>
            <a:ext cx="3639311" cy="288139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643B3-B214-4B7B-B973-7458F8BC1CCC}" type="datetimeFigureOut">
              <a:rPr lang="uk-UA" smtClean="0"/>
              <a:t>22.12.2014</a:t>
            </a:fld>
            <a:endParaRPr lang="uk-UA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F8516FE-D61C-4442-8FB3-09CD498745F5}" type="slidenum">
              <a:rPr lang="uk-UA" smtClean="0"/>
              <a:t>‹#›</a:t>
            </a:fld>
            <a:endParaRPr lang="uk-UA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9600"/>
            <a:ext cx="3615734" cy="1066799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916113"/>
            <a:ext cx="3638550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860676"/>
            <a:ext cx="3638550" cy="288289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2625" y="1916113"/>
            <a:ext cx="3660775" cy="646112"/>
          </a:xfrm>
        </p:spPr>
        <p:txBody>
          <a:bodyPr anchor="t">
            <a:normAutofit/>
          </a:bodyPr>
          <a:lstStyle>
            <a:lvl1pPr marL="0" indent="0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2626" y="2860676"/>
            <a:ext cx="3651250" cy="28829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643B3-B214-4B7B-B973-7458F8BC1CCC}" type="datetimeFigureOut">
              <a:rPr lang="uk-UA" smtClean="0"/>
              <a:t>22.12.2014</a:t>
            </a:fld>
            <a:endParaRPr lang="uk-UA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F8516FE-D61C-4442-8FB3-09CD498745F5}" type="slidenum">
              <a:rPr lang="uk-UA" smtClean="0"/>
              <a:t>‹#›</a:t>
            </a:fld>
            <a:endParaRPr lang="uk-UA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162800" y="1551543"/>
            <a:ext cx="1828800" cy="365125"/>
          </a:xfrm>
        </p:spPr>
        <p:txBody>
          <a:bodyPr/>
          <a:lstStyle/>
          <a:p>
            <a:fld id="{221643B3-B214-4B7B-B973-7458F8BC1CCC}" type="datetimeFigureOut">
              <a:rPr lang="uk-UA" smtClean="0"/>
              <a:t>22.12.2014</a:t>
            </a:fld>
            <a:endParaRPr lang="uk-UA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F8516FE-D61C-4442-8FB3-09CD498745F5}" type="slidenum">
              <a:rPr lang="uk-UA" smtClean="0"/>
              <a:t>‹#›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643B3-B214-4B7B-B973-7458F8BC1CCC}" type="datetimeFigureOut">
              <a:rPr lang="uk-UA" smtClean="0"/>
              <a:t>22.12.2014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8516FE-D61C-4442-8FB3-09CD498745F5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450" y="1920876"/>
            <a:ext cx="3654425" cy="288924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6425"/>
            <a:ext cx="3629025" cy="1041400"/>
          </a:xfrm>
        </p:spPr>
        <p:txBody>
          <a:bodyPr anchor="t">
            <a:normAutofit/>
          </a:bodyPr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920875"/>
            <a:ext cx="3629025" cy="1812925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643B3-B214-4B7B-B973-7458F8BC1CCC}" type="datetimeFigureOut">
              <a:rPr lang="uk-UA" smtClean="0"/>
              <a:t>22.12.2014</a:t>
            </a:fld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F8516FE-D61C-4442-8FB3-09CD498745F5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776" y="600074"/>
            <a:ext cx="2074862" cy="1981201"/>
          </a:xfrm>
          <a:ln>
            <a:noFill/>
          </a:ln>
        </p:spPr>
        <p:txBody>
          <a:bodyPr anchor="t">
            <a:normAutofit/>
          </a:bodyPr>
          <a:lstStyle>
            <a:lvl1pPr algn="l">
              <a:defRPr sz="1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63862" y="1650999"/>
            <a:ext cx="5627687" cy="42207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63862" y="614363"/>
            <a:ext cx="3741738" cy="909637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643B3-B214-4B7B-B973-7458F8BC1CCC}" type="datetimeFigureOut">
              <a:rPr lang="uk-UA" smtClean="0"/>
              <a:t>22.12.2014</a:t>
            </a:fld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F8516FE-D61C-4442-8FB3-09CD498745F5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493776" y="6356350"/>
            <a:ext cx="5102352" cy="365125"/>
          </a:xfrm>
        </p:spPr>
        <p:txBody>
          <a:bodyPr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1554480"/>
            <a:ext cx="2073348" cy="197946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1547036"/>
            <a:ext cx="4222308" cy="38862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62800" y="189468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643B3-B214-4B7B-B973-7458F8BC1CCC}" type="datetimeFigureOut">
              <a:rPr lang="uk-UA" smtClean="0"/>
              <a:t>22.12.2014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9848" y="6356350"/>
            <a:ext cx="510235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59752" y="6356350"/>
            <a:ext cx="113768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8516FE-D61C-4442-8FB3-09CD498745F5}" type="slidenum">
              <a:rPr lang="uk-UA" smtClean="0"/>
              <a:t>‹#›</a:t>
            </a:fld>
            <a:endParaRPr lang="uk-U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1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i="1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2276872"/>
            <a:ext cx="8784976" cy="2251579"/>
          </a:xfrm>
        </p:spPr>
        <p:txBody>
          <a:bodyPr/>
          <a:lstStyle/>
          <a:p>
            <a:pPr algn="ctr"/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I</a:t>
            </a:r>
            <a:r>
              <a:rPr lang="ru-RU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</a:t>
            </a:r>
            <a:r>
              <a:rPr lang="ru-RU" sz="6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всеукра</a:t>
            </a:r>
            <a:r>
              <a:rPr lang="uk-UA" sz="6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їнський</a:t>
            </a:r>
            <a:r>
              <a:rPr lang="uk-UA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 військовий з</a:t>
            </a:r>
            <a:r>
              <a:rPr lang="en-US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’</a:t>
            </a:r>
            <a:r>
              <a:rPr lang="uk-UA" sz="6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їзд</a:t>
            </a:r>
            <a:endParaRPr lang="uk-UA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383025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539552" y="1916832"/>
            <a:ext cx="8172400" cy="3886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З'їзд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накреслив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ряд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рішучих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заходів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спрямованих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українізацію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школи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націоналізацію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землі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обрав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Генеральний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військовий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комітет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uk-U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09887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467544" y="476672"/>
            <a:ext cx="4680520" cy="3886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Перший всеукраїнський військовий з‘їзд </a:t>
            </a:r>
            <a:r>
              <a:rPr lang="uk-UA" sz="2000" u="sng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1917 </a:t>
            </a:r>
            <a:r>
              <a:rPr lang="uk-UA" sz="2000" u="sng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року</a:t>
            </a:r>
            <a:r>
              <a:rPr lang="uk-UA" sz="20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— </a:t>
            </a:r>
            <a:r>
              <a:rPr lang="uk-U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форуми солдатів-українців, що відіграти велику роль у нац. державотворенні, українізації армії та військ, </a:t>
            </a:r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будівництві </a:t>
            </a:r>
            <a:r>
              <a:rPr lang="uk-U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УНР.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2498503"/>
            <a:ext cx="5460246" cy="395170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val="638927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683568" y="1484784"/>
            <a:ext cx="7056784" cy="3886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 роботі з'їзду прийняло участь близько 900 делегатів з різних військових частин, українських груп, товариств та організацій армій всіх фронтів, Балтійського і Чорноморського флотів, а також окремих гарнізонів і округів України.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3717032"/>
            <a:ext cx="2073348" cy="1979466"/>
          </a:xfrm>
        </p:spPr>
        <p:txBody>
          <a:bodyPr/>
          <a:lstStyle/>
          <a:p>
            <a:r>
              <a:rPr lang="uk-UA" dirty="0" smtClean="0"/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32074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1907704" y="1268760"/>
            <a:ext cx="5580064" cy="3886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З'їзд був скликаний з ініціативи Українського Військового Організаційного комітету на чолі з полковником Глинським для координації дій українського військового руху. Основною метою з'їзду було підтвердження постанов Всеукраїнського Національного Конгресу, який проходив місяцем раніше.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3528" y="4581128"/>
            <a:ext cx="2073348" cy="1979466"/>
          </a:xfrm>
        </p:spPr>
        <p:txBody>
          <a:bodyPr/>
          <a:lstStyle/>
          <a:p>
            <a:r>
              <a:rPr lang="uk-UA" dirty="0" smtClean="0"/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23598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0" y="188640"/>
            <a:ext cx="9144000" cy="3886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Відкрив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з'їзд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голова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Української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Центральної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Ради М.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Грушевський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uk-UA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4725144"/>
            <a:ext cx="2073348" cy="1979466"/>
          </a:xfrm>
        </p:spPr>
        <p:txBody>
          <a:bodyPr/>
          <a:lstStyle/>
          <a:p>
            <a:r>
              <a:rPr lang="uk-UA" dirty="0" smtClean="0"/>
              <a:t> 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7658" y="1484784"/>
            <a:ext cx="3175000" cy="464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608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179512" y="188640"/>
            <a:ext cx="8856984" cy="18722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 складу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президії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було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обрано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С. Петлюру, М.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Міхновського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В.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Винниченка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Ю. Капкана, С. Письменного. В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центрі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уваги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з'їзду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були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питання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загальнополітичного</a:t>
            </a:r>
            <a:r>
              <a:rPr lang="ru-RU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характеру.</a:t>
            </a:r>
            <a:endParaRPr lang="uk-UA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5829300"/>
            <a:ext cx="2073348" cy="329643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 </a:t>
            </a:r>
            <a:r>
              <a:rPr lang="uk-UA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с. Петлюра</a:t>
            </a:r>
            <a:endParaRPr lang="uk-UA" sz="1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916832"/>
            <a:ext cx="2587611" cy="3912468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6127" y="1916832"/>
            <a:ext cx="2794620" cy="391246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259528" y="5829300"/>
            <a:ext cx="27363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В. ВИННИЧЕНКО</a:t>
            </a:r>
            <a:r>
              <a:rPr lang="uk-UA" dirty="0" smtClean="0">
                <a:latin typeface="+mj-lt"/>
              </a:rPr>
              <a:t>	</a:t>
            </a:r>
            <a:endParaRPr lang="uk-UA" dirty="0">
              <a:latin typeface="+mj-lt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1916832"/>
            <a:ext cx="2620770" cy="3957362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6189527" y="5844689"/>
            <a:ext cx="271804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М. МІХНОВСЬКИЙ</a:t>
            </a:r>
            <a:endParaRPr lang="uk-UA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42773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683568" y="1484784"/>
            <a:ext cx="7992888" cy="3886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пропозицію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С.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Петлюри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делегати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форуму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привітали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УЦР,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склали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їй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велику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подяку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об'єднання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сил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українства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визнали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УЦР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єдиним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компетентним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органом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усієї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України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у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відносинах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Тимчасовим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урядом. У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ставленні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війни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форум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висловився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 мир без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анексій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контрибуцій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засадах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самовизначення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націй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закликав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Тимчасовий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уряд точно і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негайно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визначити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своє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ставлення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Антанти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Четвертного 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союзу,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зажадав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включення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представників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України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делегації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Росії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2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майбутній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мирній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конференції</a:t>
            </a:r>
            <a:r>
              <a:rPr lang="ru-RU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uk-UA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5213" y="4878534"/>
            <a:ext cx="2073348" cy="1979466"/>
          </a:xfrm>
        </p:spPr>
        <p:txBody>
          <a:bodyPr/>
          <a:lstStyle/>
          <a:p>
            <a:r>
              <a:rPr lang="uk-UA" dirty="0" smtClean="0"/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429102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395536" y="1545336"/>
            <a:ext cx="8568952" cy="3886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доповіддю «Про націоналізацію війська» виступив С. Петлюра. В ній засуджувалась </a:t>
            </a: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антидемократична  </a:t>
            </a: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система формування армії з представників різних національностей, яка, на погляд промовця, призвела за три роки війни до втрати боєздатності </a:t>
            </a: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фронтових </a:t>
            </a: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частин. Було запропоновано негайно виділити </a:t>
            </a: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українських </a:t>
            </a: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вояків в окремі </a:t>
            </a:r>
            <a:r>
              <a:rPr lang="uk-UA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військові </a:t>
            </a:r>
            <a:r>
              <a:rPr lang="uk-U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одиниці, але на фронті здійснювати це обережно, щоб не дезорганізувати бойові частини.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7504" y="4725144"/>
            <a:ext cx="2073348" cy="1979466"/>
          </a:xfrm>
        </p:spPr>
        <p:txBody>
          <a:bodyPr/>
          <a:lstStyle/>
          <a:p>
            <a:r>
              <a:rPr lang="uk-UA" dirty="0" smtClean="0"/>
              <a:t>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8520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sz="quarter" idx="13"/>
          </p:nvPr>
        </p:nvSpPr>
        <p:spPr>
          <a:xfrm>
            <a:off x="251520" y="404664"/>
            <a:ext cx="6853376" cy="38862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Учасники з'їзду підтримали вимогу національно-територіальної автономії України, призначення при Тимчасовому уряді міністра у справах України, створення крайового урядового </a:t>
            </a:r>
            <a:r>
              <a:rPr lang="uk-UA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органу, </a:t>
            </a:r>
            <a:r>
              <a:rPr lang="uk-UA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підтримали формування першої української військової частини - полку ім. Б. Хмельницького. Командиром полку був призначений полковник Юрій Капкан.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4878534"/>
            <a:ext cx="2073348" cy="1979466"/>
          </a:xfrm>
        </p:spPr>
        <p:txBody>
          <a:bodyPr/>
          <a:lstStyle/>
          <a:p>
            <a:r>
              <a:rPr lang="uk-UA" dirty="0" smtClean="0"/>
              <a:t> </a:t>
            </a:r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2557331"/>
            <a:ext cx="2536676" cy="4045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5922831"/>
      </p:ext>
    </p:extLst>
  </p:cSld>
  <p:clrMapOvr>
    <a:masterClrMapping/>
  </p:clrMapOvr>
</p:sld>
</file>

<file path=ppt/theme/theme1.xml><?xml version="1.0" encoding="utf-8"?>
<a:theme xmlns:a="http://schemas.openxmlformats.org/drawingml/2006/main" name="Tradeshow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Tradeshow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宋体"/>
        <a:font script="Hant" typeface="新細明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adeshow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300000"/>
              </a:schemeClr>
            </a:gs>
            <a:gs pos="35000">
              <a:schemeClr val="phClr">
                <a:tint val="45000"/>
                <a:satMod val="300000"/>
              </a:schemeClr>
            </a:gs>
            <a:gs pos="69000">
              <a:schemeClr val="phClr">
                <a:tint val="45000"/>
                <a:satMod val="350000"/>
              </a:schemeClr>
            </a:gs>
            <a:gs pos="100000">
              <a:schemeClr val="phClr">
                <a:tint val="60000"/>
                <a:satMod val="350000"/>
              </a:schemeClr>
            </a:gs>
          </a:gsLst>
          <a:path path="circle">
            <a:fillToRect l="50000" t="50000" r="100000" b="100000"/>
          </a:path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38475" cap="flat" cmpd="sng" algn="ctr">
          <a:solidFill>
            <a:schemeClr val="phClr"/>
          </a:solidFill>
          <a:prstDash val="solid"/>
        </a:ln>
        <a:ln w="548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4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>
              <a:rot lat="0" lon="0" rev="3600000"/>
            </a:lightRig>
          </a:scene3d>
          <a:sp3d contourW="31750" prstMaterial="flat">
            <a:bevelT w="127000" h="254000" prst="angle"/>
            <a:contourClr>
              <a:schemeClr val="phClr">
                <a:shade val="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20000">
              <a:schemeClr val="phClr">
                <a:tint val="80000"/>
                <a:lumMod val="100000"/>
              </a:schemeClr>
            </a:gs>
            <a:gs pos="100000">
              <a:schemeClr val="phClr">
                <a:tint val="100000"/>
                <a:lumMod val="80000"/>
              </a:schemeClr>
            </a:gs>
          </a:gsLst>
          <a:path path="circle">
            <a:fillToRect l="50000" t="20000" r="100000" b="100000"/>
          </a:path>
        </a:gradFill>
        <a:gradFill rotWithShape="1">
          <a:gsLst>
            <a:gs pos="0">
              <a:schemeClr val="phClr">
                <a:tint val="100000"/>
                <a:lumMod val="100000"/>
              </a:schemeClr>
            </a:gs>
            <a:gs pos="100000">
              <a:schemeClr val="phClr">
                <a:shade val="100000"/>
                <a:lumMod val="60000"/>
              </a:schemeClr>
            </a:gs>
          </a:gsLst>
          <a:path path="circle">
            <a:fillToRect l="50000" t="2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Выставка</Template>
  <TotalTime>28</TotalTime>
  <Words>376</Words>
  <Application>Microsoft Office PowerPoint</Application>
  <PresentationFormat>Экран (4:3)</PresentationFormat>
  <Paragraphs>22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Tradeshow</vt:lpstr>
      <vt:lpstr>I всеукраїнський військовий з’їзд</vt:lpstr>
      <vt:lpstr> </vt:lpstr>
      <vt:lpstr> </vt:lpstr>
      <vt:lpstr> </vt:lpstr>
      <vt:lpstr> </vt:lpstr>
      <vt:lpstr> с. Петлюра</vt:lpstr>
      <vt:lpstr> </vt:lpstr>
      <vt:lpstr> </vt:lpstr>
      <vt:lpstr> </vt:lpstr>
      <vt:lpstr> 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всеукраїнський військовий з’їзд</dc:title>
  <dc:creator>User</dc:creator>
  <cp:lastModifiedBy>User</cp:lastModifiedBy>
  <cp:revision>3</cp:revision>
  <dcterms:created xsi:type="dcterms:W3CDTF">2014-12-22T16:45:38Z</dcterms:created>
  <dcterms:modified xsi:type="dcterms:W3CDTF">2014-12-22T17:13:54Z</dcterms:modified>
</cp:coreProperties>
</file>