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E74F1-F5CC-40E4-9933-24B6EAF4F339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DA653-7DA5-4C9B-88AB-F6F5A479AFC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93E945-9B4E-4310-BF67-E9CC9ED1BF8E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290E306-B16F-4FBC-B028-C86CC13EDC7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16832"/>
            <a:ext cx="873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Перший </a:t>
            </a:r>
            <a:r>
              <a:rPr lang="ru-RU" sz="6000" b="1" dirty="0" err="1" smtClean="0">
                <a:ln/>
                <a:solidFill>
                  <a:schemeClr val="accent3"/>
                </a:solidFill>
              </a:rPr>
              <a:t>Призидент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ru-RU" sz="6000" b="1" dirty="0" err="1" smtClean="0">
                <a:ln/>
                <a:solidFill>
                  <a:schemeClr val="accent3"/>
                </a:solidFill>
              </a:rPr>
              <a:t>України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592" y="2060848"/>
            <a:ext cx="8805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Кравчук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Леонід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Макарович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Leonid_Kravch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85220"/>
            <a:ext cx="3472780" cy="347278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5049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Леонід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Кравчук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3024" y="764704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/>
              <a:t>Леоні́д Мака́рович Кравчу́к </a:t>
            </a:r>
            <a:r>
              <a:rPr lang="vi-VN" b="1" dirty="0" smtClean="0"/>
              <a:t>(</a:t>
            </a:r>
            <a:r>
              <a:rPr lang="vi-VN" b="1" dirty="0"/>
              <a:t> 10 січня 1934, село Великий Житин Рівненського району Рівненської </a:t>
            </a:r>
            <a:r>
              <a:rPr lang="vi-VN" b="1" dirty="0" smtClean="0"/>
              <a:t>області</a:t>
            </a:r>
            <a:r>
              <a:rPr lang="vi-VN" b="1" dirty="0"/>
              <a:t>) — перший Президент України після здобуття нею незалежності у 1991 році (</a:t>
            </a:r>
            <a:r>
              <a:rPr lang="vi-VN" b="1" dirty="0" smtClean="0"/>
              <a:t>1991–</a:t>
            </a:r>
            <a:r>
              <a:rPr lang="vi-VN" b="1" dirty="0"/>
              <a:t>1994), Голова Верховної Ради України у 1990–1991 роках, Народний депутат України у </a:t>
            </a:r>
            <a:r>
              <a:rPr lang="vi-VN" b="1" dirty="0" smtClean="0"/>
              <a:t>1990–1991</a:t>
            </a:r>
            <a:r>
              <a:rPr lang="vi-VN" b="1" dirty="0"/>
              <a:t> та 1994–2006 роках, Герой України (2001).</a:t>
            </a:r>
            <a:endParaRPr lang="uk-UA" b="1" dirty="0"/>
          </a:p>
        </p:txBody>
      </p:sp>
      <p:pic>
        <p:nvPicPr>
          <p:cNvPr id="6" name="Рисунок 5" descr="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92896"/>
            <a:ext cx="2523744" cy="382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_kravch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2088232" cy="372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8(20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068960"/>
            <a:ext cx="3312368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2"/>
            <a:ext cx="7505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Дитинство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Л. Кравчука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1008"/>
            <a:ext cx="8892480" cy="3093154"/>
          </a:xfrm>
          <a:prstGeom prst="rect">
            <a:avLst/>
          </a:prstGeom>
          <a:effectLst>
            <a:glow rad="63500">
              <a:schemeClr val="accent3">
                <a:alpha val="45000"/>
                <a:satMod val="120000"/>
              </a:schemeClr>
            </a:glow>
            <a:softEdge rad="127000"/>
          </a:effectLst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500" b="1" dirty="0"/>
              <a:t>Леонід Кравчук у дитинстві робив собі </a:t>
            </a:r>
            <a:r>
              <a:rPr lang="uk-UA" sz="1500" b="1" dirty="0" smtClean="0"/>
              <a:t>іграшки..</a:t>
            </a:r>
            <a:endParaRPr lang="uk-UA" sz="1500" b="1" dirty="0"/>
          </a:p>
          <a:p>
            <a:r>
              <a:rPr lang="uk-UA" sz="1500" dirty="0" smtClean="0"/>
              <a:t>Леонід Кравчук</a:t>
            </a:r>
            <a:r>
              <a:rPr lang="uk-UA" sz="1500" dirty="0"/>
              <a:t>, </a:t>
            </a:r>
            <a:r>
              <a:rPr lang="uk-UA" sz="1500" dirty="0" smtClean="0"/>
              <a:t>увійшов </a:t>
            </a:r>
            <a:r>
              <a:rPr lang="uk-UA" sz="1500" dirty="0"/>
              <a:t>в історію України не лише як перший президент.</a:t>
            </a:r>
          </a:p>
          <a:p>
            <a:r>
              <a:rPr lang="uk-UA" sz="1500" dirty="0"/>
              <a:t>З його іменем пов'язують </a:t>
            </a:r>
            <a:r>
              <a:rPr lang="uk-UA" sz="1500" dirty="0" smtClean="0"/>
              <a:t>машину "</a:t>
            </a:r>
            <a:r>
              <a:rPr lang="uk-UA" sz="1500" dirty="0" err="1" smtClean="0"/>
              <a:t>кравчучку</a:t>
            </a:r>
            <a:r>
              <a:rPr lang="uk-UA" sz="1500" dirty="0"/>
              <a:t>", якою українці возили торби на базар, масу афоризмів про українську безвихідь та образ хитрого політика, який навіть між краплями дощу може прослизнути.</a:t>
            </a:r>
          </a:p>
          <a:p>
            <a:r>
              <a:rPr lang="uk-UA" sz="1500" dirty="0"/>
              <a:t>Сам Кравчук пригадує своє дитинство із саморобними </a:t>
            </a:r>
            <a:r>
              <a:rPr lang="uk-UA" sz="1500" dirty="0" smtClean="0"/>
              <a:t>іграшками.</a:t>
            </a:r>
            <a:endParaRPr lang="uk-UA" sz="1500" dirty="0"/>
          </a:p>
          <a:p>
            <a:r>
              <a:rPr lang="uk-UA" sz="1500" b="1" dirty="0" smtClean="0"/>
              <a:t>Іграшки</a:t>
            </a:r>
            <a:endParaRPr lang="uk-UA" sz="1500" dirty="0"/>
          </a:p>
          <a:p>
            <a:r>
              <a:rPr lang="uk-UA" sz="1500" dirty="0" smtClean="0"/>
              <a:t>Якось </a:t>
            </a:r>
            <a:r>
              <a:rPr lang="uk-UA" sz="1500" dirty="0"/>
              <a:t>перший президент України пригадував, що малим йому мама подарувала на день народження 50 грамів халви.</a:t>
            </a:r>
          </a:p>
          <a:p>
            <a:r>
              <a:rPr lang="uk-UA" sz="1500" dirty="0"/>
              <a:t>За словами Кравчука, то було ще те свято. А про іграшки у Рівненські області Кравчука годі було й мріяти.</a:t>
            </a:r>
          </a:p>
          <a:p>
            <a:r>
              <a:rPr lang="uk-UA" sz="1500" dirty="0"/>
              <a:t>"Пам'ятаю, злагодив собі до дня народження ковзани з дерев'яних колодок і дроту. Примотав до ніг і поїхав. Правда, щоб ноги не роз'їжджалися, доводилося використовувати ціпок із цвяхом, яким відштовхувався й у такий спосіб котився по льоду", - згадалося Кравчукові</a:t>
            </a:r>
            <a:r>
              <a:rPr lang="uk-UA" sz="1500" dirty="0" smtClean="0"/>
              <a:t>.</a:t>
            </a:r>
            <a:endParaRPr lang="uk-UA" sz="1500" dirty="0"/>
          </a:p>
        </p:txBody>
      </p:sp>
      <p:pic>
        <p:nvPicPr>
          <p:cNvPr id="7" name="Рисунок 6" descr="Hata_kravch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3407">
            <a:off x="4803727" y="691735"/>
            <a:ext cx="4023493" cy="283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683568" y="1268760"/>
            <a:ext cx="3888432" cy="1656184"/>
          </a:xfrm>
          <a:prstGeom prst="horizontalScroll">
            <a:avLst>
              <a:gd name="adj" fmla="val 12500"/>
            </a:avLst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Хатина в якій  проживав Л. Кравчук в с. Великий Житин Рівненської області, вже  розвалюється.</a:t>
            </a:r>
            <a:endParaRPr lang="uk-U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0"/>
            <a:ext cx="596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Студентські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роки..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725144"/>
            <a:ext cx="370790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 коли </a:t>
            </a:r>
            <a:r>
              <a:rPr lang="ru-RU" b="1" i="1" dirty="0" err="1" smtClean="0">
                <a:solidFill>
                  <a:schemeClr val="bg1"/>
                </a:solidFill>
              </a:rPr>
              <a:t>пішла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партійна</a:t>
            </a:r>
            <a:r>
              <a:rPr lang="ru-RU" b="1" i="1" dirty="0" smtClean="0">
                <a:solidFill>
                  <a:schemeClr val="bg1"/>
                </a:solidFill>
              </a:rPr>
              <a:t> робота, тут </a:t>
            </a:r>
            <a:r>
              <a:rPr lang="ru-RU" b="1" i="1" dirty="0" err="1" smtClean="0">
                <a:solidFill>
                  <a:schemeClr val="bg1"/>
                </a:solidFill>
              </a:rPr>
              <a:t>вже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почалося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життя</a:t>
            </a:r>
            <a:r>
              <a:rPr lang="ru-RU" b="1" i="1" dirty="0" smtClean="0">
                <a:solidFill>
                  <a:schemeClr val="bg1"/>
                </a:solidFill>
              </a:rPr>
              <a:t>: </a:t>
            </a:r>
            <a:r>
              <a:rPr lang="ru-RU" b="1" i="1" dirty="0" err="1" smtClean="0">
                <a:solidFill>
                  <a:schemeClr val="bg1"/>
                </a:solidFill>
              </a:rPr>
              <a:t>свій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будинок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солідна</a:t>
            </a:r>
            <a:r>
              <a:rPr lang="ru-RU" b="1" i="1" dirty="0" smtClean="0">
                <a:solidFill>
                  <a:schemeClr val="bg1"/>
                </a:solidFill>
              </a:rPr>
              <a:t> зарплата, а в 1991 </a:t>
            </a:r>
            <a:r>
              <a:rPr lang="ru-RU" b="1" i="1" dirty="0" err="1" smtClean="0">
                <a:solidFill>
                  <a:schemeClr val="bg1"/>
                </a:solidFill>
              </a:rPr>
              <a:t>році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ще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й</a:t>
            </a:r>
            <a:r>
              <a:rPr lang="ru-RU" b="1" i="1" dirty="0" smtClean="0">
                <a:solidFill>
                  <a:schemeClr val="bg1"/>
                </a:solidFill>
              </a:rPr>
              <a:t> президентом </a:t>
            </a:r>
            <a:r>
              <a:rPr lang="ru-RU" b="1" i="1" dirty="0" err="1" smtClean="0">
                <a:solidFill>
                  <a:schemeClr val="bg1"/>
                </a:solidFill>
              </a:rPr>
              <a:t>України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вдалося</a:t>
            </a:r>
            <a:r>
              <a:rPr lang="ru-RU" b="1" i="1" dirty="0" smtClean="0">
                <a:solidFill>
                  <a:schemeClr val="bg1"/>
                </a:solidFill>
              </a:rPr>
              <a:t> стати.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08720"/>
            <a:ext cx="47525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Поки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вчився</a:t>
            </a:r>
            <a:r>
              <a:rPr lang="ru-RU" b="1" i="1" dirty="0" smtClean="0">
                <a:solidFill>
                  <a:schemeClr val="bg1"/>
                </a:solidFill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</a:rPr>
              <a:t>університеті</a:t>
            </a:r>
            <a:r>
              <a:rPr lang="ru-RU" b="1" i="1" dirty="0" smtClean="0">
                <a:solidFill>
                  <a:schemeClr val="bg1"/>
                </a:solidFill>
              </a:rPr>
              <a:t> жив у </a:t>
            </a:r>
            <a:r>
              <a:rPr lang="ru-RU" b="1" i="1" dirty="0" err="1" smtClean="0">
                <a:solidFill>
                  <a:schemeClr val="bg1"/>
                </a:solidFill>
              </a:rPr>
              <a:t>кімнаті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ще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12 </a:t>
            </a:r>
            <a:r>
              <a:rPr lang="ru-RU" b="1" i="1" dirty="0" err="1" smtClean="0">
                <a:solidFill>
                  <a:schemeClr val="bg1"/>
                </a:solidFill>
              </a:rPr>
              <a:t>хлопцями</a:t>
            </a:r>
            <a:r>
              <a:rPr lang="ru-RU" b="1" i="1" dirty="0" smtClean="0">
                <a:solidFill>
                  <a:schemeClr val="bg1"/>
                </a:solidFill>
              </a:rPr>
              <a:t>, а </a:t>
            </a:r>
            <a:r>
              <a:rPr lang="ru-RU" b="1" i="1" dirty="0" err="1" smtClean="0">
                <a:solidFill>
                  <a:schemeClr val="bg1"/>
                </a:solidFill>
              </a:rPr>
              <a:t>вмиватися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доводилося</a:t>
            </a:r>
            <a:r>
              <a:rPr lang="ru-RU" b="1" i="1" dirty="0" smtClean="0">
                <a:solidFill>
                  <a:schemeClr val="bg1"/>
                </a:solidFill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</a:rPr>
              <a:t>умивальнику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який</a:t>
            </a:r>
            <a:r>
              <a:rPr lang="ru-RU" b="1" i="1" dirty="0" smtClean="0">
                <a:solidFill>
                  <a:schemeClr val="bg1"/>
                </a:solidFill>
              </a:rPr>
              <a:t> за словами Кравчука, </a:t>
            </a:r>
            <a:r>
              <a:rPr lang="ru-RU" b="1" i="1" dirty="0" err="1" smtClean="0">
                <a:solidFill>
                  <a:schemeClr val="bg1"/>
                </a:solidFill>
              </a:rPr>
              <a:t>нагадував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корито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  <a:r>
              <a:rPr lang="ru-RU" b="1" i="1" dirty="0" err="1" smtClean="0">
                <a:solidFill>
                  <a:schemeClr val="bg1"/>
                </a:solidFill>
              </a:rPr>
              <a:t>Однак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згодом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після</a:t>
            </a:r>
            <a:r>
              <a:rPr lang="ru-RU" b="1" i="1" dirty="0" smtClean="0">
                <a:solidFill>
                  <a:schemeClr val="bg1"/>
                </a:solidFill>
              </a:rPr>
              <a:t> диплому </a:t>
            </a:r>
            <a:r>
              <a:rPr lang="ru-RU" b="1" i="1" dirty="0" err="1" smtClean="0">
                <a:solidFill>
                  <a:schemeClr val="bg1"/>
                </a:solidFill>
              </a:rPr>
              <a:t>ситуація</a:t>
            </a:r>
            <a:r>
              <a:rPr lang="ru-RU" b="1" i="1" dirty="0" smtClean="0">
                <a:solidFill>
                  <a:schemeClr val="bg1"/>
                </a:solidFill>
              </a:rPr>
              <a:t> стала </a:t>
            </a:r>
            <a:r>
              <a:rPr lang="ru-RU" b="1" i="1" dirty="0" err="1" smtClean="0">
                <a:solidFill>
                  <a:schemeClr val="bg1"/>
                </a:solidFill>
              </a:rPr>
              <a:t>трохи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веселішою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492896"/>
            <a:ext cx="475252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"Одержавши в 1958 </a:t>
            </a:r>
            <a:r>
              <a:rPr lang="ru-RU" b="1" i="1" dirty="0" err="1" smtClean="0">
                <a:solidFill>
                  <a:schemeClr val="bg1"/>
                </a:solidFill>
              </a:rPr>
              <a:t>році</a:t>
            </a:r>
            <a:r>
              <a:rPr lang="ru-RU" b="1" i="1" dirty="0" smtClean="0">
                <a:solidFill>
                  <a:schemeClr val="bg1"/>
                </a:solidFill>
              </a:rPr>
              <a:t> диплом, я </a:t>
            </a:r>
            <a:r>
              <a:rPr lang="ru-RU" b="1" i="1" dirty="0" err="1" smtClean="0">
                <a:solidFill>
                  <a:schemeClr val="bg1"/>
                </a:solidFill>
              </a:rPr>
              <a:t>поїхав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викладати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політекономію</a:t>
            </a:r>
            <a:r>
              <a:rPr lang="ru-RU" b="1" i="1" dirty="0" smtClean="0">
                <a:solidFill>
                  <a:schemeClr val="bg1"/>
                </a:solidFill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</a:rPr>
              <a:t>Чернівецький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фінансовий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технікум</a:t>
            </a:r>
            <a:r>
              <a:rPr lang="ru-RU" b="1" i="1" dirty="0" smtClean="0">
                <a:solidFill>
                  <a:schemeClr val="bg1"/>
                </a:solidFill>
              </a:rPr>
              <a:t>. Жив у </a:t>
            </a:r>
            <a:r>
              <a:rPr lang="ru-RU" b="1" i="1" dirty="0" err="1" smtClean="0">
                <a:solidFill>
                  <a:schemeClr val="bg1"/>
                </a:solidFill>
              </a:rPr>
              <a:t>червоному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куточку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жіночого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гуртожитку</a:t>
            </a:r>
            <a:r>
              <a:rPr lang="ru-RU" b="1" i="1" dirty="0" smtClean="0">
                <a:solidFill>
                  <a:schemeClr val="bg1"/>
                </a:solidFill>
              </a:rPr>
              <a:t>, тому </a:t>
            </a:r>
            <a:r>
              <a:rPr lang="ru-RU" b="1" i="1" dirty="0" err="1" smtClean="0">
                <a:solidFill>
                  <a:schemeClr val="bg1"/>
                </a:solidFill>
              </a:rPr>
              <a:t>вмиватися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голитися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щодня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доводилося</a:t>
            </a:r>
            <a:r>
              <a:rPr lang="ru-RU" b="1" i="1" dirty="0" smtClean="0">
                <a:solidFill>
                  <a:schemeClr val="bg1"/>
                </a:solidFill>
              </a:rPr>
              <a:t> у </a:t>
            </a:r>
            <a:r>
              <a:rPr lang="ru-RU" b="1" i="1" dirty="0" err="1" smtClean="0">
                <a:solidFill>
                  <a:schemeClr val="bg1"/>
                </a:solidFill>
              </a:rPr>
              <a:t>громадському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туалеті</a:t>
            </a:r>
            <a:r>
              <a:rPr lang="ru-RU" b="1" i="1" dirty="0" smtClean="0">
                <a:solidFill>
                  <a:schemeClr val="bg1"/>
                </a:solidFill>
              </a:rPr>
              <a:t> на </a:t>
            </a:r>
            <a:r>
              <a:rPr lang="ru-RU" b="1" i="1" dirty="0" err="1" smtClean="0">
                <a:solidFill>
                  <a:schemeClr val="bg1"/>
                </a:solidFill>
              </a:rPr>
              <a:t>міській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площі</a:t>
            </a:r>
            <a:r>
              <a:rPr lang="ru-RU" b="1" i="1" dirty="0" smtClean="0">
                <a:solidFill>
                  <a:schemeClr val="bg1"/>
                </a:solidFill>
              </a:rPr>
              <a:t>", - </a:t>
            </a:r>
            <a:r>
              <a:rPr lang="ru-RU" b="1" i="1" dirty="0" err="1" smtClean="0">
                <a:solidFill>
                  <a:schemeClr val="bg1"/>
                </a:solidFill>
              </a:rPr>
              <a:t>пригадував</a:t>
            </a:r>
            <a:r>
              <a:rPr lang="ru-RU" b="1" i="1" dirty="0" smtClean="0">
                <a:solidFill>
                  <a:schemeClr val="bg1"/>
                </a:solidFill>
              </a:rPr>
              <a:t> перший президент.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924944"/>
            <a:ext cx="37132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Тачка « </a:t>
            </a:r>
            <a:r>
              <a:rPr lang="ru-RU" sz="3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кравчучка</a:t>
            </a:r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" name="Рисунок 10" descr="7b998_така540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2873713" cy="28737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Ukraine 002_128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437112"/>
            <a:ext cx="8676456" cy="2031325"/>
          </a:xfrm>
          <a:prstGeom prst="rect">
            <a:avLst/>
          </a:prstGeom>
          <a:gradFill>
            <a:gsLst>
              <a:gs pos="0">
                <a:srgbClr val="FF3399">
                  <a:alpha val="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Леонід </a:t>
            </a:r>
            <a:r>
              <a:rPr lang="uk-UA" dirty="0">
                <a:solidFill>
                  <a:schemeClr val="bg1"/>
                </a:solidFill>
              </a:rPr>
              <a:t>Макарович колекціонує дивні рецепти вареників. В його добірці є, наприклад, вареники з начинкою із щитовидної залози кажанів, язика жар-птиці, м'яса вугрів і крабів, а також вареників з бананами, фейхоа і чайними листками.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Хоча справжніми варениками Кравчук вважає лише з начинкою із вишень чи сиру. Якось перший президент України порівняв з варениками українських політиків.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"Вони по три рази були і при владі, і в опозиції. Як вареники в сметані перевертаються", - сказав Кравчук.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0"/>
            <a:ext cx="778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065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«Вареники Л. Кравчука»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 descr="1325764536_vareniki-s-tvorogom-recept-prigotovle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980728"/>
            <a:ext cx="4680520" cy="336497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1125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24944"/>
            <a:ext cx="2952328" cy="369331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Виховувався </a:t>
            </a:r>
            <a:r>
              <a:rPr lang="uk-UA" dirty="0"/>
              <a:t>вітчимом і матір'ю, яка померла в 1980 році від інсульту в рідному селі Житин, і там похована. Закінчив Київський державний університет, отримав спеціальність викладача суспільних наук(1958) та Академію суспільних наук при ЦК КПРС (1970). Кандидат економічних наук.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0"/>
            <a:ext cx="8166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 Леоніда  Кравчука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9928" y="764704"/>
            <a:ext cx="2934072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Леонід Кравчук в 1930-і роки служив у польській кавалерії, пізніше він та мати Кравчука працювали у польських осадників, під час Другої Світової війни батько Леоніда Кравчука загинув на фронті (у 1944 році) і був похований у братській могилі в Білорусі.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63233447_Kozachok_NikAv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203848" y="2410120"/>
            <a:ext cx="2736304" cy="3871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0"/>
            <a:ext cx="5885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Голодомор 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визнаний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офіційному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рівні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124744"/>
            <a:ext cx="3635896" cy="54014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500" i="1" dirty="0" smtClean="0"/>
              <a:t>Вперше згадка про голод в Україні в 1932-1933 рр. . на офіційному рівні прозвучало в 1987 році з вуст першого секретаря ЦК компартії України Володимира Щербицького. Кравчук був тоді завідувачем відділу </a:t>
            </a:r>
            <a:r>
              <a:rPr lang="uk-UA" sz="1500" i="1" dirty="0" err="1" smtClean="0"/>
              <a:t>агітіаціі</a:t>
            </a:r>
            <a:r>
              <a:rPr lang="uk-UA" sz="1500" i="1" dirty="0" smtClean="0"/>
              <a:t> і пропаганди ЦК КПУ. Саме йому доручили зайнятися матеріалами 1933 року.</a:t>
            </a:r>
          </a:p>
          <a:p>
            <a:endParaRPr lang="uk-UA" sz="1500" i="1" dirty="0" smtClean="0"/>
          </a:p>
          <a:p>
            <a:r>
              <a:rPr lang="uk-UA" sz="1500" i="1" dirty="0" smtClean="0"/>
              <a:t>"Не можу сказати , що захворів , але після відвідування архівів ночами мені снилися жахливі сни , - згадує Кравчук. - Обстеживши 15 тисяч документів, у тому числі фотографій , побачив , який це був жах для селян. І тоді політбюро прийняло сміливе рішення видати - вперше в Україні - книгу про Голодомор " .</a:t>
            </a:r>
          </a:p>
          <a:p>
            <a:endParaRPr lang="uk-UA" sz="1500" i="1" dirty="0" smtClean="0"/>
          </a:p>
          <a:p>
            <a:r>
              <a:rPr lang="uk-UA" sz="1500" i="1" dirty="0" smtClean="0"/>
              <a:t>Саме тоді , зізнається Кравчук в інтерв'ю </a:t>
            </a:r>
            <a:r>
              <a:rPr lang="en-GB" sz="1500" i="1" dirty="0" smtClean="0"/>
              <a:t>Forbes </a:t>
            </a:r>
            <a:r>
              <a:rPr lang="uk-UA" sz="1500" i="1" dirty="0" smtClean="0"/>
              <a:t>Україна , він відчув , що " така країна , з такою ідеологією , з такою практикою , не може довго жити".</a:t>
            </a:r>
            <a:endParaRPr lang="uk-UA" sz="1500" i="1" dirty="0"/>
          </a:p>
        </p:txBody>
      </p:sp>
      <p:pic>
        <p:nvPicPr>
          <p:cNvPr id="4" name="Рисунок 3" descr="e14fdadc6a9115213ffb2a5a8bcc55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1196752"/>
            <a:ext cx="4023289" cy="4104456"/>
          </a:xfrm>
          <a:prstGeom prst="rect">
            <a:avLst/>
          </a:prstGeom>
        </p:spPr>
      </p:pic>
      <p:sp>
        <p:nvSpPr>
          <p:cNvPr id="6" name="Выноска со стрелкой вверх 5"/>
          <p:cNvSpPr/>
          <p:nvPr/>
        </p:nvSpPr>
        <p:spPr>
          <a:xfrm>
            <a:off x="827584" y="5517232"/>
            <a:ext cx="3888432" cy="1152128"/>
          </a:xfrm>
          <a:prstGeom prst="upArrowCallou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Кравчук і Єльцин 1992 року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Л. Кравчук про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сьогоднішню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ситуацію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Україні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Раніше Кравчук закликав російську </a:t>
            </a:r>
            <a:r>
              <a:rPr lang="uk-UA" dirty="0" smtClean="0">
                <a:latin typeface="Gungsuh" pitchFamily="18" charset="-127"/>
                <a:ea typeface="Gungsuh" pitchFamily="18" charset="-127"/>
              </a:rPr>
              <a:t>владу зупинитися. «Між </a:t>
            </a:r>
            <a:r>
              <a:rPr lang="uk-UA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нашими народами не має бути війни. </a:t>
            </a:r>
            <a:r>
              <a:rPr lang="uk-UA" dirty="0" smtClean="0">
                <a:latin typeface="Gungsuh" pitchFamily="18" charset="-127"/>
                <a:ea typeface="Gungsuh" pitchFamily="18" charset="-127"/>
              </a:rPr>
              <a:t>Невже Росія не розуміє, що </a:t>
            </a:r>
            <a:r>
              <a:rPr lang="uk-UA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може стати агресором, а Путін ініціатором</a:t>
            </a:r>
            <a:r>
              <a:rPr lang="uk-UA" dirty="0" smtClean="0">
                <a:latin typeface="Gungsuh" pitchFamily="18" charset="-127"/>
                <a:ea typeface="Gungsuh" pitchFamily="18" charset="-127"/>
              </a:rPr>
              <a:t> агресії, і що це початок </a:t>
            </a:r>
            <a:r>
              <a:rPr lang="uk-UA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Третьої світової війни?», </a:t>
            </a:r>
            <a:r>
              <a:rPr lang="uk-UA" dirty="0" smtClean="0">
                <a:latin typeface="Gungsuh" pitchFamily="18" charset="-127"/>
                <a:ea typeface="Gungsuh" pitchFamily="18" charset="-127"/>
              </a:rPr>
              <a:t>– заявляв Кравчук.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Також він сказав, що хоча йому 80 років, </a:t>
            </a:r>
            <a:r>
              <a:rPr lang="uk-UA" dirty="0" smtClean="0">
                <a:latin typeface="Gungsuh" pitchFamily="18" charset="-127"/>
                <a:ea typeface="Gungsuh" pitchFamily="18" charset="-127"/>
              </a:rPr>
              <a:t>але він візьме зброю і </a:t>
            </a:r>
            <a:r>
              <a:rPr lang="uk-UA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буде захищати свою землю. </a:t>
            </a:r>
            <a:r>
              <a:rPr lang="uk-UA" dirty="0" smtClean="0">
                <a:latin typeface="Gungsuh" pitchFamily="18" charset="-127"/>
                <a:ea typeface="Gungsuh" pitchFamily="18" charset="-127"/>
              </a:rPr>
              <a:t>«Кожен громадянин буде захищати свою </a:t>
            </a:r>
            <a:r>
              <a:rPr lang="uk-UA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територію як свій будинок», </a:t>
            </a:r>
            <a:r>
              <a:rPr lang="uk-UA" dirty="0" smtClean="0">
                <a:latin typeface="Gungsuh" pitchFamily="18" charset="-127"/>
                <a:ea typeface="Gungsuh" pitchFamily="18" charset="-127"/>
              </a:rPr>
              <a:t>– наголошував раніше Кравчук.</a:t>
            </a:r>
            <a:endParaRPr lang="uk-UA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56992"/>
            <a:ext cx="4176464" cy="2862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uk-UA" i="1" dirty="0" smtClean="0"/>
              <a:t>"Я думаю, що Володимира Путіна злякати неможливо, тому що він весь час демонструє свою силу і доводить будь-яку абсурдну ідею до кінця. Єдине, я можу звернутися до Путіна і сказати: так він може реалізувати божевільну ідею розв'язати війну з Україною, може.. але його чекатиме московський нюрнберзький процес", - заявив </a:t>
            </a:r>
            <a:r>
              <a:rPr lang="uk-UA" i="1" dirty="0" smtClean="0"/>
              <a:t>Кравчук.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Рисунок 4" descr="38390548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284984"/>
            <a:ext cx="3744416" cy="2284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5661248"/>
            <a:ext cx="403244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Кравчук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вважає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Путіна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будуть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судити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випадку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війни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з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Україною</a:t>
            </a:r>
            <a:r>
              <a:rPr lang="ru-RU" i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195</TotalTime>
  <Words>742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21</cp:revision>
  <dcterms:created xsi:type="dcterms:W3CDTF">2014-03-21T09:11:22Z</dcterms:created>
  <dcterms:modified xsi:type="dcterms:W3CDTF">2014-03-23T16:11:00Z</dcterms:modified>
</cp:coreProperties>
</file>