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23" autoAdjust="0"/>
  </p:normalViewPr>
  <p:slideViewPr>
    <p:cSldViewPr>
      <p:cViewPr varScale="1">
        <p:scale>
          <a:sx n="85" d="100"/>
          <a:sy n="85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7A01D-5D42-4CBF-B6A1-8F6575768CA9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BA22B-A5F7-41A1-805B-8BB64612D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5547"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7A01D-5D42-4CBF-B6A1-8F6575768CA9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BA22B-A5F7-41A1-805B-8BB64612D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5547"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7A01D-5D42-4CBF-B6A1-8F6575768CA9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BA22B-A5F7-41A1-805B-8BB64612D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5547"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7A01D-5D42-4CBF-B6A1-8F6575768CA9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BA22B-A5F7-41A1-805B-8BB64612D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5547"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7A01D-5D42-4CBF-B6A1-8F6575768CA9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BA22B-A5F7-41A1-805B-8BB64612D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5547"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7A01D-5D42-4CBF-B6A1-8F6575768CA9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BA22B-A5F7-41A1-805B-8BB64612D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5547"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7A01D-5D42-4CBF-B6A1-8F6575768CA9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BA22B-A5F7-41A1-805B-8BB64612D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5547"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7A01D-5D42-4CBF-B6A1-8F6575768CA9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BA22B-A5F7-41A1-805B-8BB64612D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5547"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7A01D-5D42-4CBF-B6A1-8F6575768CA9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BA22B-A5F7-41A1-805B-8BB64612D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5547"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7A01D-5D42-4CBF-B6A1-8F6575768CA9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BA22B-A5F7-41A1-805B-8BB64612D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5547"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7A01D-5D42-4CBF-B6A1-8F6575768CA9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BA22B-A5F7-41A1-805B-8BB64612D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5547"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7A01D-5D42-4CBF-B6A1-8F6575768CA9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BA22B-A5F7-41A1-805B-8BB64612D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Tm="5547">
    <p:randomBar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uk.wikipedia.org/wiki/%D0%A1%D0%B0%D0%BD%D0%BA%D1%82-%D0%9F%D0%B5%D1%82%D0%B5%D1%80%D0%B1%D1%83%D1%80%D0%B3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znaimo.com.ua/1965" TargetMode="External"/><Relationship Id="rId2" Type="http://schemas.openxmlformats.org/officeDocument/2006/relationships/hyperlink" Target="http://znaimo.com.ua/8_%D1%82%D1%80%D0%B0%D0%B2%D0%BD%D1%8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znaimo.com.ua/%D0%9C%D0%B5%D0%B4%D0%B0%D0%BB%D1%8C_%D0%97%D0%BE%D0%BB%D0%BE%D1%82%D0%B0_%D0%97%D1%96%D1%80%D0%BA%D0%B0" TargetMode="External"/><Relationship Id="rId7" Type="http://schemas.openxmlformats.org/officeDocument/2006/relationships/image" Target="../media/image5.png"/><Relationship Id="rId2" Type="http://schemas.openxmlformats.org/officeDocument/2006/relationships/hyperlink" Target="http://znaimo.com.ua/%D0%9E%D1%80%D0%B4%D0%B5%D0%BD_%D0%9B%D0%B5%D0%BD%D1%96%D0%BD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znaimo.com.ua/26_%D1%87%D0%B5%D1%80%D0%B2%D0%BD%D1%8F" TargetMode="External"/><Relationship Id="rId13" Type="http://schemas.openxmlformats.org/officeDocument/2006/relationships/hyperlink" Target="http://znaimo.com.ua/1985" TargetMode="External"/><Relationship Id="rId3" Type="http://schemas.openxmlformats.org/officeDocument/2006/relationships/hyperlink" Target="http://znaimo.com.ua/1945" TargetMode="External"/><Relationship Id="rId7" Type="http://schemas.openxmlformats.org/officeDocument/2006/relationships/hyperlink" Target="http://znaimo.com.ua/1973" TargetMode="External"/><Relationship Id="rId12" Type="http://schemas.openxmlformats.org/officeDocument/2006/relationships/hyperlink" Target="http://znaimo.com.ua/6_%D1%82%D1%80%D0%B0%D0%B2%D0%BD%D1%8F" TargetMode="External"/><Relationship Id="rId2" Type="http://schemas.openxmlformats.org/officeDocument/2006/relationships/hyperlink" Target="http://znaimo.com.ua/1_%D1%82%D1%80%D0%B0%D0%B2%D0%BD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naimo.com.ua/14_%D0%B2%D0%B5%D1%80%D0%B5%D1%81%D0%BD%D1%8F" TargetMode="External"/><Relationship Id="rId11" Type="http://schemas.openxmlformats.org/officeDocument/2006/relationships/hyperlink" Target="http://znaimo.com.ua/1976" TargetMode="External"/><Relationship Id="rId5" Type="http://schemas.openxmlformats.org/officeDocument/2006/relationships/hyperlink" Target="http://znaimo.com.ua/1965" TargetMode="External"/><Relationship Id="rId10" Type="http://schemas.openxmlformats.org/officeDocument/2006/relationships/hyperlink" Target="http://znaimo.com.ua/7_%D0%B3%D1%80%D1%83%D0%B4%D0%BD%D1%8F" TargetMode="External"/><Relationship Id="rId4" Type="http://schemas.openxmlformats.org/officeDocument/2006/relationships/hyperlink" Target="http://znaimo.com.ua/8_%D1%82%D1%80%D0%B0%D0%B2%D0%BD%D1%8F" TargetMode="External"/><Relationship Id="rId9" Type="http://schemas.openxmlformats.org/officeDocument/2006/relationships/hyperlink" Target="http://znaimo.com.ua/1974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hyperlink" Target="http://znaimo.com.ua/1965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Relationship Id="rId9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928670"/>
            <a:ext cx="8572560" cy="2214578"/>
          </a:xfrm>
        </p:spPr>
        <p:txBody>
          <a:bodyPr>
            <a:prstTxWarp prst="textPlain">
              <a:avLst/>
            </a:prstTxWarp>
            <a:noAutofit/>
          </a:bodyPr>
          <a:lstStyle/>
          <a:p>
            <a:r>
              <a:rPr lang="uk-UA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Міста – герої радянського союзу</a:t>
            </a:r>
            <a:endParaRPr lang="ru-RU" sz="6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7686" y="4572008"/>
            <a:ext cx="4572032" cy="1495420"/>
          </a:xfrm>
        </p:spPr>
        <p:txBody>
          <a:bodyPr>
            <a:noAutofit/>
          </a:bodyPr>
          <a:lstStyle/>
          <a:p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Підготувала:</a:t>
            </a:r>
          </a:p>
          <a:p>
            <a:r>
              <a:rPr lang="uk-UA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</a:t>
            </a: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чениця 10 – А класу</a:t>
            </a:r>
          </a:p>
          <a:p>
            <a:r>
              <a:rPr lang="uk-UA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Хавер</a:t>
            </a: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Катерина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5797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5543560" cy="1060472"/>
          </a:xfrm>
        </p:spPr>
        <p:txBody>
          <a:bodyPr/>
          <a:lstStyle/>
          <a:p>
            <a:r>
              <a:rPr lang="uk-UA" b="1" i="1" dirty="0" smtClean="0">
                <a:solidFill>
                  <a:srgbClr val="0000CC"/>
                </a:solidFill>
              </a:rPr>
              <a:t>Перше місто - герой</a:t>
            </a:r>
            <a:endParaRPr lang="ru-RU" b="1" i="1" dirty="0">
              <a:solidFill>
                <a:srgbClr val="0000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5972188" cy="507209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У </a:t>
            </a:r>
            <a:r>
              <a:rPr lang="ru-RU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січні</a:t>
            </a:r>
            <a:r>
              <a:rPr lang="ru-RU" dirty="0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1945 року </a:t>
            </a:r>
            <a:r>
              <a:rPr lang="ru-RU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місту</a:t>
            </a:r>
            <a:r>
              <a:rPr lang="ru-RU" dirty="0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Ленінград</a:t>
            </a:r>
            <a:r>
              <a:rPr lang="ru-RU" dirty="0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(</a:t>
            </a:r>
            <a:r>
              <a:rPr lang="ru-RU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нині</a:t>
            </a:r>
            <a:r>
              <a:rPr lang="ru-RU" dirty="0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– Санкт-Петербург), </a:t>
            </a:r>
            <a:r>
              <a:rPr lang="ru-RU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зважаючи</a:t>
            </a:r>
            <a:r>
              <a:rPr lang="ru-RU" dirty="0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на </a:t>
            </a:r>
            <a:r>
              <a:rPr lang="ru-RU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безпрецедентні</a:t>
            </a:r>
            <a:r>
              <a:rPr lang="ru-RU" dirty="0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людські</a:t>
            </a:r>
            <a:r>
              <a:rPr lang="ru-RU" dirty="0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втрати</a:t>
            </a:r>
            <a:r>
              <a:rPr lang="ru-RU" dirty="0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ленінградців</a:t>
            </a:r>
            <a:r>
              <a:rPr lang="ru-RU" dirty="0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їхній</a:t>
            </a:r>
            <a:r>
              <a:rPr lang="ru-RU" dirty="0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героїзм</a:t>
            </a:r>
            <a:r>
              <a:rPr lang="ru-RU" dirty="0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і</a:t>
            </a:r>
            <a:r>
              <a:rPr lang="ru-RU" dirty="0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мужність</a:t>
            </a:r>
            <a:r>
              <a:rPr lang="ru-RU" dirty="0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під</a:t>
            </a:r>
            <a:r>
              <a:rPr lang="ru-RU" dirty="0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час 900-денної </a:t>
            </a:r>
            <a:r>
              <a:rPr lang="ru-RU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блокади</a:t>
            </a:r>
            <a:r>
              <a:rPr lang="ru-RU" dirty="0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в               1941-44 </a:t>
            </a:r>
            <a:r>
              <a:rPr lang="ru-RU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рр</a:t>
            </a:r>
            <a:r>
              <a:rPr lang="ru-RU" dirty="0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., </a:t>
            </a:r>
            <a:r>
              <a:rPr lang="ru-RU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було</a:t>
            </a:r>
            <a:r>
              <a:rPr lang="ru-RU" dirty="0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надано</a:t>
            </a:r>
            <a:r>
              <a:rPr lang="ru-RU" dirty="0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почесне</a:t>
            </a:r>
            <a:r>
              <a:rPr lang="ru-RU" dirty="0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звання</a:t>
            </a:r>
            <a:r>
              <a:rPr lang="ru-RU" dirty="0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«</a:t>
            </a:r>
            <a:r>
              <a:rPr lang="ru-RU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Місто-герой</a:t>
            </a:r>
            <a:r>
              <a:rPr lang="ru-RU" dirty="0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». </a:t>
            </a:r>
            <a:r>
              <a:rPr lang="ru-RU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Вперше</a:t>
            </a:r>
            <a:r>
              <a:rPr lang="ru-RU" dirty="0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в </a:t>
            </a:r>
            <a:r>
              <a:rPr lang="ru-RU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історії</a:t>
            </a:r>
            <a:r>
              <a:rPr lang="ru-RU" dirty="0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звання</a:t>
            </a:r>
            <a:r>
              <a:rPr lang="ru-RU" dirty="0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Героя </a:t>
            </a:r>
            <a:r>
              <a:rPr lang="ru-RU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країни</a:t>
            </a:r>
            <a:r>
              <a:rPr lang="ru-RU" dirty="0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було</a:t>
            </a:r>
            <a:r>
              <a:rPr lang="ru-RU" dirty="0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надано</a:t>
            </a:r>
            <a:r>
              <a:rPr lang="ru-RU" dirty="0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не </a:t>
            </a:r>
            <a:r>
              <a:rPr lang="ru-RU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особі</a:t>
            </a:r>
            <a:r>
              <a:rPr lang="ru-RU" dirty="0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, а </a:t>
            </a:r>
            <a:r>
              <a:rPr lang="ru-RU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цілому</a:t>
            </a:r>
            <a:r>
              <a:rPr lang="ru-RU" dirty="0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місту</a:t>
            </a:r>
            <a:r>
              <a:rPr lang="ru-RU" dirty="0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. </a:t>
            </a:r>
            <a:endParaRPr lang="ru-RU" dirty="0">
              <a:solidFill>
                <a:srgbClr val="FFFF00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4" name="Рисунок 3" descr="125px-Стелла_городу_герою_Ленинграду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2330" y="428604"/>
            <a:ext cx="1587500" cy="6172200"/>
          </a:xfrm>
          <a:prstGeom prst="rect">
            <a:avLst/>
          </a:prstGeom>
        </p:spPr>
      </p:pic>
    </p:spTree>
  </p:cSld>
  <p:clrMapOvr>
    <a:masterClrMapping/>
  </p:clrMapOvr>
  <p:transition advTm="21266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3186106" cy="1131910"/>
          </a:xfrm>
        </p:spPr>
        <p:txBody>
          <a:bodyPr>
            <a:normAutofit/>
          </a:bodyPr>
          <a:lstStyle/>
          <a:p>
            <a:r>
              <a:rPr lang="uk-UA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Керч</a:t>
            </a:r>
            <a:endParaRPr lang="ru-RU" sz="5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85860"/>
            <a:ext cx="6929486" cy="5429288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 </a:t>
            </a:r>
            <a:r>
              <a:rPr lang="ru-RU" dirty="0" err="1" smtClean="0">
                <a:solidFill>
                  <a:srgbClr val="0070C0"/>
                </a:solidFill>
              </a:rPr>
              <a:t>Найбільші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десантні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операції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радянських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військ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і</a:t>
            </a:r>
            <a:r>
              <a:rPr lang="ru-RU" dirty="0" smtClean="0">
                <a:solidFill>
                  <a:srgbClr val="0070C0"/>
                </a:solidFill>
              </a:rPr>
              <a:t> флоту </a:t>
            </a:r>
            <a:r>
              <a:rPr lang="ru-RU" dirty="0" err="1" smtClean="0">
                <a:solidFill>
                  <a:srgbClr val="0070C0"/>
                </a:solidFill>
              </a:rPr>
              <a:t>розгорнулися</a:t>
            </a:r>
            <a:r>
              <a:rPr lang="ru-RU" dirty="0" smtClean="0">
                <a:solidFill>
                  <a:srgbClr val="0070C0"/>
                </a:solidFill>
              </a:rPr>
              <a:t> тут, на </a:t>
            </a:r>
            <a:r>
              <a:rPr lang="ru-RU" dirty="0" err="1" smtClean="0">
                <a:solidFill>
                  <a:srgbClr val="0070C0"/>
                </a:solidFill>
              </a:rPr>
              <a:t>священній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Керченській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землі</a:t>
            </a:r>
            <a:r>
              <a:rPr lang="ru-RU" dirty="0" smtClean="0">
                <a:solidFill>
                  <a:srgbClr val="0070C0"/>
                </a:solidFill>
              </a:rPr>
              <a:t>. </a:t>
            </a:r>
            <a:r>
              <a:rPr lang="ru-RU" dirty="0" err="1" smtClean="0">
                <a:solidFill>
                  <a:srgbClr val="0070C0"/>
                </a:solidFill>
              </a:rPr>
              <a:t>Саме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завдяки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мужності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і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героїзму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радянських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воїнів</a:t>
            </a:r>
            <a:r>
              <a:rPr lang="ru-RU" dirty="0" smtClean="0">
                <a:solidFill>
                  <a:srgbClr val="0070C0"/>
                </a:solidFill>
              </a:rPr>
              <a:t>, </a:t>
            </a:r>
            <a:r>
              <a:rPr lang="ru-RU" dirty="0" err="1" smtClean="0">
                <a:solidFill>
                  <a:srgbClr val="0070C0"/>
                </a:solidFill>
              </a:rPr>
              <a:t>і</a:t>
            </a:r>
            <a:r>
              <a:rPr lang="ru-RU" dirty="0" smtClean="0">
                <a:solidFill>
                  <a:srgbClr val="0070C0"/>
                </a:solidFill>
              </a:rPr>
              <a:t> в першу </a:t>
            </a:r>
            <a:r>
              <a:rPr lang="ru-RU" dirty="0" err="1" smtClean="0">
                <a:solidFill>
                  <a:srgbClr val="0070C0"/>
                </a:solidFill>
              </a:rPr>
              <a:t>чергу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морських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десантників</a:t>
            </a:r>
            <a:r>
              <a:rPr lang="ru-RU" dirty="0" smtClean="0">
                <a:solidFill>
                  <a:srgbClr val="0070C0"/>
                </a:solidFill>
              </a:rPr>
              <a:t>, Указом </a:t>
            </a:r>
            <a:r>
              <a:rPr lang="ru-RU" dirty="0" err="1" smtClean="0">
                <a:solidFill>
                  <a:srgbClr val="0070C0"/>
                </a:solidFill>
              </a:rPr>
              <a:t>Президії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Верховної</a:t>
            </a:r>
            <a:r>
              <a:rPr lang="ru-RU" dirty="0" smtClean="0">
                <a:solidFill>
                  <a:srgbClr val="0070C0"/>
                </a:solidFill>
              </a:rPr>
              <a:t> Ради СРСР </a:t>
            </a:r>
            <a:r>
              <a:rPr lang="ru-RU" dirty="0" err="1" smtClean="0">
                <a:solidFill>
                  <a:srgbClr val="0070C0"/>
                </a:solidFill>
              </a:rPr>
              <a:t>від</a:t>
            </a:r>
            <a:r>
              <a:rPr lang="ru-RU" dirty="0" smtClean="0">
                <a:solidFill>
                  <a:srgbClr val="0070C0"/>
                </a:solidFill>
              </a:rPr>
              <a:t> 14 </a:t>
            </a:r>
            <a:r>
              <a:rPr lang="ru-RU" dirty="0" err="1" smtClean="0">
                <a:solidFill>
                  <a:srgbClr val="0070C0"/>
                </a:solidFill>
              </a:rPr>
              <a:t>вересня</a:t>
            </a:r>
            <a:r>
              <a:rPr lang="ru-RU" dirty="0" smtClean="0">
                <a:solidFill>
                  <a:srgbClr val="0070C0"/>
                </a:solidFill>
              </a:rPr>
              <a:t> 1973 року </a:t>
            </a:r>
            <a:r>
              <a:rPr lang="ru-RU" dirty="0" err="1" smtClean="0">
                <a:solidFill>
                  <a:srgbClr val="0070C0"/>
                </a:solidFill>
              </a:rPr>
              <a:t>Керчі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присвоєно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почесне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звання</a:t>
            </a:r>
            <a:r>
              <a:rPr lang="ru-RU" dirty="0" smtClean="0">
                <a:solidFill>
                  <a:srgbClr val="0070C0"/>
                </a:solidFill>
              </a:rPr>
              <a:t> «</a:t>
            </a:r>
            <a:r>
              <a:rPr lang="ru-RU" dirty="0" err="1" smtClean="0">
                <a:solidFill>
                  <a:srgbClr val="0070C0"/>
                </a:solidFill>
              </a:rPr>
              <a:t>Місто-герой</a:t>
            </a:r>
            <a:r>
              <a:rPr lang="ru-RU" dirty="0" smtClean="0">
                <a:solidFill>
                  <a:srgbClr val="0070C0"/>
                </a:solidFill>
              </a:rPr>
              <a:t>». Медаль «Золота </a:t>
            </a:r>
            <a:r>
              <a:rPr lang="ru-RU" dirty="0" err="1" smtClean="0">
                <a:solidFill>
                  <a:srgbClr val="0070C0"/>
                </a:solidFill>
              </a:rPr>
              <a:t>зірка</a:t>
            </a:r>
            <a:r>
              <a:rPr lang="ru-RU" dirty="0" smtClean="0">
                <a:solidFill>
                  <a:srgbClr val="0070C0"/>
                </a:solidFill>
              </a:rPr>
              <a:t>» </a:t>
            </a:r>
            <a:r>
              <a:rPr lang="ru-RU" dirty="0" err="1" smtClean="0">
                <a:solidFill>
                  <a:srgbClr val="0070C0"/>
                </a:solidFill>
              </a:rPr>
              <a:t>вінчає</a:t>
            </a:r>
            <a:r>
              <a:rPr lang="ru-RU" dirty="0" smtClean="0">
                <a:solidFill>
                  <a:srgbClr val="0070C0"/>
                </a:solidFill>
              </a:rPr>
              <a:t> герб </a:t>
            </a:r>
            <a:r>
              <a:rPr lang="ru-RU" dirty="0" err="1" smtClean="0">
                <a:solidFill>
                  <a:srgbClr val="0070C0"/>
                </a:solidFill>
              </a:rPr>
              <a:t>міста</a:t>
            </a:r>
            <a:r>
              <a:rPr lang="ru-RU" dirty="0" smtClean="0">
                <a:solidFill>
                  <a:srgbClr val="0070C0"/>
                </a:solidFill>
              </a:rPr>
              <a:t>.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4" name="Рисунок 3" descr="94823169_612ad87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92560" y="0"/>
            <a:ext cx="3251440" cy="2033586"/>
          </a:xfrm>
          <a:prstGeom prst="rect">
            <a:avLst/>
          </a:prstGeom>
        </p:spPr>
      </p:pic>
      <p:pic>
        <p:nvPicPr>
          <p:cNvPr id="5" name="Рисунок 4" descr="images (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72302" y="4572008"/>
            <a:ext cx="2071698" cy="2071698"/>
          </a:xfrm>
          <a:prstGeom prst="rect">
            <a:avLst/>
          </a:prstGeom>
        </p:spPr>
      </p:pic>
      <p:pic>
        <p:nvPicPr>
          <p:cNvPr id="6" name="Рисунок 5" descr="images (7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15140" y="2258367"/>
            <a:ext cx="2071702" cy="2118362"/>
          </a:xfrm>
          <a:prstGeom prst="rect">
            <a:avLst/>
          </a:prstGeom>
        </p:spPr>
      </p:pic>
    </p:spTree>
  </p:cSld>
  <p:clrMapOvr>
    <a:masterClrMapping/>
  </p:clrMapOvr>
  <p:transition advTm="20734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85794"/>
            <a:ext cx="8472518" cy="5340369"/>
          </a:xfrm>
        </p:spPr>
        <p:txBody>
          <a:bodyPr>
            <a:prstTxWarp prst="textDeflate">
              <a:avLst/>
            </a:prstTxWarp>
          </a:bodyPr>
          <a:lstStyle/>
          <a:p>
            <a:pPr>
              <a:buNone/>
            </a:pP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Кінець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2953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401080" cy="5840435"/>
          </a:xfrm>
        </p:spPr>
        <p:txBody>
          <a:bodyPr numCol="1">
            <a:normAutofit/>
          </a:bodyPr>
          <a:lstStyle/>
          <a:p>
            <a:pPr algn="just"/>
            <a:r>
              <a:rPr lang="ru-RU" sz="3400" dirty="0" err="1" smtClean="0">
                <a:ln>
                  <a:solidFill>
                    <a:srgbClr val="00B050"/>
                  </a:solidFill>
                </a:ln>
              </a:rPr>
              <a:t>Звання</a:t>
            </a:r>
            <a:r>
              <a:rPr lang="ru-RU" sz="3400" dirty="0">
                <a:ln>
                  <a:solidFill>
                    <a:srgbClr val="00B050"/>
                  </a:solidFill>
                </a:ln>
              </a:rPr>
              <a:t> </a:t>
            </a:r>
            <a:r>
              <a:rPr lang="ru-RU" sz="3400" dirty="0" smtClean="0">
                <a:ln>
                  <a:solidFill>
                    <a:srgbClr val="00B050"/>
                  </a:solidFill>
                </a:ln>
              </a:rPr>
              <a:t> </a:t>
            </a:r>
            <a:r>
              <a:rPr lang="ru-RU" sz="3400" b="1" i="1" dirty="0" err="1" smtClean="0">
                <a:ln>
                  <a:solidFill>
                    <a:srgbClr val="00B050"/>
                  </a:solidFill>
                </a:ln>
              </a:rPr>
              <a:t>місто-герой</a:t>
            </a:r>
            <a:r>
              <a:rPr lang="ru-RU" sz="3400" b="1" i="1" dirty="0">
                <a:ln>
                  <a:solidFill>
                    <a:srgbClr val="00B050"/>
                  </a:solidFill>
                </a:ln>
              </a:rPr>
              <a:t> </a:t>
            </a:r>
            <a:r>
              <a:rPr lang="ru-RU" sz="3400" dirty="0">
                <a:ln>
                  <a:solidFill>
                    <a:srgbClr val="00B050"/>
                  </a:solidFill>
                </a:ln>
              </a:rPr>
              <a:t>- </a:t>
            </a:r>
            <a:r>
              <a:rPr lang="ru-RU" sz="3400" dirty="0" err="1" smtClean="0">
                <a:ln>
                  <a:solidFill>
                    <a:srgbClr val="00B050"/>
                  </a:solidFill>
                </a:ln>
              </a:rPr>
              <a:t>вища</a:t>
            </a:r>
            <a:r>
              <a:rPr lang="ru-RU" sz="3400" dirty="0" smtClean="0">
                <a:ln>
                  <a:solidFill>
                    <a:srgbClr val="00B050"/>
                  </a:solidFill>
                </a:ln>
              </a:rPr>
              <a:t> </a:t>
            </a:r>
            <a:r>
              <a:rPr lang="ru-RU" sz="3400" dirty="0" err="1" smtClean="0">
                <a:ln>
                  <a:solidFill>
                    <a:srgbClr val="00B050"/>
                  </a:solidFill>
                </a:ln>
              </a:rPr>
              <a:t>ступінь</a:t>
            </a:r>
            <a:r>
              <a:rPr lang="ru-RU" sz="3400" dirty="0" smtClean="0">
                <a:ln>
                  <a:solidFill>
                    <a:srgbClr val="00B050"/>
                  </a:solidFill>
                </a:ln>
              </a:rPr>
              <a:t> </a:t>
            </a:r>
            <a:r>
              <a:rPr lang="ru-RU" sz="3400" dirty="0" err="1" smtClean="0">
                <a:ln>
                  <a:solidFill>
                    <a:srgbClr val="00B050"/>
                  </a:solidFill>
                </a:ln>
              </a:rPr>
              <a:t>відзнаки</a:t>
            </a:r>
            <a:r>
              <a:rPr lang="ru-RU" sz="3400" dirty="0" smtClean="0">
                <a:ln>
                  <a:solidFill>
                    <a:srgbClr val="00B050"/>
                  </a:solidFill>
                </a:ln>
              </a:rPr>
              <a:t> СРСР. </a:t>
            </a:r>
            <a:r>
              <a:rPr lang="ru-RU" sz="3400" dirty="0" err="1">
                <a:ln>
                  <a:solidFill>
                    <a:srgbClr val="00B050"/>
                  </a:solidFill>
                </a:ln>
              </a:rPr>
              <a:t>Присвоєно</a:t>
            </a:r>
            <a:r>
              <a:rPr lang="ru-RU" sz="3400" dirty="0">
                <a:ln>
                  <a:solidFill>
                    <a:srgbClr val="00B050"/>
                  </a:solidFill>
                </a:ln>
              </a:rPr>
              <a:t> </a:t>
            </a:r>
            <a:r>
              <a:rPr lang="ru-RU" sz="3400" dirty="0" smtClean="0">
                <a:ln>
                  <a:solidFill>
                    <a:srgbClr val="00B050"/>
                  </a:solidFill>
                </a:ln>
              </a:rPr>
              <a:t>12 </a:t>
            </a:r>
            <a:r>
              <a:rPr lang="ru-RU" sz="3400" dirty="0" err="1" smtClean="0">
                <a:ln>
                  <a:solidFill>
                    <a:srgbClr val="00B050"/>
                  </a:solidFill>
                </a:ln>
              </a:rPr>
              <a:t>містам</a:t>
            </a:r>
            <a:r>
              <a:rPr lang="ru-RU" sz="3400" dirty="0" smtClean="0">
                <a:ln>
                  <a:solidFill>
                    <a:srgbClr val="00B050"/>
                  </a:solidFill>
                </a:ln>
              </a:rPr>
              <a:t> в СРСР </a:t>
            </a:r>
            <a:r>
              <a:rPr lang="ru-RU" sz="3400" dirty="0" err="1" smtClean="0">
                <a:ln>
                  <a:solidFill>
                    <a:srgbClr val="00B050"/>
                  </a:solidFill>
                </a:ln>
              </a:rPr>
              <a:t>після</a:t>
            </a:r>
            <a:r>
              <a:rPr lang="ru-RU" sz="3400" dirty="0" smtClean="0">
                <a:ln>
                  <a:solidFill>
                    <a:srgbClr val="00B050"/>
                  </a:solidFill>
                </a:ln>
              </a:rPr>
              <a:t> </a:t>
            </a:r>
            <a:r>
              <a:rPr lang="ru-RU" sz="3400" dirty="0" err="1" smtClean="0">
                <a:ln>
                  <a:solidFill>
                    <a:srgbClr val="00B050"/>
                  </a:solidFill>
                </a:ln>
              </a:rPr>
              <a:t>Великої</a:t>
            </a:r>
            <a:r>
              <a:rPr lang="ru-RU" sz="3400" dirty="0" smtClean="0">
                <a:ln>
                  <a:solidFill>
                    <a:srgbClr val="00B050"/>
                  </a:solidFill>
                </a:ln>
              </a:rPr>
              <a:t> </a:t>
            </a:r>
            <a:r>
              <a:rPr lang="ru-RU" sz="3400" dirty="0" err="1" smtClean="0">
                <a:ln>
                  <a:solidFill>
                    <a:srgbClr val="00B050"/>
                  </a:solidFill>
                </a:ln>
              </a:rPr>
              <a:t>Вітчизняної</a:t>
            </a:r>
            <a:r>
              <a:rPr lang="ru-RU" sz="3400" dirty="0" smtClean="0">
                <a:ln>
                  <a:solidFill>
                    <a:srgbClr val="00B050"/>
                  </a:solidFill>
                </a:ln>
              </a:rPr>
              <a:t> </a:t>
            </a:r>
            <a:r>
              <a:rPr lang="ru-RU" sz="3400" dirty="0" err="1" smtClean="0">
                <a:ln>
                  <a:solidFill>
                    <a:srgbClr val="00B050"/>
                  </a:solidFill>
                </a:ln>
              </a:rPr>
              <a:t>війни</a:t>
            </a:r>
            <a:r>
              <a:rPr lang="ru-RU" sz="3400" dirty="0" smtClean="0">
                <a:ln>
                  <a:solidFill>
                    <a:srgbClr val="00B050"/>
                  </a:solidFill>
                </a:ln>
              </a:rPr>
              <a:t> 1941–1945рр. </a:t>
            </a:r>
            <a:r>
              <a:rPr lang="ru-RU" sz="3400" dirty="0" err="1" smtClean="0">
                <a:ln>
                  <a:solidFill>
                    <a:srgbClr val="00B050"/>
                  </a:solidFill>
                </a:ln>
              </a:rPr>
              <a:t>Крім</a:t>
            </a:r>
            <a:r>
              <a:rPr lang="ru-RU" sz="3400" dirty="0" smtClean="0">
                <a:ln>
                  <a:solidFill>
                    <a:srgbClr val="00B050"/>
                  </a:solidFill>
                </a:ln>
              </a:rPr>
              <a:t> того,</a:t>
            </a:r>
            <a:r>
              <a:rPr lang="ru-RU" sz="3400" dirty="0">
                <a:ln>
                  <a:solidFill>
                    <a:srgbClr val="00B050"/>
                  </a:solidFill>
                </a:ln>
              </a:rPr>
              <a:t> </a:t>
            </a:r>
            <a:r>
              <a:rPr lang="ru-RU" sz="3400" dirty="0" err="1" smtClean="0">
                <a:ln>
                  <a:solidFill>
                    <a:srgbClr val="00B050"/>
                  </a:solidFill>
                </a:ln>
              </a:rPr>
              <a:t>Брестській</a:t>
            </a:r>
            <a:r>
              <a:rPr lang="ru-RU" sz="3400" dirty="0" smtClean="0">
                <a:ln>
                  <a:solidFill>
                    <a:srgbClr val="00B050"/>
                  </a:solidFill>
                </a:ln>
              </a:rPr>
              <a:t> </a:t>
            </a:r>
            <a:r>
              <a:rPr lang="ru-RU" sz="3400" dirty="0" err="1" smtClean="0">
                <a:ln>
                  <a:solidFill>
                    <a:srgbClr val="00B050"/>
                  </a:solidFill>
                </a:ln>
              </a:rPr>
              <a:t>фортеці</a:t>
            </a:r>
            <a:r>
              <a:rPr lang="ru-RU" sz="3400" dirty="0" smtClean="0"/>
              <a:t> </a:t>
            </a:r>
            <a:r>
              <a:rPr lang="ru-RU" sz="3400" dirty="0" err="1" smtClean="0">
                <a:ln>
                  <a:solidFill>
                    <a:srgbClr val="00B050"/>
                  </a:solidFill>
                </a:ln>
              </a:rPr>
              <a:t>присвоєно</a:t>
            </a:r>
            <a:r>
              <a:rPr lang="ru-RU" sz="3400" dirty="0" smtClean="0">
                <a:ln>
                  <a:solidFill>
                    <a:srgbClr val="00B050"/>
                  </a:solidFill>
                </a:ln>
              </a:rPr>
              <a:t> </a:t>
            </a:r>
            <a:r>
              <a:rPr lang="ru-RU" sz="3400" dirty="0" err="1" smtClean="0">
                <a:ln>
                  <a:solidFill>
                    <a:srgbClr val="00B050"/>
                  </a:solidFill>
                </a:ln>
              </a:rPr>
              <a:t>звання</a:t>
            </a:r>
            <a:r>
              <a:rPr lang="ru-RU" sz="3400" dirty="0" smtClean="0">
                <a:ln>
                  <a:solidFill>
                    <a:srgbClr val="00B050"/>
                  </a:solidFill>
                </a:ln>
              </a:rPr>
              <a:t> </a:t>
            </a:r>
            <a:r>
              <a:rPr lang="ru-RU" sz="3400" b="1" i="1" dirty="0" err="1" smtClean="0">
                <a:ln>
                  <a:solidFill>
                    <a:srgbClr val="00B050"/>
                  </a:solidFill>
                </a:ln>
              </a:rPr>
              <a:t>фортеця</a:t>
            </a:r>
            <a:r>
              <a:rPr lang="ru-RU" sz="3400" b="1" i="1" dirty="0" smtClean="0">
                <a:ln>
                  <a:solidFill>
                    <a:srgbClr val="00B050"/>
                  </a:solidFill>
                </a:ln>
              </a:rPr>
              <a:t> - герой</a:t>
            </a:r>
            <a:r>
              <a:rPr lang="ru-RU" sz="3400" dirty="0" smtClean="0"/>
              <a:t>. </a:t>
            </a:r>
            <a:r>
              <a:rPr lang="ru-RU" sz="3400" dirty="0" smtClean="0">
                <a:ln>
                  <a:solidFill>
                    <a:srgbClr val="00B050"/>
                  </a:solidFill>
                </a:ln>
              </a:rPr>
              <a:t>В </a:t>
            </a:r>
            <a:r>
              <a:rPr lang="ru-RU" sz="3400" dirty="0" err="1">
                <a:ln>
                  <a:solidFill>
                    <a:srgbClr val="00B050"/>
                  </a:solidFill>
                </a:ln>
              </a:rPr>
              <a:t>даний</a:t>
            </a:r>
            <a:r>
              <a:rPr lang="ru-RU" sz="3400" dirty="0">
                <a:ln>
                  <a:solidFill>
                    <a:srgbClr val="00B050"/>
                  </a:solidFill>
                </a:ln>
              </a:rPr>
              <a:t> час </a:t>
            </a:r>
            <a:r>
              <a:rPr lang="ru-RU" sz="3400" dirty="0" err="1">
                <a:ln>
                  <a:solidFill>
                    <a:srgbClr val="00B050"/>
                  </a:solidFill>
                </a:ln>
              </a:rPr>
              <a:t>чотири</a:t>
            </a:r>
            <a:r>
              <a:rPr lang="ru-RU" sz="3400" dirty="0">
                <a:ln>
                  <a:solidFill>
                    <a:srgbClr val="00B050"/>
                  </a:solidFill>
                </a:ln>
              </a:rPr>
              <a:t> </a:t>
            </a:r>
            <a:r>
              <a:rPr lang="ru-RU" sz="3400" dirty="0" err="1">
                <a:ln>
                  <a:solidFill>
                    <a:srgbClr val="00B050"/>
                  </a:solidFill>
                </a:ln>
              </a:rPr>
              <a:t>з</a:t>
            </a:r>
            <a:r>
              <a:rPr lang="ru-RU" sz="3400" dirty="0">
                <a:ln>
                  <a:solidFill>
                    <a:srgbClr val="00B050"/>
                  </a:solidFill>
                </a:ln>
              </a:rPr>
              <a:t> них </a:t>
            </a:r>
            <a:r>
              <a:rPr lang="ru-RU" sz="3400" dirty="0" err="1" smtClean="0">
                <a:ln>
                  <a:solidFill>
                    <a:srgbClr val="00B050"/>
                  </a:solidFill>
                </a:ln>
              </a:rPr>
              <a:t>знаходяться</a:t>
            </a:r>
            <a:r>
              <a:rPr lang="ru-RU" sz="3400" dirty="0" smtClean="0">
                <a:ln>
                  <a:solidFill>
                    <a:srgbClr val="00B050"/>
                  </a:solidFill>
                </a:ln>
              </a:rPr>
              <a:t> на  </a:t>
            </a:r>
            <a:r>
              <a:rPr lang="ru-RU" sz="3400" dirty="0" err="1" smtClean="0">
                <a:ln>
                  <a:solidFill>
                    <a:srgbClr val="00B050"/>
                  </a:solidFill>
                </a:ln>
              </a:rPr>
              <a:t>території</a:t>
            </a:r>
            <a:r>
              <a:rPr lang="ru-RU" sz="3400" dirty="0" smtClean="0">
                <a:ln>
                  <a:solidFill>
                    <a:srgbClr val="00B050"/>
                  </a:solidFill>
                </a:ln>
              </a:rPr>
              <a:t> </a:t>
            </a:r>
            <a:r>
              <a:rPr lang="ru-RU" sz="3400" dirty="0" err="1" smtClean="0">
                <a:ln>
                  <a:solidFill>
                    <a:srgbClr val="00B050"/>
                  </a:solidFill>
                </a:ln>
              </a:rPr>
              <a:t>України</a:t>
            </a:r>
            <a:r>
              <a:rPr lang="ru-RU" sz="3400" dirty="0" smtClean="0">
                <a:ln>
                  <a:solidFill>
                    <a:srgbClr val="00B050"/>
                  </a:solidFill>
                </a:ln>
              </a:rPr>
              <a:t>, </a:t>
            </a:r>
            <a:r>
              <a:rPr lang="ru-RU" sz="3400" dirty="0"/>
              <a:t> </a:t>
            </a:r>
            <a:r>
              <a:rPr lang="ru-RU" sz="3400" dirty="0" err="1" smtClean="0">
                <a:ln>
                  <a:solidFill>
                    <a:srgbClr val="00B050"/>
                  </a:solidFill>
                </a:ln>
              </a:rPr>
              <a:t>одне</a:t>
            </a:r>
            <a:r>
              <a:rPr lang="ru-RU" sz="3400" dirty="0" smtClean="0">
                <a:ln>
                  <a:solidFill>
                    <a:srgbClr val="00B050"/>
                  </a:solidFill>
                </a:ln>
              </a:rPr>
              <a:t> </a:t>
            </a:r>
            <a:r>
              <a:rPr lang="ru-RU" sz="3400" dirty="0" err="1" smtClean="0">
                <a:ln>
                  <a:solidFill>
                    <a:srgbClr val="00B050"/>
                  </a:solidFill>
                </a:ln>
              </a:rPr>
              <a:t>місто</a:t>
            </a:r>
            <a:r>
              <a:rPr lang="ru-RU" sz="3400" dirty="0">
                <a:ln>
                  <a:solidFill>
                    <a:srgbClr val="00B050"/>
                  </a:solidFill>
                </a:ln>
              </a:rPr>
              <a:t> </a:t>
            </a:r>
            <a:r>
              <a:rPr lang="ru-RU" sz="3400" dirty="0" err="1">
                <a:ln>
                  <a:solidFill>
                    <a:srgbClr val="00B050"/>
                  </a:solidFill>
                </a:ln>
              </a:rPr>
              <a:t>і</a:t>
            </a:r>
            <a:r>
              <a:rPr lang="ru-RU" sz="3400" dirty="0">
                <a:ln>
                  <a:solidFill>
                    <a:srgbClr val="00B050"/>
                  </a:solidFill>
                </a:ln>
              </a:rPr>
              <a:t> </a:t>
            </a:r>
            <a:r>
              <a:rPr lang="ru-RU" sz="3400" dirty="0" err="1" smtClean="0">
                <a:ln>
                  <a:solidFill>
                    <a:srgbClr val="00B050"/>
                  </a:solidFill>
                </a:ln>
              </a:rPr>
              <a:t>Брестська</a:t>
            </a:r>
            <a:r>
              <a:rPr lang="ru-RU" sz="3400" dirty="0" smtClean="0">
                <a:ln>
                  <a:solidFill>
                    <a:srgbClr val="00B050"/>
                  </a:solidFill>
                </a:ln>
              </a:rPr>
              <a:t> </a:t>
            </a:r>
            <a:r>
              <a:rPr lang="ru-RU" sz="3400" dirty="0" err="1" smtClean="0">
                <a:ln>
                  <a:solidFill>
                    <a:srgbClr val="00B050"/>
                  </a:solidFill>
                </a:ln>
              </a:rPr>
              <a:t>фортеця</a:t>
            </a:r>
            <a:r>
              <a:rPr lang="ru-RU" sz="3400" dirty="0" smtClean="0">
                <a:ln>
                  <a:solidFill>
                    <a:srgbClr val="00B050"/>
                  </a:solidFill>
                </a:ln>
              </a:rPr>
              <a:t> – герой - </a:t>
            </a:r>
            <a:r>
              <a:rPr lang="ru-RU" sz="3400" dirty="0">
                <a:ln>
                  <a:solidFill>
                    <a:srgbClr val="00B050"/>
                  </a:solidFill>
                </a:ln>
              </a:rPr>
              <a:t>на </a:t>
            </a:r>
            <a:r>
              <a:rPr lang="ru-RU" sz="3400" dirty="0" err="1">
                <a:ln>
                  <a:solidFill>
                    <a:srgbClr val="00B050"/>
                  </a:solidFill>
                </a:ln>
              </a:rPr>
              <a:t>території</a:t>
            </a:r>
            <a:r>
              <a:rPr lang="ru-RU" sz="3400" dirty="0">
                <a:ln>
                  <a:solidFill>
                    <a:srgbClr val="00B050"/>
                  </a:solidFill>
                </a:ln>
              </a:rPr>
              <a:t> </a:t>
            </a:r>
            <a:r>
              <a:rPr lang="ru-RU" sz="3400" dirty="0" err="1" smtClean="0">
                <a:ln>
                  <a:solidFill>
                    <a:srgbClr val="00B050"/>
                  </a:solidFill>
                </a:ln>
              </a:rPr>
              <a:t>Білорусії</a:t>
            </a:r>
            <a:r>
              <a:rPr lang="ru-RU" sz="3400" dirty="0" smtClean="0">
                <a:ln>
                  <a:solidFill>
                    <a:srgbClr val="00B050"/>
                  </a:solidFill>
                </a:ln>
              </a:rPr>
              <a:t>, </a:t>
            </a:r>
            <a:r>
              <a:rPr lang="ru-RU" sz="3400" dirty="0" err="1">
                <a:ln>
                  <a:solidFill>
                    <a:srgbClr val="00B050"/>
                  </a:solidFill>
                </a:ln>
              </a:rPr>
              <a:t>решта</a:t>
            </a:r>
            <a:r>
              <a:rPr lang="ru-RU" sz="3400" dirty="0">
                <a:ln>
                  <a:solidFill>
                    <a:srgbClr val="00B050"/>
                  </a:solidFill>
                </a:ln>
              </a:rPr>
              <a:t> - в </a:t>
            </a:r>
            <a:r>
              <a:rPr lang="ru-RU" sz="3400" dirty="0" err="1" smtClean="0">
                <a:ln>
                  <a:solidFill>
                    <a:srgbClr val="00B050"/>
                  </a:solidFill>
                </a:ln>
              </a:rPr>
              <a:t>Росії</a:t>
            </a:r>
            <a:r>
              <a:rPr lang="ru-RU" sz="3400" dirty="0" smtClean="0">
                <a:ln>
                  <a:solidFill>
                    <a:srgbClr val="00B050"/>
                  </a:solidFill>
                </a:ln>
              </a:rPr>
              <a:t>.</a:t>
            </a:r>
            <a:endParaRPr lang="ru-RU" sz="3400" dirty="0">
              <a:ln>
                <a:solidFill>
                  <a:srgbClr val="00B050"/>
                </a:solidFill>
              </a:ln>
            </a:endParaRPr>
          </a:p>
        </p:txBody>
      </p:sp>
    </p:spTree>
  </p:cSld>
  <p:clrMapOvr>
    <a:masterClrMapping/>
  </p:clrMapOvr>
  <p:transition advTm="20032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300" b="1" i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Історія</a:t>
            </a:r>
            <a:r>
              <a:rPr lang="ru-RU" sz="5300" b="1" i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5300" b="1" i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присвоєння</a:t>
            </a:r>
            <a:r>
              <a:rPr lang="ru-RU" sz="5300" b="1" i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sz="5300" b="1" i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звання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214438"/>
            <a:ext cx="8329613" cy="5500710"/>
          </a:xfrm>
        </p:spPr>
        <p:txBody>
          <a:bodyPr>
            <a:normAutofit/>
          </a:bodyPr>
          <a:lstStyle/>
          <a:p>
            <a:r>
              <a:rPr lang="ru-RU" dirty="0" err="1">
                <a:solidFill>
                  <a:srgbClr val="0070C0"/>
                </a:solidFill>
              </a:rPr>
              <a:t>Вперше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містами-героями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були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названі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міста</a:t>
            </a:r>
            <a:r>
              <a:rPr lang="ru-RU" dirty="0">
                <a:solidFill>
                  <a:srgbClr val="0070C0"/>
                </a:solidFill>
              </a:rPr>
              <a:t> </a:t>
            </a:r>
            <a:r>
              <a:rPr lang="ru-RU" dirty="0" err="1" smtClean="0">
                <a:solidFill>
                  <a:srgbClr val="0070C0"/>
                </a:solidFill>
              </a:rPr>
              <a:t>Ленінград</a:t>
            </a:r>
            <a:r>
              <a:rPr lang="ru-RU" dirty="0">
                <a:solidFill>
                  <a:srgbClr val="0070C0"/>
                </a:solidFill>
              </a:rPr>
              <a:t> (</a:t>
            </a:r>
            <a:r>
              <a:rPr lang="ru-RU" dirty="0" smtClean="0">
                <a:solidFill>
                  <a:srgbClr val="0070C0"/>
                </a:solidFill>
              </a:rPr>
              <a:t>Санкт - Петербург), </a:t>
            </a:r>
            <a:r>
              <a:rPr lang="ru-RU" dirty="0" err="1" smtClean="0">
                <a:solidFill>
                  <a:srgbClr val="0070C0"/>
                </a:solidFill>
              </a:rPr>
              <a:t>Сталінград</a:t>
            </a:r>
            <a:r>
              <a:rPr lang="ru-RU" dirty="0">
                <a:solidFill>
                  <a:srgbClr val="0070C0"/>
                </a:solidFill>
              </a:rPr>
              <a:t> (Волгоград), </a:t>
            </a:r>
            <a:r>
              <a:rPr lang="ru-RU" dirty="0" smtClean="0">
                <a:solidFill>
                  <a:srgbClr val="0070C0"/>
                </a:solidFill>
              </a:rPr>
              <a:t>Севастополь</a:t>
            </a:r>
            <a:r>
              <a:rPr lang="ru-RU" dirty="0">
                <a:solidFill>
                  <a:srgbClr val="0070C0"/>
                </a:solidFill>
              </a:rPr>
              <a:t> </a:t>
            </a:r>
            <a:r>
              <a:rPr lang="ru-RU" dirty="0" err="1">
                <a:solidFill>
                  <a:srgbClr val="0070C0"/>
                </a:solidFill>
              </a:rPr>
              <a:t>і</a:t>
            </a:r>
            <a:r>
              <a:rPr lang="ru-RU" dirty="0">
                <a:solidFill>
                  <a:srgbClr val="0070C0"/>
                </a:solidFill>
              </a:rPr>
              <a:t> </a:t>
            </a:r>
            <a:r>
              <a:rPr lang="ru-RU" dirty="0" smtClean="0">
                <a:solidFill>
                  <a:srgbClr val="0070C0"/>
                </a:solidFill>
              </a:rPr>
              <a:t>Одеса</a:t>
            </a:r>
            <a:r>
              <a:rPr lang="ru-RU" dirty="0">
                <a:solidFill>
                  <a:srgbClr val="0070C0"/>
                </a:solidFill>
              </a:rPr>
              <a:t> в </a:t>
            </a:r>
            <a:r>
              <a:rPr lang="ru-RU" dirty="0" err="1" smtClean="0">
                <a:solidFill>
                  <a:srgbClr val="0070C0"/>
                </a:solidFill>
              </a:rPr>
              <a:t>Наказі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Верховного </a:t>
            </a:r>
            <a:r>
              <a:rPr lang="ru-RU" dirty="0" err="1" smtClean="0">
                <a:solidFill>
                  <a:srgbClr val="0070C0"/>
                </a:solidFill>
              </a:rPr>
              <a:t>Головнокомандувача</a:t>
            </a:r>
            <a:r>
              <a:rPr lang="ru-RU" dirty="0">
                <a:solidFill>
                  <a:srgbClr val="0070C0"/>
                </a:solidFill>
              </a:rPr>
              <a:t> </a:t>
            </a:r>
            <a:r>
              <a:rPr lang="ru-RU" dirty="0" err="1">
                <a:solidFill>
                  <a:srgbClr val="0070C0"/>
                </a:solidFill>
              </a:rPr>
              <a:t>від</a:t>
            </a:r>
            <a:r>
              <a:rPr lang="ru-RU" dirty="0">
                <a:solidFill>
                  <a:srgbClr val="0070C0"/>
                </a:solidFill>
              </a:rPr>
              <a:t> </a:t>
            </a:r>
            <a:r>
              <a:rPr lang="ru-RU" dirty="0" smtClean="0">
                <a:solidFill>
                  <a:srgbClr val="0070C0"/>
                </a:solidFill>
              </a:rPr>
              <a:t>1 </a:t>
            </a:r>
            <a:r>
              <a:rPr lang="ru-RU" dirty="0" err="1" smtClean="0">
                <a:solidFill>
                  <a:srgbClr val="0070C0"/>
                </a:solidFill>
              </a:rPr>
              <a:t>травня</a:t>
            </a:r>
            <a:r>
              <a:rPr lang="ru-RU" dirty="0" smtClean="0">
                <a:solidFill>
                  <a:srgbClr val="0070C0"/>
                </a:solidFill>
              </a:rPr>
              <a:t> 1945 р.</a:t>
            </a:r>
            <a:r>
              <a:rPr lang="ru-RU" dirty="0">
                <a:solidFill>
                  <a:srgbClr val="0070C0"/>
                </a:solidFill>
              </a:rPr>
              <a:t> </a:t>
            </a:r>
            <a:endParaRPr lang="ru-RU" dirty="0" smtClean="0">
              <a:solidFill>
                <a:srgbClr val="0070C0"/>
              </a:solidFill>
            </a:endParaRPr>
          </a:p>
          <a:p>
            <a:endParaRPr lang="uk-UA" dirty="0">
              <a:solidFill>
                <a:srgbClr val="0070C0"/>
              </a:solidFill>
            </a:endParaRPr>
          </a:p>
          <a:p>
            <a:r>
              <a:rPr lang="ru-RU" dirty="0" err="1">
                <a:ln>
                  <a:solidFill>
                    <a:srgbClr val="C00000"/>
                  </a:solidFill>
                </a:ln>
              </a:rPr>
              <a:t>Обеліск</a:t>
            </a:r>
            <a:r>
              <a:rPr lang="ru-RU" dirty="0">
                <a:ln>
                  <a:solidFill>
                    <a:srgbClr val="C00000"/>
                  </a:solidFill>
                </a:ln>
              </a:rPr>
              <a:t> «</a:t>
            </a:r>
            <a:r>
              <a:rPr lang="ru-RU" dirty="0" err="1">
                <a:ln>
                  <a:solidFill>
                    <a:srgbClr val="C00000"/>
                  </a:solidFill>
                </a:ln>
              </a:rPr>
              <a:t>місту-герою</a:t>
            </a:r>
            <a:r>
              <a:rPr lang="ru-RU" dirty="0" smtClean="0">
                <a:ln>
                  <a:solidFill>
                    <a:srgbClr val="C00000"/>
                  </a:solidFill>
                </a:ln>
              </a:rPr>
              <a:t>»</a:t>
            </a:r>
          </a:p>
          <a:p>
            <a:pPr>
              <a:buNone/>
            </a:pPr>
            <a:r>
              <a:rPr lang="ru-RU" dirty="0" smtClean="0">
                <a:ln>
                  <a:solidFill>
                    <a:srgbClr val="C00000"/>
                  </a:solidFill>
                </a:ln>
              </a:rPr>
              <a:t> </a:t>
            </a:r>
            <a:r>
              <a:rPr lang="ru-RU" dirty="0">
                <a:ln>
                  <a:solidFill>
                    <a:srgbClr val="C00000"/>
                  </a:solidFill>
                </a:ln>
              </a:rPr>
              <a:t>в </a:t>
            </a:r>
            <a:r>
              <a:rPr lang="ru-RU" dirty="0" err="1">
                <a:ln>
                  <a:solidFill>
                    <a:srgbClr val="C00000"/>
                  </a:solidFill>
                </a:ln>
                <a:hlinkClick r:id="rId2" tooltip="Санкт-Петербург"/>
              </a:rPr>
              <a:t>Санкт-Петербурзі</a:t>
            </a:r>
            <a:endParaRPr lang="ru-RU" dirty="0" smtClean="0">
              <a:ln>
                <a:solidFill>
                  <a:srgbClr val="C00000"/>
                </a:solidFill>
              </a:ln>
              <a:solidFill>
                <a:srgbClr val="0070C0"/>
              </a:solidFill>
            </a:endParaRPr>
          </a:p>
        </p:txBody>
      </p:sp>
      <p:pic>
        <p:nvPicPr>
          <p:cNvPr id="6" name="Рисунок 5" descr="rubase_1_581515894_2541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29190" y="3714752"/>
            <a:ext cx="2857520" cy="30056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advTm="1636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472518" cy="6500858"/>
          </a:xfrm>
        </p:spPr>
        <p:txBody>
          <a:bodyPr>
            <a:normAutofit/>
          </a:bodyPr>
          <a:lstStyle/>
          <a:p>
            <a:r>
              <a:rPr lang="ru-RU" dirty="0" err="1" smtClean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</a:rPr>
              <a:t>Почесне</a:t>
            </a:r>
            <a:r>
              <a:rPr lang="ru-RU" dirty="0" smtClean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</a:rPr>
              <a:t> </a:t>
            </a:r>
            <a:r>
              <a:rPr lang="ru-RU" dirty="0" err="1" smtClean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</a:rPr>
              <a:t>звання</a:t>
            </a:r>
            <a:r>
              <a:rPr lang="ru-RU" dirty="0" smtClean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</a:rPr>
              <a:t> "</a:t>
            </a:r>
            <a:r>
              <a:rPr lang="ru-RU" dirty="0" err="1" smtClean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</a:rPr>
              <a:t>Місто-Герой</a:t>
            </a:r>
            <a:r>
              <a:rPr lang="ru-RU" dirty="0" smtClean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</a:rPr>
              <a:t>" </a:t>
            </a:r>
            <a:r>
              <a:rPr lang="ru-RU" dirty="0" err="1" smtClean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</a:rPr>
              <a:t>встановлено</a:t>
            </a:r>
            <a:r>
              <a:rPr lang="ru-RU" dirty="0" smtClean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</a:rPr>
              <a:t> </a:t>
            </a:r>
            <a:r>
              <a:rPr lang="ru-RU" dirty="0" smtClean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  <a:hlinkClick r:id="rId2" tooltip="8 травня"/>
              </a:rPr>
              <a:t>8 </a:t>
            </a:r>
            <a:r>
              <a:rPr lang="ru-RU" dirty="0" err="1" smtClean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  <a:hlinkClick r:id="rId2" tooltip="8 травня"/>
              </a:rPr>
              <a:t>травня</a:t>
            </a:r>
            <a:r>
              <a:rPr lang="ru-RU" dirty="0" smtClean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</a:rPr>
              <a:t> </a:t>
            </a:r>
            <a:r>
              <a:rPr lang="ru-RU" dirty="0" smtClean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  <a:hlinkClick r:id="rId3" tooltip="1965"/>
              </a:rPr>
              <a:t>1965</a:t>
            </a:r>
            <a:r>
              <a:rPr lang="ru-RU" dirty="0" smtClean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</a:rPr>
              <a:t>, коли </a:t>
            </a:r>
            <a:r>
              <a:rPr lang="ru-RU" dirty="0" err="1" smtClean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</a:rPr>
              <a:t>Президія</a:t>
            </a:r>
            <a:r>
              <a:rPr lang="ru-RU" dirty="0" smtClean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</a:rPr>
              <a:t> </a:t>
            </a:r>
            <a:r>
              <a:rPr lang="ru-RU" dirty="0" err="1" smtClean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</a:rPr>
              <a:t>Верховної</a:t>
            </a:r>
            <a:r>
              <a:rPr lang="ru-RU" dirty="0" smtClean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</a:rPr>
              <a:t> Ради СРСР </a:t>
            </a:r>
            <a:r>
              <a:rPr lang="ru-RU" dirty="0" err="1" smtClean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</a:rPr>
              <a:t>своїм</a:t>
            </a:r>
            <a:r>
              <a:rPr lang="ru-RU" dirty="0" smtClean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</a:rPr>
              <a:t> Указом затвердила </a:t>
            </a:r>
            <a:r>
              <a:rPr lang="ru-RU" dirty="0" err="1" smtClean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</a:rPr>
              <a:t>Положення</a:t>
            </a:r>
            <a:r>
              <a:rPr lang="ru-RU" dirty="0" smtClean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</a:rPr>
              <a:t> про </a:t>
            </a:r>
            <a:r>
              <a:rPr lang="ru-RU" dirty="0" err="1" smtClean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</a:rPr>
              <a:t>вищий</a:t>
            </a:r>
            <a:r>
              <a:rPr lang="ru-RU" dirty="0" smtClean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</a:rPr>
              <a:t> </a:t>
            </a:r>
            <a:r>
              <a:rPr lang="ru-RU" dirty="0" err="1" smtClean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</a:rPr>
              <a:t>ступінь</a:t>
            </a:r>
            <a:r>
              <a:rPr lang="ru-RU" dirty="0" smtClean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</a:rPr>
              <a:t> </a:t>
            </a:r>
            <a:r>
              <a:rPr lang="ru-RU" dirty="0" err="1" smtClean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</a:rPr>
              <a:t>відзнаки</a:t>
            </a:r>
            <a:r>
              <a:rPr lang="ru-RU" dirty="0" smtClean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</a:rPr>
              <a:t> - </a:t>
            </a:r>
            <a:r>
              <a:rPr lang="ru-RU" dirty="0" err="1" smtClean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</a:rPr>
              <a:t>звання</a:t>
            </a:r>
            <a:r>
              <a:rPr lang="ru-RU" dirty="0" smtClean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</a:rPr>
              <a:t> «</a:t>
            </a:r>
            <a:r>
              <a:rPr lang="ru-RU" dirty="0" err="1" smtClean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</a:rPr>
              <a:t>місто-герой</a:t>
            </a:r>
            <a:r>
              <a:rPr lang="ru-RU" dirty="0" smtClean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</a:rPr>
              <a:t>!».</a:t>
            </a:r>
            <a:r>
              <a:rPr lang="ru-RU" dirty="0" smtClean="0">
                <a:solidFill>
                  <a:srgbClr val="7030A0"/>
                </a:solidFill>
              </a:rPr>
              <a:t> </a:t>
            </a:r>
          </a:p>
          <a:p>
            <a:pPr>
              <a:buNone/>
            </a:pPr>
            <a:r>
              <a:rPr lang="ru-RU" b="1" dirty="0" smtClean="0">
                <a:ln>
                  <a:solidFill>
                    <a:srgbClr val="00B050"/>
                  </a:solidFill>
                </a:ln>
              </a:rPr>
              <a:t>                  У </a:t>
            </a:r>
            <a:r>
              <a:rPr lang="ru-RU" b="1" dirty="0" err="1" smtClean="0">
                <a:ln>
                  <a:solidFill>
                    <a:srgbClr val="00B050"/>
                  </a:solidFill>
                </a:ln>
              </a:rPr>
              <a:t>Положенні</a:t>
            </a:r>
            <a:r>
              <a:rPr lang="ru-RU" b="1" dirty="0" smtClean="0">
                <a:ln>
                  <a:solidFill>
                    <a:srgbClr val="00B050"/>
                  </a:solidFill>
                </a:ln>
              </a:rPr>
              <a:t> говориться:</a:t>
            </a:r>
          </a:p>
          <a:p>
            <a:r>
              <a:rPr lang="ru-RU" dirty="0" smtClean="0"/>
              <a:t>1. </a:t>
            </a:r>
            <a:r>
              <a:rPr lang="ru-RU" dirty="0" err="1" smtClean="0"/>
              <a:t>Вища</a:t>
            </a:r>
            <a:r>
              <a:rPr lang="ru-RU" dirty="0" smtClean="0"/>
              <a:t> </a:t>
            </a:r>
            <a:r>
              <a:rPr lang="ru-RU" dirty="0" err="1" smtClean="0"/>
              <a:t>ступінь</a:t>
            </a:r>
            <a:r>
              <a:rPr lang="ru-RU" dirty="0" smtClean="0"/>
              <a:t> </a:t>
            </a:r>
            <a:r>
              <a:rPr lang="ru-RU" dirty="0" err="1" smtClean="0"/>
              <a:t>відзнаки</a:t>
            </a:r>
            <a:r>
              <a:rPr lang="ru-RU" dirty="0" smtClean="0"/>
              <a:t> - </a:t>
            </a:r>
            <a:r>
              <a:rPr lang="ru-RU" dirty="0" err="1" smtClean="0"/>
              <a:t>звання</a:t>
            </a:r>
            <a:r>
              <a:rPr lang="ru-RU" dirty="0" smtClean="0"/>
              <a:t> "</a:t>
            </a:r>
            <a:r>
              <a:rPr lang="ru-RU" dirty="0" err="1" smtClean="0"/>
              <a:t>місто-герой</a:t>
            </a:r>
            <a:r>
              <a:rPr lang="ru-RU" dirty="0" smtClean="0"/>
              <a:t>" </a:t>
            </a:r>
            <a:r>
              <a:rPr lang="ru-RU" dirty="0" err="1" smtClean="0"/>
              <a:t>присвоюється</a:t>
            </a:r>
            <a:r>
              <a:rPr lang="ru-RU" dirty="0" smtClean="0"/>
              <a:t> </a:t>
            </a:r>
            <a:r>
              <a:rPr lang="ru-RU" dirty="0" err="1" smtClean="0"/>
              <a:t>містам</a:t>
            </a:r>
            <a:r>
              <a:rPr lang="ru-RU" dirty="0" smtClean="0"/>
              <a:t> </a:t>
            </a:r>
            <a:r>
              <a:rPr lang="ru-RU" dirty="0" err="1" smtClean="0"/>
              <a:t>Радянського</a:t>
            </a:r>
            <a:r>
              <a:rPr lang="ru-RU" dirty="0" smtClean="0"/>
              <a:t> Союзу, </a:t>
            </a:r>
            <a:r>
              <a:rPr lang="ru-RU" dirty="0" err="1" smtClean="0"/>
              <a:t>трудящі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проявили </a:t>
            </a:r>
            <a:r>
              <a:rPr lang="ru-RU" dirty="0" err="1" smtClean="0"/>
              <a:t>масовий</a:t>
            </a:r>
            <a:r>
              <a:rPr lang="ru-RU" dirty="0" smtClean="0"/>
              <a:t> </a:t>
            </a:r>
            <a:r>
              <a:rPr lang="ru-RU" dirty="0" err="1" smtClean="0"/>
              <a:t>героїзм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мужність</a:t>
            </a:r>
            <a:r>
              <a:rPr lang="ru-RU" dirty="0" smtClean="0"/>
              <a:t> у </a:t>
            </a:r>
            <a:r>
              <a:rPr lang="ru-RU" dirty="0" err="1" smtClean="0"/>
              <a:t>захисті</a:t>
            </a:r>
            <a:r>
              <a:rPr lang="ru-RU" dirty="0" smtClean="0"/>
              <a:t> </a:t>
            </a:r>
            <a:r>
              <a:rPr lang="ru-RU" dirty="0" err="1" smtClean="0"/>
              <a:t>Батьківщини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Великій</a:t>
            </a:r>
            <a:r>
              <a:rPr lang="ru-RU" dirty="0" smtClean="0"/>
              <a:t> </a:t>
            </a:r>
            <a:r>
              <a:rPr lang="ru-RU" dirty="0" err="1" smtClean="0"/>
              <a:t>Вітчизняній</a:t>
            </a:r>
            <a:r>
              <a:rPr lang="ru-RU" dirty="0" smtClean="0"/>
              <a:t> </a:t>
            </a:r>
            <a:r>
              <a:rPr lang="ru-RU" dirty="0" err="1" smtClean="0"/>
              <a:t>війні</a:t>
            </a:r>
            <a:r>
              <a:rPr lang="ru-RU" dirty="0" smtClean="0"/>
              <a:t> 1941-1945 </a:t>
            </a:r>
            <a:r>
              <a:rPr lang="ru-RU" dirty="0" err="1" smtClean="0"/>
              <a:t>рр</a:t>
            </a:r>
            <a:r>
              <a:rPr lang="ru-RU" dirty="0" smtClean="0"/>
              <a:t>.</a:t>
            </a:r>
          </a:p>
          <a:p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advTm="21453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8258204" cy="5626121"/>
          </a:xfrm>
        </p:spPr>
        <p:txBody>
          <a:bodyPr/>
          <a:lstStyle/>
          <a:p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2.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Місту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,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удостоєному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вищого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ступеня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відзнаки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-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звання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"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місто-герой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": </a:t>
            </a:r>
            <a:b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а)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вручаються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вища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нагорода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СРСР - 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hlinkClick r:id="rId2" tooltip="Орден Леніна"/>
              </a:rPr>
              <a:t>орден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hlinkClick r:id="rId2" tooltip="Орден Леніна"/>
              </a:rPr>
              <a:t>Леніна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і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hlinkClick r:id="rId3" tooltip="Медаль"/>
              </a:rPr>
              <a:t>медаль "Золота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hlinkClick r:id="rId3" tooltip="Медаль"/>
              </a:rPr>
              <a:t>Зірка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hlinkClick r:id="rId3" tooltip="Медаль"/>
              </a:rPr>
              <a:t>"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; </a:t>
            </a:r>
            <a:b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б)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видається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Грамота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Президії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Верховної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Ради СРСР.</a:t>
            </a:r>
            <a:endParaRPr lang="ru-RU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pic>
        <p:nvPicPr>
          <p:cNvPr id="4" name="Рисунок 3" descr="rubase_1_582089231_895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29454" y="3362324"/>
            <a:ext cx="1728798" cy="1844051"/>
          </a:xfrm>
          <a:prstGeom prst="rect">
            <a:avLst/>
          </a:prstGeom>
        </p:spPr>
      </p:pic>
      <p:pic>
        <p:nvPicPr>
          <p:cNvPr id="5" name="Рисунок 4" descr="rubase_1_678987875_1485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2910" y="3786190"/>
            <a:ext cx="2337631" cy="1785950"/>
          </a:xfrm>
          <a:prstGeom prst="rect">
            <a:avLst/>
          </a:prstGeom>
        </p:spPr>
      </p:pic>
      <p:pic>
        <p:nvPicPr>
          <p:cNvPr id="6" name="Рисунок 5" descr="rubase_1_679034658_31527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786182" y="3714752"/>
            <a:ext cx="1092720" cy="2152659"/>
          </a:xfrm>
          <a:prstGeom prst="rect">
            <a:avLst/>
          </a:prstGeom>
        </p:spPr>
      </p:pic>
      <p:pic>
        <p:nvPicPr>
          <p:cNvPr id="7" name="Рисунок 6" descr="rubase_1_679076388_32448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143504" y="3643314"/>
            <a:ext cx="1165246" cy="2295535"/>
          </a:xfrm>
          <a:prstGeom prst="rect">
            <a:avLst/>
          </a:prstGeom>
        </p:spPr>
      </p:pic>
    </p:spTree>
  </p:cSld>
  <p:clrMapOvr>
    <a:masterClrMapping/>
  </p:clrMapOvr>
  <p:transition advTm="13532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300" b="1" dirty="0" err="1" smtClean="0">
                <a:ln>
                  <a:solidFill>
                    <a:srgbClr val="FFFF00"/>
                  </a:solidFill>
                </a:ln>
              </a:rPr>
              <a:t>Міста-герої</a:t>
            </a:r>
            <a:r>
              <a:rPr lang="ru-RU" sz="5300" b="1" dirty="0" smtClean="0">
                <a:ln>
                  <a:solidFill>
                    <a:srgbClr val="FFFF00"/>
                  </a:solidFill>
                </a:ln>
              </a:rPr>
              <a:t>: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71546"/>
            <a:ext cx="8329642" cy="557216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ru-RU" dirty="0" err="1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Ленінград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(</a:t>
            </a:r>
            <a:r>
              <a:rPr lang="ru-RU" dirty="0" err="1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нині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Санкт -Петербург) - </a:t>
            </a:r>
            <a:r>
              <a:rPr lang="ru-RU" dirty="0" err="1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з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hlinkClick r:id="rId2" tooltip="1 травня"/>
              </a:rPr>
              <a:t>1 </a:t>
            </a:r>
            <a:r>
              <a:rPr lang="ru-RU" dirty="0" err="1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hlinkClick r:id="rId2" tooltip="1 травня"/>
              </a:rPr>
              <a:t>травня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hlinkClick r:id="rId3" tooltip="1945"/>
              </a:rPr>
              <a:t>1945</a:t>
            </a:r>
            <a:endParaRPr lang="ru-RU" dirty="0" smtClean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>
              <a:lnSpc>
                <a:spcPct val="120000"/>
              </a:lnSpc>
            </a:pP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Одеса- </a:t>
            </a:r>
            <a:r>
              <a:rPr lang="ru-RU" dirty="0" err="1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з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</a:t>
            </a:r>
            <a:r>
              <a:rPr lang="ru-RU" u="sng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hlinkClick r:id="rId2" tooltip="1 травня"/>
              </a:rPr>
              <a:t>1 </a:t>
            </a:r>
            <a:r>
              <a:rPr lang="ru-RU" u="sng" dirty="0" err="1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hlinkClick r:id="rId2" tooltip="1 травня"/>
              </a:rPr>
              <a:t>травня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hlinkClick r:id="rId3" tooltip="1945"/>
              </a:rPr>
              <a:t>1945</a:t>
            </a:r>
            <a:endParaRPr lang="ru-RU" dirty="0" smtClean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>
              <a:lnSpc>
                <a:spcPct val="120000"/>
              </a:lnSpc>
            </a:pP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Севастополь - </a:t>
            </a:r>
            <a:r>
              <a:rPr lang="ru-RU" dirty="0" err="1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з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hlinkClick r:id="rId2" tooltip="1 травня"/>
              </a:rPr>
              <a:t>1 </a:t>
            </a:r>
            <a:r>
              <a:rPr lang="ru-RU" dirty="0" err="1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hlinkClick r:id="rId2" tooltip="1 травня"/>
              </a:rPr>
              <a:t>травня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hlinkClick r:id="rId3" tooltip="1945"/>
              </a:rPr>
              <a:t>1945</a:t>
            </a:r>
            <a:endParaRPr lang="ru-RU" dirty="0" smtClean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>
              <a:lnSpc>
                <a:spcPct val="120000"/>
              </a:lnSpc>
            </a:pP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</a:t>
            </a:r>
            <a:r>
              <a:rPr lang="ru-RU" dirty="0" err="1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Сталінград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(</a:t>
            </a:r>
            <a:r>
              <a:rPr lang="ru-RU" dirty="0" err="1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нині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Волгоград) - </a:t>
            </a:r>
            <a:r>
              <a:rPr lang="ru-RU" dirty="0" err="1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з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hlinkClick r:id="rId2" tooltip="1 травня"/>
              </a:rPr>
              <a:t>1 </a:t>
            </a:r>
            <a:r>
              <a:rPr lang="ru-RU" dirty="0" err="1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hlinkClick r:id="rId2" tooltip="1 травня"/>
              </a:rPr>
              <a:t>травня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hlinkClick r:id="rId3" tooltip="1945"/>
              </a:rPr>
              <a:t>1945</a:t>
            </a:r>
            <a:endParaRPr lang="ru-RU" dirty="0" smtClean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>
              <a:lnSpc>
                <a:spcPct val="120000"/>
              </a:lnSpc>
            </a:pP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</a:t>
            </a:r>
            <a:r>
              <a:rPr lang="ru-RU" dirty="0" err="1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Київ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- </a:t>
            </a:r>
            <a:r>
              <a:rPr lang="ru-RU" dirty="0" err="1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з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hlinkClick r:id="rId4" tooltip="8 травня"/>
              </a:rPr>
              <a:t>8 </a:t>
            </a:r>
            <a:r>
              <a:rPr lang="ru-RU" dirty="0" err="1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hlinkClick r:id="rId4" tooltip="8 травня"/>
              </a:rPr>
              <a:t>травня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hlinkClick r:id="rId5" tooltip="1965"/>
              </a:rPr>
              <a:t>1965</a:t>
            </a:r>
            <a:endParaRPr lang="ru-RU" dirty="0" smtClean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>
              <a:lnSpc>
                <a:spcPct val="120000"/>
              </a:lnSpc>
            </a:pP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</a:t>
            </a:r>
            <a:r>
              <a:rPr lang="ru-RU" dirty="0" err="1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Брестська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фортеця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(</a:t>
            </a:r>
            <a:r>
              <a:rPr lang="ru-RU" dirty="0" err="1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Фортеця-герой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) - </a:t>
            </a:r>
            <a:r>
              <a:rPr lang="ru-RU" dirty="0" err="1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з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hlinkClick r:id="rId4" tooltip="8 травня"/>
              </a:rPr>
              <a:t>8 </a:t>
            </a:r>
            <a:r>
              <a:rPr lang="ru-RU" dirty="0" err="1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hlinkClick r:id="rId4" tooltip="8 травня"/>
              </a:rPr>
              <a:t>травня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hlinkClick r:id="rId5" tooltip="1965"/>
              </a:rPr>
              <a:t>1965</a:t>
            </a:r>
            <a:endParaRPr lang="ru-RU" dirty="0" smtClean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>
              <a:lnSpc>
                <a:spcPct val="120000"/>
              </a:lnSpc>
            </a:pP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Москва - </a:t>
            </a:r>
            <a:r>
              <a:rPr lang="ru-RU" dirty="0" err="1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з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hlinkClick r:id="rId4" tooltip="8 травня"/>
              </a:rPr>
              <a:t>8 </a:t>
            </a:r>
            <a:r>
              <a:rPr lang="ru-RU" dirty="0" err="1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hlinkClick r:id="rId4" tooltip="8 травня"/>
              </a:rPr>
              <a:t>травня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hlinkClick r:id="rId5" tooltip="1965"/>
              </a:rPr>
              <a:t>1965</a:t>
            </a:r>
            <a:endParaRPr lang="ru-RU" dirty="0" smtClean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>
              <a:lnSpc>
                <a:spcPct val="120000"/>
              </a:lnSpc>
            </a:pPr>
            <a:r>
              <a:rPr lang="ru-RU" dirty="0" err="1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Керч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- </a:t>
            </a:r>
            <a:r>
              <a:rPr lang="ru-RU" dirty="0" err="1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з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hlinkClick r:id="rId6" tooltip="14 вересня"/>
              </a:rPr>
              <a:t>14 </a:t>
            </a:r>
            <a:r>
              <a:rPr lang="ru-RU" dirty="0" err="1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hlinkClick r:id="rId6" tooltip="14 вересня"/>
              </a:rPr>
              <a:t>вересня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hlinkClick r:id="rId7" tooltip="1973"/>
              </a:rPr>
              <a:t>1973</a:t>
            </a:r>
            <a:endParaRPr lang="ru-RU" dirty="0" smtClean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>
              <a:lnSpc>
                <a:spcPct val="120000"/>
              </a:lnSpc>
            </a:pP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</a:t>
            </a:r>
            <a:r>
              <a:rPr lang="ru-RU" dirty="0" err="1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Новоросійськ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- </a:t>
            </a:r>
            <a:r>
              <a:rPr lang="ru-RU" dirty="0" err="1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з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hlinkClick r:id="rId6" tooltip="14 вересня"/>
              </a:rPr>
              <a:t>14 </a:t>
            </a:r>
            <a:r>
              <a:rPr lang="ru-RU" dirty="0" err="1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hlinkClick r:id="rId6" tooltip="14 вересня"/>
              </a:rPr>
              <a:t>вересня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hlinkClick r:id="rId7" tooltip="1973"/>
              </a:rPr>
              <a:t>1973</a:t>
            </a:r>
            <a:endParaRPr lang="ru-RU" dirty="0" smtClean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>
              <a:lnSpc>
                <a:spcPct val="120000"/>
              </a:lnSpc>
            </a:pP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</a:t>
            </a:r>
            <a:r>
              <a:rPr lang="ru-RU" dirty="0" err="1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Мінськ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- </a:t>
            </a:r>
            <a:r>
              <a:rPr lang="ru-RU" dirty="0" err="1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з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hlinkClick r:id="rId8" tooltip="26 червня"/>
              </a:rPr>
              <a:t>26 </a:t>
            </a:r>
            <a:r>
              <a:rPr lang="ru-RU" dirty="0" err="1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hlinkClick r:id="rId8" tooltip="26 червня"/>
              </a:rPr>
              <a:t>червня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hlinkClick r:id="rId9" tooltip="1974"/>
              </a:rPr>
              <a:t>1974</a:t>
            </a:r>
            <a:endParaRPr lang="ru-RU" dirty="0" smtClean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>
              <a:lnSpc>
                <a:spcPct val="120000"/>
              </a:lnSpc>
            </a:pP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Тула - </a:t>
            </a:r>
            <a:r>
              <a:rPr lang="ru-RU" dirty="0" err="1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з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hlinkClick r:id="rId10" tooltip="7 грудня"/>
              </a:rPr>
              <a:t>7 </a:t>
            </a:r>
            <a:r>
              <a:rPr lang="ru-RU" dirty="0" err="1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hlinkClick r:id="rId10" tooltip="7 грудня"/>
              </a:rPr>
              <a:t>грудня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hlinkClick r:id="rId11" tooltip="1976"/>
              </a:rPr>
              <a:t>1976</a:t>
            </a:r>
            <a:endParaRPr lang="ru-RU" dirty="0" smtClean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>
              <a:lnSpc>
                <a:spcPct val="120000"/>
              </a:lnSpc>
            </a:pPr>
            <a:r>
              <a:rPr lang="ru-RU" dirty="0" err="1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Мурманськ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- </a:t>
            </a:r>
            <a:r>
              <a:rPr lang="ru-RU" dirty="0" err="1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з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hlinkClick r:id="rId12" tooltip="6 травня"/>
              </a:rPr>
              <a:t>6 </a:t>
            </a:r>
            <a:r>
              <a:rPr lang="ru-RU" dirty="0" err="1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hlinkClick r:id="rId12" tooltip="6 травня"/>
              </a:rPr>
              <a:t>травня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hlinkClick r:id="rId13" tooltip="1985"/>
              </a:rPr>
              <a:t>1985</a:t>
            </a:r>
            <a:endParaRPr lang="ru-RU" dirty="0" smtClean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>
              <a:lnSpc>
                <a:spcPct val="120000"/>
              </a:lnSpc>
            </a:pP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</a:t>
            </a:r>
            <a:r>
              <a:rPr lang="ru-RU" dirty="0" err="1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Смоленськ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- </a:t>
            </a:r>
            <a:r>
              <a:rPr lang="ru-RU" dirty="0" err="1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з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hlinkClick r:id="rId12" tooltip="6 травня"/>
              </a:rPr>
              <a:t>6 </a:t>
            </a:r>
            <a:r>
              <a:rPr lang="ru-RU" dirty="0" err="1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hlinkClick r:id="rId12" tooltip="6 травня"/>
              </a:rPr>
              <a:t>травня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 </a:t>
            </a:r>
            <a:r>
              <a:rPr lang="ru-RU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hlinkClick r:id="rId13" tooltip="1985"/>
              </a:rPr>
              <a:t>1985</a:t>
            </a:r>
            <a:endParaRPr lang="ru-RU" dirty="0" smtClean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endParaRPr lang="ru-RU" dirty="0"/>
          </a:p>
        </p:txBody>
      </p:sp>
    </p:spTree>
  </p:cSld>
  <p:clrMapOvr>
    <a:masterClrMapping/>
  </p:clrMapOvr>
  <p:transition advTm="16438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000"/>
                            </p:stCondLst>
                            <p:childTnLst>
                              <p:par>
                                <p:cTn id="5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000"/>
                            </p:stCondLst>
                            <p:childTnLst>
                              <p:par>
                                <p:cTn id="5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000"/>
                            </p:stCondLst>
                            <p:childTnLst>
                              <p:par>
                                <p:cTn id="6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0"/>
                            </p:stCondLst>
                            <p:childTnLst>
                              <p:par>
                                <p:cTn id="7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9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1000"/>
                            </p:stCondLst>
                            <p:childTnLst>
                              <p:par>
                                <p:cTn id="8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9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2000"/>
                            </p:stCondLst>
                            <p:childTnLst>
                              <p:par>
                                <p:cTn id="8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900" decel="100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3000"/>
                            </p:stCondLst>
                            <p:childTnLst>
                              <p:par>
                                <p:cTn id="9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900" decel="100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Меморіали</a:t>
            </a:r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присвячені</a:t>
            </a:r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"</a:t>
            </a:r>
            <a:r>
              <a:rPr lang="ru-RU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Містам-героям</a:t>
            </a:r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"</a:t>
            </a:r>
            <a:endParaRPr lang="ru-RU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5" name="Содержимое 4" descr="rubase_1_581563366_1920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1471" y="1571612"/>
            <a:ext cx="2250297" cy="3000396"/>
          </a:xfrm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4857760"/>
            <a:ext cx="442915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Пам'ятні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плити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присвячені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Містам-героям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Великої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Вітчизняної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війни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меморіал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місто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Новоросійськ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 descr="rubase_1_581605781_1098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57752" y="1857364"/>
            <a:ext cx="3571900" cy="2678925"/>
          </a:xfrm>
          <a:prstGeom prst="rect">
            <a:avLst/>
          </a:prstGeom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5000628" y="4857760"/>
            <a:ext cx="3643338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Пам'ятні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плити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Міст-героїв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Кремлівської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стіни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 в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Москві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13859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097" grpId="0"/>
      <p:bldP spid="409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rubase_1_581651845_1907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85786" y="214290"/>
            <a:ext cx="2571768" cy="34290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142844" y="3857628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err="1" smtClean="0">
                <a:solidFill>
                  <a:srgbClr val="0000CC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Пам'ятні</a:t>
            </a:r>
            <a:r>
              <a:rPr lang="ru-RU" sz="2400" dirty="0" smtClean="0">
                <a:solidFill>
                  <a:srgbClr val="0000CC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dirty="0" err="1" smtClean="0">
                <a:solidFill>
                  <a:srgbClr val="0000CC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плити</a:t>
            </a:r>
            <a:r>
              <a:rPr lang="ru-RU" sz="2400" dirty="0" smtClean="0">
                <a:solidFill>
                  <a:srgbClr val="0000CC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dirty="0" err="1" smtClean="0">
                <a:solidFill>
                  <a:srgbClr val="0000CC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присвячені</a:t>
            </a:r>
            <a:r>
              <a:rPr lang="ru-RU" sz="2400" dirty="0" smtClean="0">
                <a:solidFill>
                  <a:srgbClr val="0000CC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dirty="0" err="1" smtClean="0">
                <a:solidFill>
                  <a:srgbClr val="0000CC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Містам-героям</a:t>
            </a:r>
            <a:r>
              <a:rPr lang="ru-RU" sz="2400" dirty="0" smtClean="0">
                <a:solidFill>
                  <a:srgbClr val="0000CC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dirty="0" err="1" smtClean="0">
                <a:solidFill>
                  <a:srgbClr val="0000CC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Великої</a:t>
            </a:r>
            <a:r>
              <a:rPr lang="ru-RU" sz="2400" dirty="0" smtClean="0">
                <a:solidFill>
                  <a:srgbClr val="0000CC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dirty="0" err="1" smtClean="0">
                <a:solidFill>
                  <a:srgbClr val="0000CC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Вітчизняної</a:t>
            </a:r>
            <a:r>
              <a:rPr lang="ru-RU" sz="2400" dirty="0" smtClean="0">
                <a:solidFill>
                  <a:srgbClr val="0000CC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dirty="0" err="1" smtClean="0">
                <a:solidFill>
                  <a:srgbClr val="0000CC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війни</a:t>
            </a:r>
            <a:r>
              <a:rPr lang="ru-RU" sz="2400" dirty="0" smtClean="0">
                <a:solidFill>
                  <a:srgbClr val="0000CC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2400" dirty="0" err="1" smtClean="0">
                <a:solidFill>
                  <a:srgbClr val="0000CC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місто</a:t>
            </a:r>
            <a:r>
              <a:rPr lang="ru-RU" sz="2400" dirty="0" smtClean="0">
                <a:solidFill>
                  <a:srgbClr val="0000CC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dirty="0" err="1" smtClean="0">
                <a:solidFill>
                  <a:srgbClr val="0000CC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Новоросійськ</a:t>
            </a:r>
            <a:endParaRPr lang="ru-RU" sz="2400" dirty="0">
              <a:solidFill>
                <a:srgbClr val="0000CC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6" name="Рисунок 5" descr="rubase_1_581694421_853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1785926"/>
            <a:ext cx="3905277" cy="2928958"/>
          </a:xfrm>
          <a:prstGeom prst="rect">
            <a:avLst/>
          </a:prstGeom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4429124" y="4822041"/>
            <a:ext cx="428628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Меморіал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Містам-героям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місто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Севастополь</a:t>
            </a: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10953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07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FFFF00"/>
                </a:solidFill>
              </a:rPr>
              <a:t>Радянські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поштові</a:t>
            </a:r>
            <a:r>
              <a:rPr lang="ru-RU" dirty="0" smtClean="0">
                <a:solidFill>
                  <a:srgbClr val="FFFF00"/>
                </a:solidFill>
              </a:rPr>
              <a:t> марки </a:t>
            </a:r>
            <a:r>
              <a:rPr lang="ru-RU" dirty="0" smtClean="0">
                <a:solidFill>
                  <a:srgbClr val="FFFF00"/>
                </a:solidFill>
                <a:hlinkClick r:id="rId2" tooltip="1965"/>
              </a:rPr>
              <a:t>1965</a:t>
            </a:r>
            <a:r>
              <a:rPr lang="ru-RU" dirty="0" smtClean="0">
                <a:solidFill>
                  <a:srgbClr val="FFFF00"/>
                </a:solidFill>
              </a:rPr>
              <a:t> "</a:t>
            </a:r>
            <a:r>
              <a:rPr lang="ru-RU" dirty="0" err="1" smtClean="0">
                <a:solidFill>
                  <a:srgbClr val="FFFF00"/>
                </a:solidFill>
              </a:rPr>
              <a:t>Міста-герої</a:t>
            </a:r>
            <a:r>
              <a:rPr lang="ru-RU" dirty="0" smtClean="0">
                <a:solidFill>
                  <a:srgbClr val="FFFF00"/>
                </a:solidFill>
              </a:rPr>
              <a:t>":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10" name="Рисунок 9" descr="Léningrad_(timbre_soviétique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1643050"/>
            <a:ext cx="2357454" cy="1697366"/>
          </a:xfrm>
          <a:prstGeom prst="rect">
            <a:avLst/>
          </a:prstGeom>
        </p:spPr>
      </p:pic>
      <p:pic>
        <p:nvPicPr>
          <p:cNvPr id="12" name="Содержимое 11" descr="Odessa_(timbre_soviétique)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6572264" y="1571612"/>
            <a:ext cx="2428892" cy="1764995"/>
          </a:xfrm>
        </p:spPr>
      </p:pic>
      <p:pic>
        <p:nvPicPr>
          <p:cNvPr id="13" name="Рисунок 12" descr="Volgograd_(timbre_soviétique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357422" y="3429000"/>
            <a:ext cx="2214578" cy="1616642"/>
          </a:xfrm>
          <a:prstGeom prst="rect">
            <a:avLst/>
          </a:prstGeom>
        </p:spPr>
      </p:pic>
      <p:pic>
        <p:nvPicPr>
          <p:cNvPr id="14" name="Рисунок 13" descr="Brest_(timbre_soviétique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715140" y="5072074"/>
            <a:ext cx="2251655" cy="1628697"/>
          </a:xfrm>
          <a:prstGeom prst="rect">
            <a:avLst/>
          </a:prstGeom>
        </p:spPr>
      </p:pic>
      <p:pic>
        <p:nvPicPr>
          <p:cNvPr id="15" name="Рисунок 14" descr="Kiev_(timbre_soviétique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286116" y="1643050"/>
            <a:ext cx="2286016" cy="1638311"/>
          </a:xfrm>
          <a:prstGeom prst="rect">
            <a:avLst/>
          </a:prstGeom>
        </p:spPr>
      </p:pic>
      <p:pic>
        <p:nvPicPr>
          <p:cNvPr id="16" name="Рисунок 15" descr="Moscou_(timbre_soviétique)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42844" y="5000636"/>
            <a:ext cx="2357454" cy="1689508"/>
          </a:xfrm>
          <a:prstGeom prst="rect">
            <a:avLst/>
          </a:prstGeom>
        </p:spPr>
      </p:pic>
      <p:pic>
        <p:nvPicPr>
          <p:cNvPr id="17" name="Рисунок 16" descr="Sébastopol_(timbre_soviétique)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786314" y="3500438"/>
            <a:ext cx="2214579" cy="1572351"/>
          </a:xfrm>
          <a:prstGeom prst="rect">
            <a:avLst/>
          </a:prstGeom>
        </p:spPr>
      </p:pic>
    </p:spTree>
  </p:cSld>
  <p:clrMapOvr>
    <a:masterClrMapping/>
  </p:clrMapOvr>
  <p:transition advTm="11344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143</Words>
  <Application>Microsoft Office PowerPoint</Application>
  <PresentationFormat>Экран (4:3)</PresentationFormat>
  <Paragraphs>39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Міста – герої радянського союзу</vt:lpstr>
      <vt:lpstr>Слайд 2</vt:lpstr>
      <vt:lpstr>Історія присвоєння звання </vt:lpstr>
      <vt:lpstr>Слайд 4</vt:lpstr>
      <vt:lpstr>Слайд 5</vt:lpstr>
      <vt:lpstr>Міста-герої: </vt:lpstr>
      <vt:lpstr>Меморіали присвячені "Містам-героям"</vt:lpstr>
      <vt:lpstr>Слайд 8</vt:lpstr>
      <vt:lpstr>Радянські поштові марки 1965 "Міста-герої":</vt:lpstr>
      <vt:lpstr>Перше місто - герой</vt:lpstr>
      <vt:lpstr>Керч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Міста – герої радянського союзу</dc:title>
  <dc:creator>Катя</dc:creator>
  <cp:lastModifiedBy>Катя</cp:lastModifiedBy>
  <cp:revision>19</cp:revision>
  <dcterms:created xsi:type="dcterms:W3CDTF">2013-02-14T17:46:29Z</dcterms:created>
  <dcterms:modified xsi:type="dcterms:W3CDTF">2013-02-18T18:39:12Z</dcterms:modified>
</cp:coreProperties>
</file>