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2829-C496-4F68-8B15-5E1C3660EE98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8DFC-BB63-4384-A789-9AA53313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DA02-4D5F-43EB-A5CA-25162BC6C084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C0D4-7355-4BD2-AD52-883D0844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F77-C2D9-4EBB-BFD5-7C05D419CE26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EF41-9718-4054-8C07-24EB68E3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10BF-791E-46AB-9955-7619B0E7AB0E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3193-BEBB-481D-A150-7397B333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F493-F542-441A-B21B-650D98586222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2450-C4CB-4C67-85CF-5E8787C2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A0F5-4087-4F72-A03E-DCBA0629CB26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0791-536F-4F76-B867-4D7ACAC4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B7C4-C99C-4971-9C38-5749B1E24BC6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B6B5-DE26-4100-9891-C367B89D1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4456-6803-46D9-A1A1-A263260D920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AE41-4588-416D-BBB7-97BBA4FF2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F96B-986F-4F6C-9A16-E19F6DC2D0F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10CE-9B19-44BA-B09C-88FC1E63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B18A-467B-4C1D-8A9A-30F935C24DF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5C07-C2FE-41C3-B314-15FEA4529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87B4-91E2-405F-A83A-DDC8765C0B6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3285-7E24-419A-ADDF-7E98B907B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F06291-FA1C-40AA-8019-499F8AEE684E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98C8F-5712-42C8-9F97-7C1CFFA7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Муз</a:t>
            </a:r>
            <a:r>
              <a:rPr lang="uk-UA" sz="5400" dirty="0" err="1" smtClean="0"/>
              <a:t>ична</a:t>
            </a:r>
            <a:r>
              <a:rPr lang="uk-UA" sz="5400" dirty="0" smtClean="0"/>
              <a:t> культура</a:t>
            </a:r>
            <a:endParaRPr lang="ru-RU" sz="5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uk-UA" sz="3600" smtClean="0"/>
              <a:t>Від трипільців до Київської Русі</a:t>
            </a:r>
            <a:endParaRPr lang="ru-RU" sz="36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3114675" cy="470852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Прийшла до слов'ян з Візантії. Разом із грецьким духівництвом посилали на Русь і професійних музик “ </a:t>
            </a:r>
            <a:r>
              <a:rPr lang="uk-UA" dirty="0" err="1" smtClean="0"/>
              <a:t>домественників</a:t>
            </a:r>
            <a:r>
              <a:rPr lang="uk-UA" dirty="0" smtClean="0"/>
              <a:t> ”, які організовували тут церковну співочу справу. З 11 ст. запроваджується церковна музика, що з Києво-Печерської Лаври швидко поширилось цервами і монастирями Русі. Сформувався так званий “ Київський розспів ”, що став основою співочої традиції на довгі сторіччя.</a:t>
            </a:r>
            <a:endParaRPr lang="ru-RU" dirty="0"/>
          </a:p>
        </p:txBody>
      </p:sp>
      <p:pic>
        <p:nvPicPr>
          <p:cNvPr id="22531" name="Picture 2" descr="C:\Documents and Settings\Стас\Мои документы\Мои рисунки\Урок 2 (10 клас)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1175" y="1571625"/>
            <a:ext cx="56038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70852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Особливого розвитку на Русі на була музика дзвонів, яку виконували по нотах. Дзвони супроводжували християнські свята, збирали людей на віче. Передзвін церковних дзвонів – це невеличкий музичний концерт. Під час свят виконувались по кілька десятків таких творів дзвонової музики.</a:t>
            </a:r>
            <a:endParaRPr lang="ru-RU" dirty="0"/>
          </a:p>
        </p:txBody>
      </p:sp>
      <p:pic>
        <p:nvPicPr>
          <p:cNvPr id="23555" name="Picture 2" descr="C:\Documents and Settings\Стас\Мои документы\Мои рисунки\Урок 2 (10 клас)\695-28__photo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571625"/>
            <a:ext cx="51831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Носії музичної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88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Співці героїчних пісень</a:t>
            </a:r>
            <a:r>
              <a:rPr lang="ru-RU" dirty="0" smtClean="0"/>
              <a:t> (</a:t>
            </a:r>
            <a:r>
              <a:rPr lang="ru-RU" dirty="0" err="1" smtClean="0"/>
              <a:t>Боян</a:t>
            </a:r>
            <a:r>
              <a:rPr lang="ru-RU" dirty="0" smtClean="0"/>
              <a:t> 11ст.).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Скоморохи (згодом мандрівні музики).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Каліки перехожі, старці, творці поза храмової побожної пісні (лірники).</a:t>
            </a:r>
          </a:p>
        </p:txBody>
      </p:sp>
      <p:pic>
        <p:nvPicPr>
          <p:cNvPr id="24579" name="Picture 2" descr="C:\Documents and Settings\Стас\Мои документы\Мои рисунки\Урок 2 (10 клас)\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6113" y="1428750"/>
            <a:ext cx="5857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Давньоруські музичні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2757488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Гусла, роги, бубни, свирілі, пищики, сопілки, дерев'яні труби.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У княжих дворах також використовували іноземні інструменти – металеві труби, орган, “ смики ”, бронзові мідні дзвони та дзвіночки.</a:t>
            </a:r>
            <a:endParaRPr lang="ru-RU" dirty="0"/>
          </a:p>
        </p:txBody>
      </p:sp>
      <p:pic>
        <p:nvPicPr>
          <p:cNvPr id="25603" name="Picture 2" descr="C:\Documents and Settings\Стас\Мои документы\Мои рисунки\Урок 2 (10 клас)\200px-Ri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500188"/>
            <a:ext cx="2949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Стас\Мои документы\Мои рисунки\Урок 2 (10 клас)\1406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71625"/>
            <a:ext cx="2435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Documents and Settings\Стас\Мои документы\Мои рисунки\Урок 2 (10 клас)\tn_rbaydr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788" y="3929063"/>
            <a:ext cx="30892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Documents and Settings\Стас\Мои документы\Мои рисунки\Урок 2 (10 клас)\imagesCA2J80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643313"/>
            <a:ext cx="2039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Музичні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88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Військові – литаври – священні символи державності України (клейноди), барабани, козацькі сурми і труби.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6627" name="Picture 2" descr="C:\Documents and Settings\Стас\Мои документы\Мои рисунки\Урок 2 (10 клас)\IMG_746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21443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Стас\Мои документы\Мои рисунки\Урок 2 (10 клас)\Nadia%207%20col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86063"/>
            <a:ext cx="24669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Музині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75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Селяни використовували сопілки, флояра, </a:t>
            </a:r>
            <a:r>
              <a:rPr lang="uk-UA" dirty="0" err="1" smtClean="0"/>
              <a:t>дводенцівка</a:t>
            </a:r>
            <a:r>
              <a:rPr lang="uk-UA" dirty="0" smtClean="0"/>
              <a:t>, дримба, дуда, трембіта.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Дворянство і духовенство використовували </a:t>
            </a:r>
            <a:r>
              <a:rPr lang="uk-UA" dirty="0" err="1" smtClean="0"/>
              <a:t>столоподібні</a:t>
            </a:r>
            <a:r>
              <a:rPr lang="uk-UA" dirty="0" smtClean="0"/>
              <a:t> гусла й торбан</a:t>
            </a:r>
            <a:endParaRPr lang="ru-RU" dirty="0"/>
          </a:p>
        </p:txBody>
      </p:sp>
      <p:pic>
        <p:nvPicPr>
          <p:cNvPr id="27651" name="Picture 2" descr="C:\Documents and Settings\Стас\Мои документы\Мои рисунки\Урок 2 (10 клас)\tremb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1355725"/>
            <a:ext cx="2540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Documents and Settings\Стас\Мои документы\Мои рисунки\Урок 2 (10 клас)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428750"/>
            <a:ext cx="28336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Documents and Settings\Стас\Мои документы\Мои рисунки\Урок 2 (10 клас)\m_gus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000500"/>
            <a:ext cx="392906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Театральна культура Київської Русі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3000375" cy="5043488"/>
          </a:xfrm>
        </p:spPr>
        <p:txBody>
          <a:bodyPr/>
          <a:lstStyle/>
          <a:p>
            <a:r>
              <a:rPr lang="uk-UA" sz="2000" smtClean="0"/>
              <a:t>Пратеатр – це своєрідний цикл картин дія яких розгортається немовби за раніше створеним сценарієм. У добу Київської Русі театральне мистецтво втілювалося не тільки в народному, але й в княжому театрі</a:t>
            </a:r>
            <a:endParaRPr lang="ru-RU" sz="2000" smtClean="0"/>
          </a:p>
        </p:txBody>
      </p:sp>
      <p:pic>
        <p:nvPicPr>
          <p:cNvPr id="28675" name="Picture 2" descr="C:\Documents and Settings\Стас\Мои документы\Мои рисунки\Урок 2 (10 клас)\Nadia%2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571750"/>
            <a:ext cx="5942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Народно-містеріальний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2928937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Старовинний </a:t>
            </a:r>
            <a:r>
              <a:rPr lang="uk-UA" sz="2000" dirty="0" err="1" smtClean="0"/>
              <a:t>народнообрядовий</a:t>
            </a:r>
            <a:r>
              <a:rPr lang="uk-UA" sz="2000" dirty="0" smtClean="0"/>
              <a:t> і християнські театри переходять у явище так званого площадкового театру, який відображає архаїзоване буття українського народу. Це народна драма, вертеп і балаган, об'єднані між собою стилем маски і методом імпровізації.</a:t>
            </a:r>
            <a:endParaRPr lang="ru-RU" sz="2000" dirty="0"/>
          </a:p>
        </p:txBody>
      </p:sp>
      <p:pic>
        <p:nvPicPr>
          <p:cNvPr id="29699" name="Picture 2" descr="C:\Documents and Settings\Стас\Мои документы\Мои рисунки\Урок 2 (10 клас)\71085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428750"/>
            <a:ext cx="4071938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Княжий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2928937" cy="511492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Основою княжого театру були скоморохи та шпільмани. Княжий театр спирається на рицарську пісню, маючи за основу 2 елементи: речитатив і величання. Вистава відбувалася у супроводі музичних інструментів. Репертуар складався із драматичних поем, мотивів захисту батьківщини, служіння князеві, помсти за скривджених, лицарської честі.</a:t>
            </a:r>
            <a:endParaRPr lang="ru-RU" sz="2000" dirty="0"/>
          </a:p>
        </p:txBody>
      </p:sp>
      <p:pic>
        <p:nvPicPr>
          <p:cNvPr id="30723" name="Picture 2" descr="C:\Documents and Settings\Стас\Мои документы\Мои рисунки\Урок 2 (10 клас)\att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643063"/>
            <a:ext cx="59499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Народна творчість: епос, календарно-обрядові та родинно-обрядові пісні.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3000375" cy="45720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Види народної музично-поетичної творчості: літературознавча (епос, лірика, драма) мистецтвознавча (музика,танець, пісня до танцю, інструментальна музика), функціональна (пісні жниварські, різдвяні, весільні, похоронні, сольні, гуртові, жіночі, дитячі, тощо)</a:t>
            </a:r>
            <a:endParaRPr lang="ru-RU" sz="2000" dirty="0"/>
          </a:p>
        </p:txBody>
      </p:sp>
      <p:pic>
        <p:nvPicPr>
          <p:cNvPr id="31747" name="Picture 2" descr="C:\Documents and Settings\Стас\Мои документы\Мои рисунки\Урок 2 (10 клас)\KUPALOIMG_1315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2397125"/>
            <a:ext cx="540543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Первісні музичні інструменти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63" y="1571625"/>
            <a:ext cx="2714625" cy="470852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Первісне музикування мало синкретичний характер (пісня, танець, поезія були нерозривно пов'язані), супроводжувало обряди і церемонії, ритуали, трудовий процес. Виконувало функції оберегів і використовувалось під час заклинань і молитов, набуваючи магічно-охоронного значення.  </a:t>
            </a:r>
            <a:endParaRPr lang="ru-RU" dirty="0"/>
          </a:p>
        </p:txBody>
      </p:sp>
      <p:pic>
        <p:nvPicPr>
          <p:cNvPr id="14339" name="Picture 2" descr="C:\Documents and Settings\Стас\Мои документы\Мои рисунки\Урок 2 (10 клас)\50797558_1257446364_4518999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00188"/>
            <a:ext cx="57150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Жанри української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3000375" cy="51149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Календарно-обрядові (веснянки, щедрівки…)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Пісні кріпацького побуту (чумацькі, бурлацькі…)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Родинно-обрядові та побутові (весільні, танцювальні, поховальні…)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Пісні солдатського побуту (рекрутські, стрілецькі…)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Ліричні пісні й балади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000" dirty="0" smtClean="0"/>
              <a:t>Історичні пісні та думи</a:t>
            </a:r>
            <a:endParaRPr lang="ru-RU" sz="2000" dirty="0"/>
          </a:p>
        </p:txBody>
      </p:sp>
      <p:pic>
        <p:nvPicPr>
          <p:cNvPr id="32771" name="Picture 2" descr="C:\Documents and Settings\Стас\Мои документы\Мои рисунки\Урок 2 (10 клас)\ko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428750"/>
            <a:ext cx="392906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Календарно-обрядові пісні</a:t>
            </a: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2928937" cy="5043488"/>
          </a:xfrm>
        </p:spPr>
        <p:txBody>
          <a:bodyPr/>
          <a:lstStyle/>
          <a:p>
            <a:r>
              <a:rPr lang="uk-UA" sz="2000" smtClean="0"/>
              <a:t>Веснянки, гаївки</a:t>
            </a:r>
          </a:p>
          <a:p>
            <a:r>
              <a:rPr lang="uk-UA" sz="2000" smtClean="0"/>
              <a:t>Щедрівки, колядки</a:t>
            </a:r>
          </a:p>
          <a:p>
            <a:r>
              <a:rPr lang="uk-UA" sz="2000" smtClean="0"/>
              <a:t>Купальські русальні</a:t>
            </a:r>
          </a:p>
          <a:p>
            <a:r>
              <a:rPr lang="uk-UA" sz="2000" smtClean="0"/>
              <a:t>Жниварські </a:t>
            </a:r>
            <a:endParaRPr lang="ru-RU" sz="2000" smtClean="0"/>
          </a:p>
        </p:txBody>
      </p:sp>
      <p:pic>
        <p:nvPicPr>
          <p:cNvPr id="33795" name="Picture 3" descr="C:\Documents and Settings\Стас\Мои документы\Мои рисунки\Урок 2 (10 клас)\diduh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285875"/>
            <a:ext cx="392906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Родинно-обрядові</a:t>
            </a: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2928938" cy="5114925"/>
          </a:xfrm>
        </p:spPr>
        <p:txBody>
          <a:bodyPr/>
          <a:lstStyle/>
          <a:p>
            <a:r>
              <a:rPr lang="uk-UA" sz="2000" smtClean="0"/>
              <a:t>Весільні</a:t>
            </a:r>
          </a:p>
          <a:p>
            <a:r>
              <a:rPr lang="uk-UA" sz="2000" smtClean="0"/>
              <a:t>Жартівливі, сатиричні</a:t>
            </a:r>
          </a:p>
          <a:p>
            <a:r>
              <a:rPr lang="uk-UA" sz="2000" smtClean="0"/>
              <a:t>Танкові (коломийки)</a:t>
            </a:r>
          </a:p>
          <a:p>
            <a:r>
              <a:rPr lang="uk-UA" sz="2000" smtClean="0"/>
              <a:t>Частівки</a:t>
            </a:r>
          </a:p>
          <a:p>
            <a:r>
              <a:rPr lang="uk-UA" sz="2000" smtClean="0"/>
              <a:t>Колискові</a:t>
            </a:r>
          </a:p>
          <a:p>
            <a:r>
              <a:rPr lang="uk-UA" sz="2000" smtClean="0"/>
              <a:t>Поховальні, голосіння</a:t>
            </a:r>
            <a:endParaRPr lang="ru-RU" sz="2000" smtClean="0"/>
          </a:p>
        </p:txBody>
      </p:sp>
      <p:pic>
        <p:nvPicPr>
          <p:cNvPr id="34819" name="Picture 3" descr="C:\Documents and Settings\Стас\Мои документы\Мои рисунки\Урок 2 (10 клас)\444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14500"/>
            <a:ext cx="6470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Різдвяні свята</a:t>
            </a:r>
            <a:endParaRPr lang="ru-RU" dirty="0"/>
          </a:p>
        </p:txBody>
      </p:sp>
      <p:pic>
        <p:nvPicPr>
          <p:cNvPr id="35842" name="Picture 2" descr="C:\Documents and Settings\Стас\Мои документы\Мои рисунки\Урок 2 (10 клас)\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57438"/>
            <a:ext cx="45069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Стас\Мои документы\Мои рисунки\Урок 2 (10 клас)\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214563"/>
            <a:ext cx="4122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Весілля</a:t>
            </a:r>
            <a:endParaRPr lang="ru-RU" dirty="0"/>
          </a:p>
        </p:txBody>
      </p:sp>
      <p:pic>
        <p:nvPicPr>
          <p:cNvPr id="36866" name="Picture 2" descr="C:\Documents and Settings\Стас\Мои документы\Мои рисунки\Урок 2 (10 клас)\1271436219_ukr-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42814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Стас\Мои документы\Мои рисунки\Урок 2 (10 клас)\1255005044_vesilly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2145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Купальські</a:t>
            </a:r>
            <a:endParaRPr lang="ru-RU" dirty="0"/>
          </a:p>
        </p:txBody>
      </p:sp>
      <p:pic>
        <p:nvPicPr>
          <p:cNvPr id="37890" name="Picture 2" descr="C:\Documents and Settings\Стас\Мои документы\Мои рисунки\Урок 2 (10 клас)\1215451252_kupa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28587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Стас\Мои документы\Мои рисунки\Урок 2 (10 клас)\imagesCAULVO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3814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Documents and Settings\Стас\Мои документы\Мои рисунки\Урок 2 (10 клас)\Kup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929063"/>
            <a:ext cx="32385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214313"/>
            <a:ext cx="4040188" cy="128587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Ударні і шумові інструменти робили із бивнів та кісток мамонта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313"/>
            <a:ext cx="4041775" cy="14287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Сопілки та флейти виготовляли із рогів тварин, дудочки – із пташиних кісток</a:t>
            </a:r>
            <a:endParaRPr lang="ru-RU" dirty="0"/>
          </a:p>
        </p:txBody>
      </p:sp>
      <p:sp>
        <p:nvSpPr>
          <p:cNvPr id="15363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5364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5365" name="Picture 2" descr="C:\Documents and Settings\Стас\Мои документы\Мои рисунки\Урок 2 (10 клас)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928813"/>
            <a:ext cx="1771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Documents and Settings\Стас\Мои документы\Мои рисунки\Урок 2 (10 клас)\kistka-flej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13"/>
            <a:ext cx="3762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C:\Documents and Settings\Стас\Мои документы\Мои рисунки\Урок 2 (10 клас)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928813"/>
            <a:ext cx="1562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Скіфська доба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5" y="1571625"/>
            <a:ext cx="2828925" cy="470852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Під час обрядових свят скіфи використовували шумові інструменти – тризубці, металеві дзвіночки, бубонці, брязкальця різних форм і розмірів. Скіфи використовували грецькі музикальні інструменти (ліра), роги тура, як сигнальні інструменти</a:t>
            </a:r>
            <a:endParaRPr lang="ru-RU" dirty="0"/>
          </a:p>
        </p:txBody>
      </p:sp>
      <p:pic>
        <p:nvPicPr>
          <p:cNvPr id="16387" name="Picture 2" descr="C:\Documents and Settings\Стас\Мои документы\Мои рисунки\Урок 2 (10 клас)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714750"/>
            <a:ext cx="571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Стас\Мои документы\Мои рисунки\Урок 2 (10 клас)\070808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00125"/>
            <a:ext cx="24558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Музичне мистецтво греків північного Причорномор'я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2828925" cy="4708525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Про розвиток музичного мистецтва свідчать знайдені під час розкопок ювелірні прикраси, вази, фрески, скульптури на яких зображено виконавців на різних інструментах</a:t>
            </a:r>
            <a:endParaRPr lang="ru-RU" dirty="0"/>
          </a:p>
        </p:txBody>
      </p:sp>
      <p:pic>
        <p:nvPicPr>
          <p:cNvPr id="17411" name="Picture 2" descr="C:\Documents and Settings\Стас\Мои документы\Мои рисунки\Урок 2 (10 клас)\587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428750"/>
            <a:ext cx="59277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Стас\Мои документы\Мои рисунки\Урок 2 (10 клас)\2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929063"/>
            <a:ext cx="21478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313" y="0"/>
            <a:ext cx="4040187" cy="750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Арфа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9125" y="0"/>
            <a:ext cx="4041775" cy="750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err="1" smtClean="0"/>
              <a:t>РОжок</a:t>
            </a:r>
            <a:r>
              <a:rPr lang="uk-UA" dirty="0" smtClean="0"/>
              <a:t> пана</a:t>
            </a:r>
            <a:endParaRPr lang="ru-RU" dirty="0"/>
          </a:p>
        </p:txBody>
      </p:sp>
      <p:sp>
        <p:nvSpPr>
          <p:cNvPr id="18435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8436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7" name="Picture 2" descr="C:\Documents and Settings\Стас\Мои документы\Мои рисунки\Урок 2 (10 клас)\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3971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Documents and Settings\Стас\Мои документы\Мои рисунки\Урок 2 (10 клас)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14438"/>
            <a:ext cx="4643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Музична культура Київської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70852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Народна музика Русі складалася з локальних та інструментальних мелодій. Передусім це обрядова народна пісенність. Стилі: вільний речитативний, таку форму декламації мали похоронні голосіння без інструментального супроводу; із чітким ритмом і формою – решта пісенних жанрів – зразки музики цього типу зустрічаємо в архаїчних обрядових піснях (колядках, щедрівках, веснянках).</a:t>
            </a:r>
            <a:endParaRPr lang="ru-RU" dirty="0"/>
          </a:p>
        </p:txBody>
      </p:sp>
      <p:pic>
        <p:nvPicPr>
          <p:cNvPr id="19459" name="Picture 2" descr="C:\Documents and Settings\Стас\Мои документы\Мои рисунки\Урок 2 (10 клас)\98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714500"/>
            <a:ext cx="49498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600200"/>
            <a:ext cx="3471863" cy="470852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Репертуар цієї музики складався із танцювальної, ліричної, побутової, жартівливої. Найчастіше зустрічаються згадки про “ співання слави ” князям. Співці-дружинники підносили бойовий дух війська згадуванням видатних подій минулого. Музикою супроводжувався прийом князем іноземних послів.</a:t>
            </a:r>
            <a:endParaRPr lang="ru-RU" dirty="0"/>
          </a:p>
        </p:txBody>
      </p:sp>
      <p:pic>
        <p:nvPicPr>
          <p:cNvPr id="20483" name="Picture 2" descr="C:\Documents and Settings\Стас\Мои документы\Мои рисунки\Урок 2 (10 клас)\30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643063"/>
            <a:ext cx="4997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1507" name="Picture 2" descr="C:\Documents and Settings\Стас\Мои документы\Мои рисунки\Урок 2 (10 клас)\Nadia%2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96975"/>
            <a:ext cx="38576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Стас\Мои документы\Мои рисунки\Урок 2 (10 клас)\kiru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010025"/>
            <a:ext cx="4762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517</Words>
  <PresentationFormat>On-screen Show (4:3)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cp:lastModifiedBy>Макс</cp:lastModifiedBy>
  <cp:revision>23</cp:revision>
  <dcterms:modified xsi:type="dcterms:W3CDTF">2013-02-27T21:01:51Z</dcterms:modified>
</cp:coreProperties>
</file>