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280" r:id="rId3"/>
    <p:sldId id="257" r:id="rId4"/>
    <p:sldId id="265" r:id="rId5"/>
    <p:sldId id="259" r:id="rId6"/>
    <p:sldId id="260" r:id="rId7"/>
    <p:sldId id="264" r:id="rId8"/>
    <p:sldId id="263" r:id="rId9"/>
    <p:sldId id="269" r:id="rId10"/>
    <p:sldId id="270" r:id="rId11"/>
    <p:sldId id="271" r:id="rId12"/>
    <p:sldId id="272" r:id="rId13"/>
    <p:sldId id="274" r:id="rId14"/>
    <p:sldId id="275" r:id="rId15"/>
    <p:sldId id="281" r:id="rId16"/>
    <p:sldId id="282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6" autoAdjust="0"/>
    <p:restoredTop sz="91119" autoAdjust="0"/>
  </p:normalViewPr>
  <p:slideViewPr>
    <p:cSldViewPr>
      <p:cViewPr>
        <p:scale>
          <a:sx n="66" d="100"/>
          <a:sy n="66" d="100"/>
        </p:scale>
        <p:origin x="-157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76CA9-F363-4AA3-B276-9F9F3CEF279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E691C-2558-412B-A723-9C6FF967C9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86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кільки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E691C-2558-412B-A723-9C6FF967C97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34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FE0479-CBB5-4CE3-B6F2-3E9B1209907A}" type="datetimeFigureOut">
              <a:rPr lang="uk-UA" smtClean="0"/>
              <a:t>14.05.2012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F11168-A9C1-4460-AADB-43B5A8729FCE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1%80%D0%BF%D0%B0%D1%82%D1%81%D1%8C%D0%BA%D0%B0_%D0%A3%D0%BA%D1%80%D0%B0%D1%97%D0%BD%D0%B0" TargetMode="External"/><Relationship Id="rId2" Type="http://schemas.openxmlformats.org/officeDocument/2006/relationships/hyperlink" Target="http://www.info-library.com.ua/books-text-1086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uk.wikipedia.org/wiki/%D0%92%D0%BE%D0%BB%D0%BE%D1%88%D0%B8%D0%BD_%D0%90%D0%B2%D0%B3%D1%83%D1%81%D1%82%D0%B8%D0%BD_%D0%86%D0%B2%D0%B0%D0%BD%D0%BE%D0%B2%D0%B8%D1%87" TargetMode="External"/><Relationship Id="rId4" Type="http://schemas.openxmlformats.org/officeDocument/2006/relationships/hyperlink" Target="http://shkola.ua/book/read/26/page33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3340" y="1387737"/>
            <a:ext cx="6989060" cy="1897247"/>
          </a:xfrm>
        </p:spPr>
        <p:txBody>
          <a:bodyPr/>
          <a:lstStyle/>
          <a:p>
            <a:r>
              <a:rPr lang="uk-UA" dirty="0" smtClean="0"/>
              <a:t>Закарпаття у складі </a:t>
            </a:r>
            <a:r>
              <a:rPr lang="uk-UA" dirty="0" err="1" smtClean="0"/>
              <a:t>Чехо-Словаччини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88804"/>
            <a:ext cx="6400800" cy="17526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Утворення Карпатської України</a:t>
            </a:r>
            <a:endParaRPr lang="uk-UA" sz="3200" dirty="0"/>
          </a:p>
        </p:txBody>
      </p:sp>
      <p:pic>
        <p:nvPicPr>
          <p:cNvPr id="2050" name="Picture 2" descr="J:\яра\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2012663" cy="22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499992" y="2204864"/>
            <a:ext cx="4536504" cy="4493021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А. </a:t>
            </a:r>
            <a:r>
              <a:rPr lang="uk-UA" dirty="0" err="1" smtClean="0"/>
              <a:t>Бродія</a:t>
            </a:r>
            <a:r>
              <a:rPr lang="uk-UA" dirty="0" smtClean="0"/>
              <a:t> було усунуто з посади голови уряду.</a:t>
            </a:r>
          </a:p>
          <a:p>
            <a:r>
              <a:rPr lang="uk-UA" dirty="0" smtClean="0"/>
              <a:t>Прем'єр-міністром </a:t>
            </a:r>
            <a:r>
              <a:rPr lang="uk-UA" dirty="0"/>
              <a:t>Карпатської України обрано Августина </a:t>
            </a:r>
            <a:r>
              <a:rPr lang="uk-UA" dirty="0" smtClean="0"/>
              <a:t>Волошина.</a:t>
            </a:r>
          </a:p>
          <a:p>
            <a:r>
              <a:rPr lang="uk-UA" dirty="0"/>
              <a:t> 2 </a:t>
            </a:r>
            <a:r>
              <a:rPr lang="uk-UA" dirty="0" err="1"/>
              <a:t>листоп</a:t>
            </a:r>
            <a:r>
              <a:rPr lang="uk-UA" dirty="0"/>
              <a:t>ада 1938 р. значна частина Карпатської України були приєднані до </a:t>
            </a:r>
            <a:r>
              <a:rPr lang="uk-UA" dirty="0" smtClean="0"/>
              <a:t>Угорщини.</a:t>
            </a:r>
          </a:p>
          <a:p>
            <a:pPr lvl="0"/>
            <a:r>
              <a:rPr lang="uk-UA" dirty="0"/>
              <a:t>10 </a:t>
            </a:r>
            <a:r>
              <a:rPr lang="uk-UA" dirty="0" smtClean="0"/>
              <a:t>листопада </a:t>
            </a:r>
            <a:r>
              <a:rPr lang="uk-UA" dirty="0"/>
              <a:t>столицю Карпатської України перенесено до Хусту.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Карпатська Україна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3270629" cy="3981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7266" y="6113909"/>
            <a:ext cx="2828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Герб Карпатської України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24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762299" y="476672"/>
            <a:ext cx="7756525" cy="1054100"/>
          </a:xfrm>
        </p:spPr>
        <p:txBody>
          <a:bodyPr/>
          <a:lstStyle/>
          <a:p>
            <a:r>
              <a:rPr lang="uk-UA" sz="4800" dirty="0" smtClean="0"/>
              <a:t>Українське національне </a:t>
            </a:r>
            <a:r>
              <a:rPr lang="ru-RU" sz="4800" dirty="0" err="1" smtClean="0"/>
              <a:t>об'єднання</a:t>
            </a:r>
            <a:endParaRPr lang="ru-RU" sz="4800" dirty="0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-19585" y="1988840"/>
            <a:ext cx="5400600" cy="4869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800" dirty="0" smtClean="0"/>
              <a:t>У січні 1939 року була заснована політична організація </a:t>
            </a:r>
            <a:r>
              <a:rPr lang="uk-UA" sz="2800" dirty="0" err="1" smtClean="0"/>
              <a:t>закрпатських</a:t>
            </a:r>
            <a:r>
              <a:rPr lang="uk-UA" sz="2800" dirty="0" smtClean="0"/>
              <a:t> українців, що відстоювала </a:t>
            </a:r>
            <a:r>
              <a:rPr lang="uk-UA" sz="2800" dirty="0" err="1" smtClean="0"/>
              <a:t>ітереси</a:t>
            </a:r>
            <a:r>
              <a:rPr lang="uk-UA" sz="2800" dirty="0" smtClean="0"/>
              <a:t> українського населення-Українське національне </a:t>
            </a:r>
            <a:r>
              <a:rPr lang="ru-RU" sz="2800" dirty="0" err="1" smtClean="0"/>
              <a:t>об'єднання</a:t>
            </a:r>
            <a:r>
              <a:rPr lang="uk-UA" sz="2800" dirty="0" smtClean="0"/>
              <a:t> (УНО).</a:t>
            </a:r>
          </a:p>
          <a:p>
            <a:pPr>
              <a:lnSpc>
                <a:spcPct val="90000"/>
              </a:lnSpc>
            </a:pPr>
            <a:r>
              <a:rPr lang="uk-UA" sz="2800" dirty="0" smtClean="0"/>
              <a:t>15 березня 1939 р. на </a:t>
            </a:r>
            <a:r>
              <a:rPr lang="uk-UA" sz="2800" dirty="0" err="1" smtClean="0"/>
              <a:t>засідані</a:t>
            </a:r>
            <a:r>
              <a:rPr lang="uk-UA" sz="2800" dirty="0" smtClean="0"/>
              <a:t> </a:t>
            </a:r>
            <a:r>
              <a:rPr lang="uk-UA" sz="2800" dirty="0" err="1" smtClean="0"/>
              <a:t>Сойму</a:t>
            </a:r>
            <a:r>
              <a:rPr lang="uk-UA" sz="2800" dirty="0" smtClean="0"/>
              <a:t> було оголошено про самостійність Карпатської України. </a:t>
            </a:r>
          </a:p>
        </p:txBody>
      </p:sp>
      <p:pic>
        <p:nvPicPr>
          <p:cNvPr id="23556" name="Picture 4" descr="5240ca0992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260648"/>
            <a:ext cx="3527425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35511"/>
            <a:ext cx="3486809" cy="3264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0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0" y="2060848"/>
            <a:ext cx="5328591" cy="4797152"/>
          </a:xfrm>
        </p:spPr>
        <p:txBody>
          <a:bodyPr>
            <a:normAutofit/>
          </a:bodyPr>
          <a:lstStyle/>
          <a:p>
            <a:pPr lvl="0"/>
            <a:r>
              <a:rPr lang="uk-UA" dirty="0"/>
              <a:t>Б</a:t>
            </a:r>
            <a:r>
              <a:rPr lang="uk-UA" dirty="0" smtClean="0"/>
              <a:t>уло </a:t>
            </a:r>
            <a:r>
              <a:rPr lang="uk-UA" dirty="0"/>
              <a:t>ухвалено закон, що </a:t>
            </a:r>
            <a:r>
              <a:rPr lang="uk-UA" dirty="0" smtClean="0"/>
              <a:t>містив такі </a:t>
            </a:r>
            <a:r>
              <a:rPr lang="uk-UA" dirty="0"/>
              <a:t>пункти:</a:t>
            </a:r>
          </a:p>
          <a:p>
            <a:pPr marL="0" indent="0">
              <a:buNone/>
            </a:pPr>
            <a:r>
              <a:rPr lang="uk-UA" dirty="0" smtClean="0"/>
              <a:t>1)Карпатська </a:t>
            </a:r>
            <a:r>
              <a:rPr lang="uk-UA" dirty="0"/>
              <a:t>Україна - незалежна </a:t>
            </a:r>
            <a:r>
              <a:rPr lang="uk-UA" dirty="0" smtClean="0"/>
              <a:t>держава;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2)Назва держави - Карпатська </a:t>
            </a:r>
            <a:r>
              <a:rPr lang="uk-UA" dirty="0" smtClean="0"/>
              <a:t>Україна;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3)Карпатська Україна - це республіка з президентом</a:t>
            </a:r>
            <a:r>
              <a:rPr lang="uk-UA" dirty="0" smtClean="0"/>
              <a:t>, вибраним </a:t>
            </a:r>
            <a:r>
              <a:rPr lang="uk-UA" dirty="0" err="1"/>
              <a:t>Соймом</a:t>
            </a:r>
            <a:r>
              <a:rPr lang="uk-UA" dirty="0"/>
              <a:t> Карпатської </a:t>
            </a:r>
            <a:r>
              <a:rPr lang="uk-UA" dirty="0" smtClean="0"/>
              <a:t>України;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4)Державна </a:t>
            </a:r>
            <a:r>
              <a:rPr lang="uk-UA" dirty="0" smtClean="0"/>
              <a:t>мова - українська;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5)Барва державного прапора Карпатської України є синя і </a:t>
            </a:r>
            <a:r>
              <a:rPr lang="uk-UA" dirty="0" smtClean="0"/>
              <a:t>жовта.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Українське національне </a:t>
            </a:r>
            <a:r>
              <a:rPr lang="ru-RU" dirty="0" err="1"/>
              <a:t>об'єднання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704" y="-243408"/>
            <a:ext cx="293766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88005"/>
            <a:ext cx="381860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dirty="0" smtClean="0"/>
              <a:t>Августин Волошин</a:t>
            </a:r>
            <a:endParaRPr lang="ru-RU" dirty="0" smtClean="0"/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2249488"/>
            <a:ext cx="8281044" cy="4608512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культурний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релігійний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діяч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Закарпаття</a:t>
            </a:r>
            <a:r>
              <a:rPr lang="ru-RU" sz="2000" dirty="0" smtClean="0"/>
              <a:t>, греко-</a:t>
            </a:r>
            <a:r>
              <a:rPr lang="ru-RU" sz="2000" dirty="0" err="1" smtClean="0"/>
              <a:t>католицький</a:t>
            </a:r>
            <a:r>
              <a:rPr lang="ru-RU" sz="2000" dirty="0" smtClean="0"/>
              <a:t> </a:t>
            </a:r>
            <a:r>
              <a:rPr lang="ru-RU" sz="2000" dirty="0" err="1" smtClean="0"/>
              <a:t>священик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1917-1938 — директор </a:t>
            </a:r>
            <a:r>
              <a:rPr lang="ru-RU" sz="2000" dirty="0" err="1" smtClean="0"/>
              <a:t>вчительської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семінарії</a:t>
            </a:r>
            <a:r>
              <a:rPr lang="ru-RU" sz="2000" dirty="0" smtClean="0"/>
              <a:t> в </a:t>
            </a:r>
            <a:r>
              <a:rPr lang="ru-RU" sz="2000" dirty="0" err="1" smtClean="0"/>
              <a:t>Ужгороді</a:t>
            </a:r>
            <a:r>
              <a:rPr lang="ru-RU" sz="2000" dirty="0" smtClean="0"/>
              <a:t>; автор ряду </a:t>
            </a:r>
            <a:r>
              <a:rPr lang="ru-RU" sz="2000" dirty="0" err="1" smtClean="0"/>
              <a:t>підручників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Заснував</a:t>
            </a:r>
            <a:r>
              <a:rPr lang="ru-RU" sz="2000" dirty="0" smtClean="0"/>
              <a:t> і </a:t>
            </a:r>
            <a:r>
              <a:rPr lang="ru-RU" sz="2000" dirty="0" err="1" smtClean="0"/>
              <a:t>очолював</a:t>
            </a:r>
            <a:r>
              <a:rPr lang="ru-RU" sz="2000" dirty="0" smtClean="0"/>
              <a:t> Народно-</a:t>
            </a:r>
            <a:r>
              <a:rPr lang="ru-RU" sz="2000" dirty="0" err="1" smtClean="0"/>
              <a:t>християнську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партію</a:t>
            </a:r>
            <a:r>
              <a:rPr lang="ru-RU" sz="2000" dirty="0" smtClean="0"/>
              <a:t> (1923-1939),</a:t>
            </a:r>
            <a:r>
              <a:rPr lang="ru-RU" sz="2000" dirty="0" err="1" smtClean="0"/>
              <a:t>обирався</a:t>
            </a:r>
            <a:r>
              <a:rPr lang="ru-RU" sz="2000" dirty="0" smtClean="0"/>
              <a:t> послом до </a:t>
            </a:r>
            <a:r>
              <a:rPr lang="ru-RU" sz="2000" dirty="0" err="1" smtClean="0"/>
              <a:t>чехословацького</a:t>
            </a:r>
            <a:r>
              <a:rPr lang="ru-RU" sz="2000" dirty="0" smtClean="0"/>
              <a:t> парламенту (1925-1929).   </a:t>
            </a:r>
          </a:p>
          <a:p>
            <a:r>
              <a:rPr lang="ru-RU" sz="2000" dirty="0" smtClean="0"/>
              <a:t>26 </a:t>
            </a:r>
            <a:r>
              <a:rPr lang="ru-RU" sz="2000" dirty="0" err="1" smtClean="0"/>
              <a:t>жовтня</a:t>
            </a:r>
            <a:r>
              <a:rPr lang="ru-RU" sz="2000" dirty="0" smtClean="0"/>
              <a:t> 1938р.Волошин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прем'єр-міністром</a:t>
            </a:r>
            <a:r>
              <a:rPr lang="ru-RU" sz="2000" dirty="0" smtClean="0"/>
              <a:t> автономного уряду </a:t>
            </a:r>
            <a:r>
              <a:rPr lang="ru-RU" sz="2000" dirty="0" err="1" smtClean="0"/>
              <a:t>Карпатської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15 </a:t>
            </a:r>
            <a:r>
              <a:rPr lang="ru-RU" sz="2000" dirty="0" err="1" smtClean="0"/>
              <a:t>березня</a:t>
            </a:r>
            <a:r>
              <a:rPr lang="ru-RU" sz="2000" dirty="0" smtClean="0"/>
              <a:t> 1939 став президентом </a:t>
            </a:r>
            <a:r>
              <a:rPr lang="ru-RU" sz="2000" dirty="0" err="1" smtClean="0"/>
              <a:t>Карпатської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травні</a:t>
            </a:r>
            <a:r>
              <a:rPr lang="ru-RU" sz="2000" dirty="0" smtClean="0"/>
              <a:t> 1945 </a:t>
            </a:r>
            <a:r>
              <a:rPr lang="ru-RU" sz="2000" dirty="0" err="1" smtClean="0"/>
              <a:t>заарештований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радянськими</a:t>
            </a:r>
            <a:r>
              <a:rPr lang="ru-RU" sz="2000" dirty="0" smtClean="0"/>
              <a:t> спецслужбами. Помер у </a:t>
            </a:r>
            <a:r>
              <a:rPr lang="ru-RU" sz="2000" dirty="0" err="1" smtClean="0"/>
              <a:t>московській</a:t>
            </a:r>
            <a:r>
              <a:rPr lang="ru-RU" sz="2000" dirty="0" smtClean="0"/>
              <a:t> </a:t>
            </a:r>
            <a:r>
              <a:rPr lang="ru-RU" sz="2000" dirty="0" err="1" smtClean="0"/>
              <a:t>Бутирській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в'язниці</a:t>
            </a:r>
            <a:r>
              <a:rPr lang="ru-RU" sz="2000" dirty="0" smtClean="0"/>
              <a:t> 19 </a:t>
            </a:r>
            <a:r>
              <a:rPr lang="ru-RU" sz="2000" dirty="0" err="1" smtClean="0"/>
              <a:t>липня</a:t>
            </a:r>
            <a:r>
              <a:rPr lang="ru-RU" sz="2000" dirty="0" smtClean="0"/>
              <a:t> 1945 року.</a:t>
            </a:r>
          </a:p>
          <a:p>
            <a:r>
              <a:rPr lang="ru-RU" sz="2000" dirty="0" smtClean="0"/>
              <a:t>15 </a:t>
            </a:r>
            <a:r>
              <a:rPr lang="ru-RU" sz="2000" dirty="0" err="1" smtClean="0"/>
              <a:t>березня</a:t>
            </a:r>
            <a:r>
              <a:rPr lang="ru-RU" sz="2000" dirty="0" smtClean="0"/>
              <a:t> 2002р. </a:t>
            </a:r>
            <a:r>
              <a:rPr lang="ru-RU" sz="2000" dirty="0" err="1" smtClean="0"/>
              <a:t>Надано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посмертне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звання»Герой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» з </a:t>
            </a:r>
            <a:r>
              <a:rPr lang="ru-RU" sz="2000" dirty="0" err="1" smtClean="0"/>
              <a:t>удостоєнням</a:t>
            </a:r>
            <a:r>
              <a:rPr lang="ru-RU" sz="2000" dirty="0" smtClean="0"/>
              <a:t> ордена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977" y="1700809"/>
            <a:ext cx="4060300" cy="49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-59413" y="1988840"/>
            <a:ext cx="7745505" cy="3877815"/>
          </a:xfrm>
        </p:spPr>
        <p:txBody>
          <a:bodyPr>
            <a:normAutofit/>
          </a:bodyPr>
          <a:lstStyle/>
          <a:p>
            <a:r>
              <a:rPr lang="uk-UA" dirty="0" smtClean="0"/>
              <a:t>Політика Августина Волошина: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Допомого найбіднішому населенню, скасування деяких податків;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Налагодження </a:t>
            </a:r>
            <a:r>
              <a:rPr lang="uk-UA" dirty="0" err="1" smtClean="0"/>
              <a:t>зовнішньоеконоічних</a:t>
            </a:r>
            <a:r>
              <a:rPr lang="uk-UA" dirty="0" smtClean="0"/>
              <a:t> стосунків з іншими державами;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Надання можливості закарпатцям </a:t>
            </a:r>
            <a:r>
              <a:rPr lang="uk-UA" dirty="0" err="1" smtClean="0"/>
              <a:t>виєжджати</a:t>
            </a:r>
            <a:r>
              <a:rPr lang="uk-UA" dirty="0" smtClean="0"/>
              <a:t> за кордон на заробітки;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Повна Українізація суспільства;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Існуання</a:t>
            </a:r>
            <a:r>
              <a:rPr lang="uk-UA" dirty="0" smtClean="0"/>
              <a:t> єдиної політичної партії – УНО.</a:t>
            </a:r>
          </a:p>
          <a:p>
            <a:pPr marL="457200" indent="-457200">
              <a:buFont typeface="+mj-lt"/>
              <a:buAutoNum type="arabicPeriod"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Августин Волошин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24408"/>
            <a:ext cx="2915816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61667"/>
            <a:ext cx="1872208" cy="266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4680520"/>
          </a:xfrm>
        </p:spPr>
        <p:txBody>
          <a:bodyPr>
            <a:noAutofit/>
          </a:bodyPr>
          <a:lstStyle/>
          <a:p>
            <a:r>
              <a:rPr lang="uk-UA" sz="2600" dirty="0" smtClean="0"/>
              <a:t>У листопаді 1939р. як </a:t>
            </a:r>
            <a:r>
              <a:rPr lang="uk-UA" sz="2600" dirty="0" err="1" smtClean="0"/>
              <a:t>напівмілітарна</a:t>
            </a:r>
            <a:r>
              <a:rPr lang="uk-UA" sz="2600" dirty="0" smtClean="0"/>
              <a:t> структура із добровольців була створена Карпатська Січ, голова якої був Степан </a:t>
            </a:r>
            <a:r>
              <a:rPr lang="uk-UA" sz="2600" dirty="0" err="1" smtClean="0"/>
              <a:t>Росоха</a:t>
            </a:r>
            <a:r>
              <a:rPr lang="uk-UA" sz="2600" dirty="0" smtClean="0"/>
              <a:t>. </a:t>
            </a:r>
            <a:r>
              <a:rPr lang="ru-RU" sz="2600" dirty="0"/>
              <a:t>На </a:t>
            </a:r>
            <a:r>
              <a:rPr lang="ru-RU" sz="2600" dirty="0" err="1"/>
              <a:t>чолі</a:t>
            </a:r>
            <a:r>
              <a:rPr lang="ru-RU" sz="2600" dirty="0"/>
              <a:t> </a:t>
            </a:r>
            <a:r>
              <a:rPr lang="ru-RU" sz="2600" dirty="0" err="1"/>
              <a:t>організації</a:t>
            </a:r>
            <a:r>
              <a:rPr lang="ru-RU" sz="2600" dirty="0"/>
              <a:t> стояла Головна команда: </a:t>
            </a:r>
            <a:r>
              <a:rPr lang="ru-RU" sz="2600" dirty="0" err="1"/>
              <a:t>командант</a:t>
            </a:r>
            <a:r>
              <a:rPr lang="ru-RU" sz="2600" dirty="0"/>
              <a:t> </a:t>
            </a:r>
            <a:r>
              <a:rPr lang="ru-RU" sz="2600" dirty="0" err="1"/>
              <a:t>Дмитро</a:t>
            </a:r>
            <a:r>
              <a:rPr lang="ru-RU" sz="2600" dirty="0"/>
              <a:t> </a:t>
            </a:r>
            <a:r>
              <a:rPr lang="ru-RU" sz="2600" dirty="0" err="1"/>
              <a:t>Климпуш</a:t>
            </a:r>
            <a:r>
              <a:rPr lang="ru-RU" sz="2600" dirty="0"/>
              <a:t>, заступник </a:t>
            </a:r>
            <a:r>
              <a:rPr lang="ru-RU" sz="2600" dirty="0" err="1"/>
              <a:t>Іван</a:t>
            </a:r>
            <a:r>
              <a:rPr lang="ru-RU" sz="2600" dirty="0"/>
              <a:t> Роман і штаб з </a:t>
            </a:r>
            <a:r>
              <a:rPr lang="ru-RU" sz="2600" dirty="0" err="1"/>
              <a:t>осідком</a:t>
            </a:r>
            <a:r>
              <a:rPr lang="ru-RU" sz="2600" dirty="0"/>
              <a:t> у </a:t>
            </a:r>
            <a:r>
              <a:rPr lang="ru-RU" sz="2600" dirty="0" err="1" smtClean="0"/>
              <a:t>Хусті</a:t>
            </a:r>
            <a:r>
              <a:rPr lang="ru-RU" sz="2600" dirty="0" smtClean="0"/>
              <a:t>. </a:t>
            </a:r>
            <a:r>
              <a:rPr lang="ru-RU" sz="2600" dirty="0" err="1" smtClean="0"/>
              <a:t>Бойовики</a:t>
            </a:r>
            <a:r>
              <a:rPr lang="ru-RU" sz="2600" dirty="0" smtClean="0"/>
              <a:t> </a:t>
            </a:r>
            <a:r>
              <a:rPr lang="ru-RU" sz="2600" dirty="0" err="1" smtClean="0"/>
              <a:t>Карпатської</a:t>
            </a:r>
            <a:r>
              <a:rPr lang="ru-RU" sz="2600" dirty="0" smtClean="0"/>
              <a:t> </a:t>
            </a:r>
            <a:r>
              <a:rPr lang="ru-RU" sz="2600" dirty="0" err="1" smtClean="0"/>
              <a:t>Січі</a:t>
            </a:r>
            <a:r>
              <a:rPr lang="ru-RU" sz="2600" dirty="0" smtClean="0"/>
              <a:t> </a:t>
            </a:r>
            <a:r>
              <a:rPr lang="ru-RU" sz="2600" dirty="0" err="1" smtClean="0"/>
              <a:t>підтриували</a:t>
            </a:r>
            <a:r>
              <a:rPr lang="ru-RU" sz="2600" dirty="0" smtClean="0"/>
              <a:t> </a:t>
            </a:r>
            <a:r>
              <a:rPr lang="ru-RU" sz="2600" dirty="0" err="1" smtClean="0"/>
              <a:t>тісні</a:t>
            </a:r>
            <a:r>
              <a:rPr lang="ru-RU" sz="2600" dirty="0" smtClean="0"/>
              <a:t> </a:t>
            </a:r>
            <a:r>
              <a:rPr lang="ru-RU" sz="2600" dirty="0" err="1" smtClean="0"/>
              <a:t>зв</a:t>
            </a:r>
            <a:r>
              <a:rPr lang="en-US" sz="2600" dirty="0" smtClean="0"/>
              <a:t>`</a:t>
            </a:r>
            <a:r>
              <a:rPr lang="uk-UA" sz="2600" dirty="0" err="1" smtClean="0"/>
              <a:t>язки</a:t>
            </a:r>
            <a:r>
              <a:rPr lang="uk-UA" sz="2600" dirty="0" smtClean="0"/>
              <a:t> з німецькою службою безпеки, групи січовиків готувалися до війни з Польщею на боці Гітлера.</a:t>
            </a:r>
            <a:r>
              <a:rPr lang="ru-RU" sz="2600" dirty="0" smtClean="0"/>
              <a:t> </a:t>
            </a:r>
            <a:r>
              <a:rPr lang="ru-RU" sz="2600" dirty="0" err="1"/>
              <a:t>Ч</a:t>
            </a:r>
            <a:r>
              <a:rPr lang="ru-RU" sz="2600" dirty="0" err="1" smtClean="0"/>
              <a:t>астина</a:t>
            </a:r>
            <a:r>
              <a:rPr lang="ru-RU" sz="2600" dirty="0" smtClean="0"/>
              <a:t> </a:t>
            </a:r>
            <a:r>
              <a:rPr lang="ru-RU" sz="2600" dirty="0" err="1"/>
              <a:t>січовиків</a:t>
            </a:r>
            <a:r>
              <a:rPr lang="ru-RU" sz="2600" dirty="0"/>
              <a:t> </a:t>
            </a:r>
            <a:r>
              <a:rPr lang="ru-RU" sz="2600" dirty="0" err="1"/>
              <a:t>виконувала</a:t>
            </a:r>
            <a:r>
              <a:rPr lang="ru-RU" sz="2600" dirty="0"/>
              <a:t> </a:t>
            </a:r>
            <a:r>
              <a:rPr lang="ru-RU" sz="2600" dirty="0" err="1"/>
              <a:t>допоміжну</a:t>
            </a:r>
            <a:r>
              <a:rPr lang="ru-RU" sz="2600" dirty="0"/>
              <a:t> службу в </a:t>
            </a:r>
            <a:r>
              <a:rPr lang="ru-RU" sz="2600" dirty="0" err="1"/>
              <a:t>поліції</a:t>
            </a:r>
            <a:r>
              <a:rPr lang="ru-RU" sz="2600" dirty="0"/>
              <a:t> </a:t>
            </a:r>
            <a:r>
              <a:rPr lang="ru-RU" sz="2600" dirty="0" err="1"/>
              <a:t>чи</a:t>
            </a:r>
            <a:r>
              <a:rPr lang="ru-RU" sz="2600" dirty="0"/>
              <a:t> </a:t>
            </a:r>
            <a:r>
              <a:rPr lang="ru-RU" sz="2600" dirty="0" err="1"/>
              <a:t>прикордонній</a:t>
            </a:r>
            <a:r>
              <a:rPr lang="ru-RU" sz="2600" dirty="0"/>
              <a:t> </a:t>
            </a:r>
            <a:r>
              <a:rPr lang="ru-RU" sz="2600" dirty="0" err="1"/>
              <a:t>сторожі</a:t>
            </a:r>
            <a:r>
              <a:rPr lang="ru-RU" sz="2600" dirty="0" smtClean="0"/>
              <a:t>.</a:t>
            </a:r>
            <a:r>
              <a:rPr lang="ru-RU" sz="2600" dirty="0"/>
              <a:t> </a:t>
            </a:r>
            <a:r>
              <a:rPr lang="ru-RU" sz="2600" dirty="0" err="1" smtClean="0"/>
              <a:t>Проводилася</a:t>
            </a:r>
            <a:r>
              <a:rPr lang="ru-RU" sz="2600" dirty="0" smtClean="0"/>
              <a:t> </a:t>
            </a:r>
            <a:r>
              <a:rPr lang="ru-RU" sz="2600" dirty="0" err="1"/>
              <a:t>також</a:t>
            </a:r>
            <a:r>
              <a:rPr lang="ru-RU" sz="2600" dirty="0"/>
              <a:t> культурно-</a:t>
            </a:r>
            <a:r>
              <a:rPr lang="ru-RU" sz="2600" dirty="0" err="1"/>
              <a:t>освітня</a:t>
            </a:r>
            <a:r>
              <a:rPr lang="ru-RU" sz="2600" dirty="0"/>
              <a:t> </a:t>
            </a:r>
            <a:r>
              <a:rPr lang="ru-RU" sz="2600" dirty="0" err="1"/>
              <a:t>праця</a:t>
            </a:r>
            <a:r>
              <a:rPr lang="ru-RU" sz="2600" dirty="0"/>
              <a:t> </a:t>
            </a:r>
            <a:r>
              <a:rPr lang="ru-RU" sz="2600" dirty="0" err="1"/>
              <a:t>серед</a:t>
            </a:r>
            <a:r>
              <a:rPr lang="ru-RU" sz="2600" dirty="0"/>
              <a:t> </a:t>
            </a:r>
            <a:r>
              <a:rPr lang="ru-RU" sz="2600" dirty="0" err="1"/>
              <a:t>населення</a:t>
            </a:r>
            <a:r>
              <a:rPr lang="ru-RU" sz="2600" dirty="0"/>
              <a:t> (артистична </a:t>
            </a:r>
            <a:r>
              <a:rPr lang="ru-RU" sz="2600" dirty="0" err="1"/>
              <a:t>група</a:t>
            </a:r>
            <a:r>
              <a:rPr lang="ru-RU" sz="2600" dirty="0"/>
              <a:t> «</a:t>
            </a:r>
            <a:r>
              <a:rPr lang="ru-RU" sz="2600" dirty="0" err="1"/>
              <a:t>Летюча</a:t>
            </a:r>
            <a:r>
              <a:rPr lang="ru-RU" sz="2600" dirty="0"/>
              <a:t> </a:t>
            </a:r>
            <a:r>
              <a:rPr lang="ru-RU" sz="2600" dirty="0" err="1"/>
              <a:t>естрада</a:t>
            </a:r>
            <a:r>
              <a:rPr lang="ru-RU" sz="2600" dirty="0" smtClean="0"/>
              <a:t>», </a:t>
            </a:r>
            <a:r>
              <a:rPr lang="ru-RU" sz="2600" dirty="0" err="1"/>
              <a:t>видавався</a:t>
            </a:r>
            <a:r>
              <a:rPr lang="ru-RU" sz="2600" dirty="0"/>
              <a:t> </a:t>
            </a:r>
            <a:r>
              <a:rPr lang="ru-RU" sz="2600" dirty="0" err="1"/>
              <a:t>тижневик</a:t>
            </a:r>
            <a:r>
              <a:rPr lang="ru-RU" sz="2600" dirty="0"/>
              <a:t> «</a:t>
            </a:r>
            <a:r>
              <a:rPr lang="ru-RU" sz="2600" dirty="0" err="1"/>
              <a:t>Наступ</a:t>
            </a:r>
            <a:r>
              <a:rPr lang="ru-RU" sz="2600" dirty="0"/>
              <a:t>» </a:t>
            </a:r>
            <a:r>
              <a:rPr lang="ru-RU" sz="2600" dirty="0" err="1"/>
              <a:t>під</a:t>
            </a:r>
            <a:r>
              <a:rPr lang="ru-RU" sz="2600" dirty="0"/>
              <a:t> </a:t>
            </a:r>
            <a:r>
              <a:rPr lang="ru-RU" sz="2600" dirty="0" err="1"/>
              <a:t>редакцією</a:t>
            </a:r>
            <a:r>
              <a:rPr lang="ru-RU" sz="2600" dirty="0"/>
              <a:t> С. </a:t>
            </a:r>
            <a:r>
              <a:rPr lang="ru-RU" sz="2600" dirty="0" err="1"/>
              <a:t>Росохи</a:t>
            </a:r>
            <a:r>
              <a:rPr lang="ru-RU" sz="2600" dirty="0"/>
              <a:t>).</a:t>
            </a:r>
            <a:endParaRPr lang="uk-UA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Карпатська Січ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61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78159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11067" y="5411036"/>
            <a:ext cx="8579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Старши́на Карпатської Січі. Зліва направо: Іван Рогач</a:t>
            </a:r>
            <a:r>
              <a:rPr lang="vi-VN" sz="2800" dirty="0" smtClean="0"/>
              <a:t>,</a:t>
            </a:r>
            <a:r>
              <a:rPr lang="uk-UA" sz="2800" dirty="0" smtClean="0"/>
              <a:t> </a:t>
            </a:r>
          </a:p>
          <a:p>
            <a:pPr algn="ctr"/>
            <a:r>
              <a:rPr lang="vi-VN" sz="2800" dirty="0" smtClean="0"/>
              <a:t>Іван </a:t>
            </a:r>
            <a:r>
              <a:rPr lang="vi-VN" sz="2800" dirty="0"/>
              <a:t>Роман і Тацинець Федір </a:t>
            </a:r>
            <a:r>
              <a:rPr lang="vi-VN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16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67545" y="2060848"/>
            <a:ext cx="8280920" cy="5040559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Загалом були переваги і недоліки перебування Закарпаття у складі </a:t>
            </a:r>
            <a:r>
              <a:rPr lang="uk-UA" dirty="0" err="1" smtClean="0"/>
              <a:t>Чехо-Словаччини</a:t>
            </a:r>
            <a:r>
              <a:rPr lang="uk-UA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ru-RU" dirty="0" err="1" smtClean="0"/>
              <a:t>Перевагою</a:t>
            </a:r>
            <a:r>
              <a:rPr lang="ru-RU" dirty="0" smtClean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а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безземельним</a:t>
            </a:r>
            <a:r>
              <a:rPr lang="ru-RU" dirty="0"/>
              <a:t> селянам </a:t>
            </a:r>
            <a:r>
              <a:rPr lang="ru-RU" dirty="0" err="1"/>
              <a:t>частинку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будувалися</a:t>
            </a:r>
            <a:r>
              <a:rPr lang="ru-RU" dirty="0"/>
              <a:t> дороги, мости.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 </a:t>
            </a:r>
            <a:r>
              <a:rPr lang="ru-RU" dirty="0" err="1" smtClean="0"/>
              <a:t>Недоліком</a:t>
            </a:r>
            <a:r>
              <a:rPr lang="ru-RU" dirty="0" smtClean="0"/>
              <a:t> </a:t>
            </a:r>
            <a:r>
              <a:rPr lang="uk-UA" dirty="0"/>
              <a:t>був перш за все колоніальний характер політики. 80 % урядовців були вихідцями з Чехії, звужено викладання </a:t>
            </a:r>
            <a:r>
              <a:rPr lang="uk-UA" dirty="0" smtClean="0"/>
              <a:t>українською </a:t>
            </a:r>
            <a:r>
              <a:rPr lang="uk-UA" dirty="0"/>
              <a:t>мовою, великий вплив здійснювали чеські </a:t>
            </a:r>
            <a:r>
              <a:rPr lang="uk-UA" dirty="0" smtClean="0"/>
              <a:t>політичні </a:t>
            </a:r>
            <a:r>
              <a:rPr lang="uk-UA" dirty="0"/>
              <a:t>партії, </a:t>
            </a:r>
            <a:r>
              <a:rPr lang="uk-UA" dirty="0" smtClean="0"/>
              <a:t>самостійної </a:t>
            </a:r>
            <a:r>
              <a:rPr lang="uk-UA" dirty="0"/>
              <a:t>української партії не </a:t>
            </a:r>
            <a:r>
              <a:rPr lang="uk-UA" dirty="0" err="1"/>
              <a:t>було.У</a:t>
            </a:r>
            <a:r>
              <a:rPr lang="uk-UA" dirty="0"/>
              <a:t> той час на </a:t>
            </a:r>
            <a:r>
              <a:rPr lang="uk-UA" dirty="0" err="1" smtClean="0"/>
              <a:t>закарпатті</a:t>
            </a:r>
            <a:r>
              <a:rPr lang="uk-UA" dirty="0" smtClean="0"/>
              <a:t> </a:t>
            </a:r>
            <a:r>
              <a:rPr lang="uk-UA" dirty="0"/>
              <a:t>панували три течії </a:t>
            </a:r>
            <a:r>
              <a:rPr lang="uk-UA" dirty="0" smtClean="0"/>
              <a:t>москвофільство, </a:t>
            </a:r>
            <a:r>
              <a:rPr lang="uk-UA" dirty="0" err="1"/>
              <a:t>русинство</a:t>
            </a:r>
            <a:r>
              <a:rPr lang="uk-UA" dirty="0"/>
              <a:t> </a:t>
            </a:r>
            <a:r>
              <a:rPr lang="uk-UA" dirty="0" smtClean="0"/>
              <a:t>і </a:t>
            </a:r>
            <a:r>
              <a:rPr lang="uk-UA" dirty="0"/>
              <a:t>безперечно українська течія, найпослідовніше якої дотримувалася Християнсько-народна партія на чолі з Августином </a:t>
            </a:r>
            <a:r>
              <a:rPr lang="uk-UA" dirty="0" smtClean="0"/>
              <a:t>Волошином.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70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використаної інформації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420888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www.info-library.com.ua/books-text-1086.html</a:t>
            </a:r>
            <a:endParaRPr lang="uk-UA" dirty="0" smtClean="0"/>
          </a:p>
          <a:p>
            <a:endParaRPr lang="uk-UA" dirty="0"/>
          </a:p>
          <a:p>
            <a:r>
              <a:rPr lang="en-US" dirty="0">
                <a:hlinkClick r:id="rId3"/>
              </a:rPr>
              <a:t>http://uk.wikipedia.org/wiki/%D0%9A%D0%B0%D1%80%D0%BF%D0%B0%D1%82%D1%81%D1%8C%D0%BA%D0%B0_%</a:t>
            </a:r>
            <a:r>
              <a:rPr lang="en-US" dirty="0" smtClean="0">
                <a:hlinkClick r:id="rId3"/>
              </a:rPr>
              <a:t>D0%A3%D0%BA%D1%80%D0%B0%D1%97%D0%BD%D0%B0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u="sng" dirty="0">
                <a:hlinkClick r:id="rId4"/>
              </a:rPr>
              <a:t>http://</a:t>
            </a:r>
            <a:r>
              <a:rPr lang="uk-UA" u="sng" dirty="0" smtClean="0">
                <a:hlinkClick r:id="rId4"/>
              </a:rPr>
              <a:t>shkola.ua/book/read/26/page339</a:t>
            </a:r>
            <a:endParaRPr lang="uk-UA" u="sng" dirty="0" smtClean="0"/>
          </a:p>
          <a:p>
            <a:endParaRPr lang="uk-UA" u="sng" dirty="0"/>
          </a:p>
          <a:p>
            <a:r>
              <a:rPr lang="en-US" dirty="0">
                <a:hlinkClick r:id="rId5"/>
              </a:rPr>
              <a:t>http://uk.wikipedia.org/wiki/%D0%92%D0%BE%D0%BB%D0%BE%D1%88%D0%B8%D0%BD_%D0%90%D0%B2%D0%B3%D1%83%D1%81%D1%82%D0%B8%D0%BD_%D0%86%D0%B2%D0%B0%D0%BD%D0%BE%D0%B2%D0%B8%D1%87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60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4293096"/>
            <a:ext cx="60017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Презентацію виконали учениці 10-Б  класу Класичної гімназії при ЛНУ імені Івана Франка: </a:t>
            </a:r>
            <a:r>
              <a:rPr lang="uk-UA" sz="2800" dirty="0" err="1" smtClean="0"/>
              <a:t>Дубик</a:t>
            </a:r>
            <a:r>
              <a:rPr lang="uk-UA" sz="2800" dirty="0" smtClean="0"/>
              <a:t> Дарина, </a:t>
            </a:r>
            <a:r>
              <a:rPr lang="uk-UA" sz="2800" dirty="0" err="1" smtClean="0"/>
              <a:t>Мандюк</a:t>
            </a:r>
            <a:r>
              <a:rPr lang="uk-UA" sz="2800" dirty="0" smtClean="0"/>
              <a:t> Ярина, </a:t>
            </a:r>
            <a:r>
              <a:rPr lang="uk-UA" sz="2800" dirty="0" err="1" smtClean="0"/>
              <a:t>Микитчин</a:t>
            </a:r>
            <a:r>
              <a:rPr lang="uk-UA" sz="2800" smtClean="0"/>
              <a:t> Уляна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75329" y="1256325"/>
            <a:ext cx="7978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Дякуємо за увагу!</a:t>
            </a:r>
            <a:endParaRPr lang="uk-UA" sz="72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0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dirty="0" smtClean="0"/>
              <a:t>Об</a:t>
            </a:r>
            <a:r>
              <a:rPr lang="en-US" sz="2800" dirty="0" smtClean="0"/>
              <a:t>`</a:t>
            </a:r>
            <a:r>
              <a:rPr lang="uk-UA" sz="2800" dirty="0" smtClean="0"/>
              <a:t>єднання Закарпаття із </a:t>
            </a:r>
            <a:r>
              <a:rPr lang="uk-UA" sz="2800" dirty="0" err="1" smtClean="0"/>
              <a:t>Чехо-Словаччиною</a:t>
            </a:r>
            <a:r>
              <a:rPr lang="uk-UA" sz="2800" dirty="0"/>
              <a:t>;</a:t>
            </a:r>
            <a:endParaRPr lang="uk-UA" sz="2800" dirty="0" smtClean="0"/>
          </a:p>
          <a:p>
            <a:r>
              <a:rPr lang="uk-UA" sz="2800" dirty="0" smtClean="0"/>
              <a:t>Економічне становище;</a:t>
            </a:r>
          </a:p>
          <a:p>
            <a:r>
              <a:rPr lang="uk-UA" sz="2800" dirty="0" smtClean="0"/>
              <a:t>Політичне становище;</a:t>
            </a:r>
          </a:p>
          <a:p>
            <a:r>
              <a:rPr lang="uk-UA" sz="2800" dirty="0" smtClean="0"/>
              <a:t>Освіта (Неповага до мови);</a:t>
            </a:r>
          </a:p>
          <a:p>
            <a:r>
              <a:rPr lang="uk-UA" sz="2800" dirty="0" smtClean="0"/>
              <a:t>Карпатська Україна;</a:t>
            </a:r>
          </a:p>
          <a:p>
            <a:r>
              <a:rPr lang="uk-UA" sz="2800" dirty="0" smtClean="0"/>
              <a:t>Українське Національне Об</a:t>
            </a:r>
            <a:r>
              <a:rPr lang="en-US" sz="2800" dirty="0" smtClean="0"/>
              <a:t>`</a:t>
            </a:r>
            <a:r>
              <a:rPr lang="uk-UA" sz="2800" dirty="0" err="1" smtClean="0"/>
              <a:t>єднаня</a:t>
            </a:r>
            <a:r>
              <a:rPr lang="uk-UA" sz="2800" dirty="0" smtClean="0"/>
              <a:t> (УНО);</a:t>
            </a:r>
          </a:p>
          <a:p>
            <a:r>
              <a:rPr lang="uk-UA" sz="2800" dirty="0" smtClean="0"/>
              <a:t>Августин Волошин;</a:t>
            </a:r>
          </a:p>
          <a:p>
            <a:r>
              <a:rPr lang="uk-UA" sz="2800" dirty="0" smtClean="0"/>
              <a:t>Висновок.</a:t>
            </a:r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001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Після розпаду Австро-Угорської імперії, наприкінці 1918 р. стала актуальною проблема про об</a:t>
            </a:r>
            <a:r>
              <a:rPr lang="en-US" dirty="0" smtClean="0"/>
              <a:t>`</a:t>
            </a:r>
            <a:r>
              <a:rPr lang="uk-UA" dirty="0" smtClean="0"/>
              <a:t>єднання Закарпаття з українською державою.</a:t>
            </a:r>
          </a:p>
          <a:p>
            <a:r>
              <a:rPr lang="uk-UA" dirty="0" smtClean="0"/>
              <a:t>21 січня 1919 р. в Хусті було проголошено </a:t>
            </a:r>
            <a:r>
              <a:rPr lang="uk-UA" dirty="0" err="1" smtClean="0"/>
              <a:t>возз</a:t>
            </a:r>
            <a:r>
              <a:rPr lang="en-US" dirty="0" smtClean="0"/>
              <a:t>`</a:t>
            </a:r>
            <a:r>
              <a:rPr lang="uk-UA" dirty="0" smtClean="0"/>
              <a:t>єднання Закарпаття з Україною, проте, умови зовнішньої політики не сприяли цьому.</a:t>
            </a:r>
          </a:p>
          <a:p>
            <a:r>
              <a:rPr lang="uk-UA" dirty="0" smtClean="0"/>
              <a:t>Представницький орган влади 8 травня 1919 р. проголосив про злуку Закарпаття з </a:t>
            </a:r>
            <a:r>
              <a:rPr lang="uk-UA" dirty="0" err="1" smtClean="0"/>
              <a:t>Чехо-Словаччиною</a:t>
            </a:r>
            <a:r>
              <a:rPr lang="uk-UA" dirty="0" smtClean="0"/>
              <a:t>. Це було необхідно для одержання автономії. (Але ЧСР недотримала свого слова)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uk-UA" sz="4400" dirty="0" smtClean="0">
                <a:solidFill>
                  <a:srgbClr val="FF0000"/>
                </a:solidFill>
              </a:rPr>
              <a:t>Об’єднання Закарпаття з </a:t>
            </a:r>
            <a:r>
              <a:rPr lang="uk-UA" sz="4400" dirty="0" err="1" smtClean="0">
                <a:solidFill>
                  <a:srgbClr val="FF0000"/>
                </a:solidFill>
              </a:rPr>
              <a:t>Чехо-Словаччиною</a:t>
            </a:r>
            <a:endParaRPr lang="uk-U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20272" y="-2475656"/>
            <a:ext cx="7754713" cy="191071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64488" y="0"/>
            <a:ext cx="7734747" cy="1500187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098" name="Picture 2" descr="J:\яра\FGSpRob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3761"/>
            <a:ext cx="706024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5416" y="1772816"/>
            <a:ext cx="5665183" cy="4941168"/>
          </a:xfrm>
        </p:spPr>
        <p:txBody>
          <a:bodyPr>
            <a:noAutofit/>
          </a:bodyPr>
          <a:lstStyle/>
          <a:p>
            <a:r>
              <a:rPr lang="uk-UA" sz="1950" dirty="0" smtClean="0"/>
              <a:t>У ЧСР Закарпаття вважали занедбаним аграрним краєм , який забезпечував </a:t>
            </a:r>
            <a:r>
              <a:rPr lang="uk-UA" sz="1950" dirty="0" err="1" smtClean="0"/>
              <a:t>Чехо-Словаччину</a:t>
            </a:r>
            <a:r>
              <a:rPr lang="uk-UA" sz="1950" dirty="0" smtClean="0"/>
              <a:t> дешевою робочою силою та сировиною.</a:t>
            </a:r>
          </a:p>
          <a:p>
            <a:r>
              <a:rPr lang="uk-UA" sz="1950" dirty="0" smtClean="0"/>
              <a:t>Промисловість практично не розвивалась. Був незначний розвиток у лісовій та лісохімічній галузях.</a:t>
            </a:r>
          </a:p>
          <a:p>
            <a:r>
              <a:rPr lang="uk-UA" sz="1950" dirty="0" smtClean="0"/>
              <a:t>Робітники у неналежних умовах праці, отримували низьку заробітну плату.</a:t>
            </a:r>
          </a:p>
          <a:p>
            <a:r>
              <a:rPr lang="uk-UA" sz="1950" dirty="0" smtClean="0"/>
              <a:t>Було прийнято земельну реформу за якою великі землевласники частково позбавлялись своїх земель, а менш забезпечені селяни(35 тис. ос.) отримували частинку власної землі.</a:t>
            </a:r>
          </a:p>
          <a:p>
            <a:r>
              <a:rPr lang="uk-UA" sz="1950" dirty="0" smtClean="0"/>
              <a:t>Загалом ЧСР не була зацікавлена в економічному розвитку Закарпаття, але певну підтримку таки надавала.</a:t>
            </a:r>
            <a:endParaRPr lang="uk-UA" sz="19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 </a:t>
            </a:r>
            <a:r>
              <a:rPr lang="uk-UA" sz="4400" dirty="0"/>
              <a:t>Е</a:t>
            </a:r>
            <a:r>
              <a:rPr lang="uk-UA" sz="4400" dirty="0" smtClean="0"/>
              <a:t>кономічне становище</a:t>
            </a:r>
            <a:endParaRPr lang="uk-UA" sz="4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07209"/>
            <a:ext cx="2901084" cy="193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J:\яра\zakarpat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95" y="4415520"/>
            <a:ext cx="2659949" cy="17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6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яра\русиниї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448272" cy="349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520" y="2132856"/>
            <a:ext cx="8136903" cy="4204989"/>
          </a:xfrm>
        </p:spPr>
        <p:txBody>
          <a:bodyPr>
            <a:normAutofit/>
          </a:bodyPr>
          <a:lstStyle/>
          <a:p>
            <a:r>
              <a:rPr lang="uk-UA" dirty="0" smtClean="0"/>
              <a:t>Закарпаття не мало власних партій, а якщо партії і були, то лише під керівництвом </a:t>
            </a:r>
            <a:r>
              <a:rPr lang="uk-UA" dirty="0" err="1" smtClean="0"/>
              <a:t>Чехо-Словацьких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Найвпливовіші: 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Аграрна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Комуністична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Людова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Соціал-демократинчна</a:t>
            </a:r>
            <a:endParaRPr lang="uk-UA" dirty="0" smtClean="0"/>
          </a:p>
          <a:p>
            <a:r>
              <a:rPr lang="uk-UA" dirty="0" smtClean="0"/>
              <a:t>Політика місцевих партій поширювалась на різні течії: москвофіли, русини, українці. </a:t>
            </a: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 smtClean="0"/>
              <a:t>Політичне становище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9908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940411"/>
            <a:ext cx="3960440" cy="259228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Становище української школи після років мадяризації дещо поліпшилось, збільшилась кількість шкіл. Але влада </a:t>
            </a:r>
            <a:r>
              <a:rPr lang="uk-UA" dirty="0" err="1" smtClean="0"/>
              <a:t>Чехо-Словаччини</a:t>
            </a:r>
            <a:r>
              <a:rPr lang="uk-UA" dirty="0" smtClean="0"/>
              <a:t> </a:t>
            </a:r>
            <a:r>
              <a:rPr lang="uk-UA" dirty="0"/>
              <a:t>від 28 червня 1925 р. </a:t>
            </a:r>
            <a:r>
              <a:rPr lang="uk-UA" dirty="0" smtClean="0"/>
              <a:t>визнала українську </a:t>
            </a:r>
            <a:r>
              <a:rPr lang="uk-UA" dirty="0"/>
              <a:t>мову </a:t>
            </a:r>
            <a:r>
              <a:rPr lang="uk-UA" dirty="0" smtClean="0"/>
              <a:t>«</a:t>
            </a:r>
            <a:r>
              <a:rPr lang="uk-UA" dirty="0"/>
              <a:t>чужою» для населення Закарпаття.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14510"/>
            <a:ext cx="7756263" cy="1054250"/>
          </a:xfrm>
        </p:spPr>
        <p:txBody>
          <a:bodyPr/>
          <a:lstStyle/>
          <a:p>
            <a:r>
              <a:rPr lang="uk-UA" dirty="0" smtClean="0"/>
              <a:t>Освіта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40410"/>
            <a:ext cx="2641872" cy="2272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60" y="3941887"/>
            <a:ext cx="2614038" cy="261403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79512" y="4219023"/>
            <a:ext cx="2980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 Як наслідок, вводилась заборона викладання українською мовою у школах, натомість викладали </a:t>
            </a:r>
            <a:r>
              <a:rPr lang="uk-UA" sz="2400" dirty="0" smtClean="0"/>
              <a:t>чеською.</a:t>
            </a:r>
            <a:endParaRPr lang="uk-UA" sz="24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6156176" y="3665476"/>
            <a:ext cx="31643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/>
              <a:t>Процес деградації української освіти посилився після окупації 1939 р. краю Угорщиною. Згодом не залишилося жодної української школи</a:t>
            </a:r>
            <a:r>
              <a:rPr lang="uk-UA" dirty="0"/>
              <a:t>.</a:t>
            </a:r>
            <a:endParaRPr lang="uk-UA" dirty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0410"/>
            <a:ext cx="2376264" cy="27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068960"/>
            <a:ext cx="8136903" cy="39604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792088"/>
          </a:xfrm>
        </p:spPr>
        <p:txBody>
          <a:bodyPr/>
          <a:lstStyle/>
          <a:p>
            <a:r>
              <a:rPr lang="uk-UA" dirty="0"/>
              <a:t>Неповага до мови</a:t>
            </a:r>
            <a:br>
              <a:rPr lang="uk-UA" dirty="0"/>
            </a:br>
            <a:endParaRPr lang="uk-UA" dirty="0"/>
          </a:p>
        </p:txBody>
      </p:sp>
      <p:pic>
        <p:nvPicPr>
          <p:cNvPr id="3074" name="Picture 2" descr="J:\яра\дів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645024"/>
            <a:ext cx="318002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яра\чит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768333"/>
            <a:ext cx="3697920" cy="358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429309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0000"/>
                </a:solidFill>
              </a:rPr>
              <a:t>На Закарпатті не було ні свободи слова,ні свободи друку.</a:t>
            </a:r>
            <a:endParaRPr lang="uk-UA" sz="36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768333"/>
            <a:ext cx="4608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«Неповага до руського народу та руської мови були </a:t>
            </a:r>
            <a:r>
              <a:rPr lang="uk-UA" sz="3200" dirty="0" smtClean="0"/>
              <a:t>помітні повсюди. </a:t>
            </a:r>
            <a:r>
              <a:rPr lang="uk-UA" sz="3200" dirty="0"/>
              <a:t>Всюди були чеські написи, але руських — майже ніде</a:t>
            </a:r>
            <a:r>
              <a:rPr lang="uk-UA" sz="3200" dirty="0" smtClean="0"/>
              <a:t>.»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3488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-123818" y="1988840"/>
            <a:ext cx="4782082" cy="4772165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000000"/>
                </a:solidFill>
                <a:ea typeface="Times New Roman"/>
              </a:rPr>
              <a:t>8 жовтня  1938 р. було утворено перший автономний уряд на чолі з А.</a:t>
            </a:r>
            <a:r>
              <a:rPr lang="uk-UA" dirty="0" err="1">
                <a:solidFill>
                  <a:srgbClr val="000000"/>
                </a:solidFill>
                <a:ea typeface="Times New Roman"/>
              </a:rPr>
              <a:t>Бродієм</a:t>
            </a:r>
            <a:r>
              <a:rPr lang="uk-UA" dirty="0">
                <a:solidFill>
                  <a:srgbClr val="000000"/>
                </a:solidFill>
                <a:ea typeface="Times New Roman"/>
              </a:rPr>
              <a:t> (затверджений центральною </a:t>
            </a:r>
            <a:r>
              <a:rPr lang="uk-UA" dirty="0" err="1">
                <a:solidFill>
                  <a:srgbClr val="000000"/>
                </a:solidFill>
                <a:ea typeface="Times New Roman"/>
              </a:rPr>
              <a:t>вл</a:t>
            </a:r>
            <a:r>
              <a:rPr lang="uk-UA" dirty="0">
                <a:solidFill>
                  <a:srgbClr val="000000"/>
                </a:solidFill>
                <a:ea typeface="Times New Roman"/>
              </a:rPr>
              <a:t>адою 11 жовтня 1938 р.). </a:t>
            </a:r>
            <a:endParaRPr lang="uk-UA" dirty="0" smtClean="0">
              <a:solidFill>
                <a:srgbClr val="000000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ea typeface="Times New Roman"/>
              </a:rPr>
              <a:t>22 </a:t>
            </a:r>
            <a:r>
              <a:rPr lang="uk-UA" dirty="0" err="1">
                <a:solidFill>
                  <a:srgbClr val="000000"/>
                </a:solidFill>
                <a:ea typeface="Times New Roman"/>
              </a:rPr>
              <a:t>листоп</a:t>
            </a:r>
            <a:r>
              <a:rPr lang="uk-UA" dirty="0">
                <a:solidFill>
                  <a:srgbClr val="000000"/>
                </a:solidFill>
                <a:ea typeface="Times New Roman"/>
              </a:rPr>
              <a:t>ада 1938 р. празький парламент ухвалив конституційний закон про автономію Карпатської України, після чого </a:t>
            </a:r>
            <a:r>
              <a:rPr lang="uk-UA" dirty="0" err="1">
                <a:solidFill>
                  <a:srgbClr val="000000"/>
                </a:solidFill>
                <a:ea typeface="Times New Roman"/>
              </a:rPr>
              <a:t>Чехо-Словаччина</a:t>
            </a:r>
            <a:r>
              <a:rPr lang="uk-UA" dirty="0">
                <a:solidFill>
                  <a:srgbClr val="000000"/>
                </a:solidFill>
                <a:ea typeface="Times New Roman"/>
              </a:rPr>
              <a:t> перетворилася на федеративну державу чехів, словаків і карпатських українців.</a:t>
            </a:r>
            <a:endParaRPr lang="uk-UA" dirty="0">
              <a:solidFill>
                <a:srgbClr val="000000"/>
              </a:solidFill>
            </a:endParaRPr>
          </a:p>
          <a:p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Карпатська Україна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3" y="2152493"/>
            <a:ext cx="4378231" cy="46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а обкладинка">
  <a:themeElements>
    <a:clrScheme name="Основи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а обкладинк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а обкладинк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1632</TotalTime>
  <Words>708</Words>
  <Application>Microsoft Office PowerPoint</Application>
  <PresentationFormat>Екран (4:3)</PresentationFormat>
  <Paragraphs>94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Тверда обкладинка</vt:lpstr>
      <vt:lpstr>Закарпаття у складі Чехо-Словаччини</vt:lpstr>
      <vt:lpstr>План</vt:lpstr>
      <vt:lpstr>Об’єднання Закарпаття з Чехо-Словаччиною</vt:lpstr>
      <vt:lpstr>Презентація PowerPoint</vt:lpstr>
      <vt:lpstr> Економічне становище</vt:lpstr>
      <vt:lpstr>Політичне становище</vt:lpstr>
      <vt:lpstr>Освіта </vt:lpstr>
      <vt:lpstr>Неповага до мови </vt:lpstr>
      <vt:lpstr>Карпатська Україна</vt:lpstr>
      <vt:lpstr>Карпатська Україна</vt:lpstr>
      <vt:lpstr>Українське національне об'єднання</vt:lpstr>
      <vt:lpstr>Українське національне об'єднання</vt:lpstr>
      <vt:lpstr>Августин Волошин</vt:lpstr>
      <vt:lpstr>Августин Волошин</vt:lpstr>
      <vt:lpstr>Карпатська Січ</vt:lpstr>
      <vt:lpstr>Презентація PowerPoint</vt:lpstr>
      <vt:lpstr>Висновок</vt:lpstr>
      <vt:lpstr>Джерела використаної інформації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69</cp:revision>
  <dcterms:created xsi:type="dcterms:W3CDTF">2012-05-08T14:25:26Z</dcterms:created>
  <dcterms:modified xsi:type="dcterms:W3CDTF">2012-05-14T20:15:15Z</dcterms:modified>
</cp:coreProperties>
</file>