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4D2AE50F-31E6-42AF-B0C2-1FA9F5DB8395}"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2AE50F-31E6-42AF-B0C2-1FA9F5DB839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2AE50F-31E6-42AF-B0C2-1FA9F5DB839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2AE50F-31E6-42AF-B0C2-1FA9F5DB839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D2AE50F-31E6-42AF-B0C2-1FA9F5DB8395}"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D2AE50F-31E6-42AF-B0C2-1FA9F5DB839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D2AE50F-31E6-42AF-B0C2-1FA9F5DB839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D2AE50F-31E6-42AF-B0C2-1FA9F5DB839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D2AE50F-31E6-42AF-B0C2-1FA9F5DB8395}"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D2AE50F-31E6-42AF-B0C2-1FA9F5DB839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2643298-440A-4FA4-B8FC-60F9ED516C65}"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D2AE50F-31E6-42AF-B0C2-1FA9F5DB8395}"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2643298-440A-4FA4-B8FC-60F9ED516C65}" type="datetimeFigureOut">
              <a:rPr lang="ru-RU" smtClean="0"/>
              <a:pPr/>
              <a:t>18.01.2015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D2AE50F-31E6-42AF-B0C2-1FA9F5DB8395}"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dmin%20PC\Downloads\Animals%20Of%20North%20America.mp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dmin%20PC\Downloads\AFRICA%20SELVAGEM%20FAUNA%20E%20FLORA%20ANIMAIS.mp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dmin%20PC\Downloads\Animais%20da%20&#193;sia%20-%20Animals%20of%20Asia..mp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dmin%20PC\Downloads\Wild%20side%20of%20Europe.mp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8.xml"/><Relationship Id="rId1" Type="http://schemas.openxmlformats.org/officeDocument/2006/relationships/video" Target="file:///C:\Users\Admin%20PC\Downloads\Weird%20&amp;%20Wonderful%20Animals%20-Wild%20South%20America%20-%20BBC.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14612" y="0"/>
            <a:ext cx="6429388" cy="1357298"/>
          </a:xfrm>
        </p:spPr>
        <p:txBody>
          <a:bodyPr>
            <a:noAutofit/>
          </a:bodyPr>
          <a:lstStyle/>
          <a:p>
            <a:r>
              <a:rPr lang="en-US" sz="9600" dirty="0" smtClean="0">
                <a:latin typeface="Comic Sans MS" pitchFamily="66" charset="0"/>
              </a:rPr>
              <a:t>FAUNA</a:t>
            </a:r>
            <a:endParaRPr lang="ru-RU" sz="9600" dirty="0">
              <a:latin typeface="Comic Sans MS" pitchFamily="66" charset="0"/>
            </a:endParaRPr>
          </a:p>
        </p:txBody>
      </p:sp>
      <p:sp>
        <p:nvSpPr>
          <p:cNvPr id="3" name="Подзаголовок 2"/>
          <p:cNvSpPr>
            <a:spLocks noGrp="1"/>
          </p:cNvSpPr>
          <p:nvPr>
            <p:ph type="subTitle" idx="1"/>
          </p:nvPr>
        </p:nvSpPr>
        <p:spPr/>
        <p:txBody>
          <a:bodyPr/>
          <a:lstStyle/>
          <a:p>
            <a:endParaRPr lang="ru-RU"/>
          </a:p>
        </p:txBody>
      </p:sp>
      <p:pic>
        <p:nvPicPr>
          <p:cNvPr id="23554" name="Picture 2" descr="Документалка"/>
          <p:cNvPicPr>
            <a:picLocks noChangeAspect="1" noChangeArrowheads="1"/>
          </p:cNvPicPr>
          <p:nvPr/>
        </p:nvPicPr>
        <p:blipFill>
          <a:blip r:embed="rId2" cstate="print"/>
          <a:srcRect/>
          <a:stretch>
            <a:fillRect/>
          </a:stretch>
        </p:blipFill>
        <p:spPr bwMode="auto">
          <a:xfrm>
            <a:off x="0" y="1071546"/>
            <a:ext cx="9144000" cy="578645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23554"/>
                                        </p:tgtEl>
                                        <p:attrNameLst>
                                          <p:attrName>style.visibility</p:attrName>
                                        </p:attrNameLst>
                                      </p:cBhvr>
                                      <p:to>
                                        <p:strVal val="visible"/>
                                      </p:to>
                                    </p:set>
                                    <p:animEffect transition="in" filter="fade">
                                      <p:cBhvr>
                                        <p:cTn id="12" dur="800" decel="100000"/>
                                        <p:tgtEl>
                                          <p:spTgt spid="23554"/>
                                        </p:tgtEl>
                                      </p:cBhvr>
                                    </p:animEffect>
                                    <p:anim calcmode="lin" valueType="num">
                                      <p:cBhvr>
                                        <p:cTn id="13" dur="800" decel="100000" fill="hold"/>
                                        <p:tgtEl>
                                          <p:spTgt spid="23554"/>
                                        </p:tgtEl>
                                        <p:attrNameLst>
                                          <p:attrName>style.rotation</p:attrName>
                                        </p:attrNameLst>
                                      </p:cBhvr>
                                      <p:tavLst>
                                        <p:tav tm="0">
                                          <p:val>
                                            <p:fltVal val="-90"/>
                                          </p:val>
                                        </p:tav>
                                        <p:tav tm="100000">
                                          <p:val>
                                            <p:fltVal val="0"/>
                                          </p:val>
                                        </p:tav>
                                      </p:tavLst>
                                    </p:anim>
                                    <p:anim calcmode="lin" valueType="num">
                                      <p:cBhvr>
                                        <p:cTn id="14" dur="800" decel="100000" fill="hold"/>
                                        <p:tgtEl>
                                          <p:spTgt spid="23554"/>
                                        </p:tgtEl>
                                        <p:attrNameLst>
                                          <p:attrName>ppt_x</p:attrName>
                                        </p:attrNameLst>
                                      </p:cBhvr>
                                      <p:tavLst>
                                        <p:tav tm="0">
                                          <p:val>
                                            <p:strVal val="#ppt_x+0.4"/>
                                          </p:val>
                                        </p:tav>
                                        <p:tav tm="100000">
                                          <p:val>
                                            <p:strVal val="#ppt_x-0.05"/>
                                          </p:val>
                                        </p:tav>
                                      </p:tavLst>
                                    </p:anim>
                                    <p:anim calcmode="lin" valueType="num">
                                      <p:cBhvr>
                                        <p:cTn id="15" dur="800" decel="100000" fill="hold"/>
                                        <p:tgtEl>
                                          <p:spTgt spid="23554"/>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3554"/>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355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en-US" sz="5400" spc="50" dirty="0" smtClean="0">
                <a:ln w="11430"/>
                <a:solidFill>
                  <a:schemeClr val="accent5">
                    <a:lumMod val="75000"/>
                  </a:schemeClr>
                </a:solidFill>
                <a:effectLst>
                  <a:outerShdw blurRad="76200" dist="50800" dir="5400000" algn="tl" rotWithShape="0">
                    <a:srgbClr val="000000">
                      <a:alpha val="65000"/>
                    </a:srgbClr>
                  </a:outerShdw>
                </a:effectLst>
                <a:latin typeface="Comic Sans MS" pitchFamily="66" charset="0"/>
              </a:rPr>
              <a:t>Fauna of north </a:t>
            </a:r>
            <a:r>
              <a:rPr lang="ru-RU" sz="5400" spc="50" dirty="0" err="1" smtClean="0">
                <a:ln w="11430"/>
                <a:solidFill>
                  <a:schemeClr val="accent5">
                    <a:lumMod val="75000"/>
                  </a:schemeClr>
                </a:solidFill>
                <a:effectLst>
                  <a:outerShdw blurRad="76200" dist="50800" dir="5400000" algn="tl" rotWithShape="0">
                    <a:srgbClr val="000000">
                      <a:alpha val="65000"/>
                    </a:srgbClr>
                  </a:outerShdw>
                </a:effectLst>
                <a:latin typeface="Comic Sans MS" pitchFamily="66" charset="0"/>
              </a:rPr>
              <a:t>А</a:t>
            </a:r>
            <a:r>
              <a:rPr lang="en-US" sz="5400" spc="50" dirty="0" err="1" smtClean="0">
                <a:ln w="11430"/>
                <a:solidFill>
                  <a:schemeClr val="accent5">
                    <a:lumMod val="75000"/>
                  </a:schemeClr>
                </a:solidFill>
                <a:effectLst>
                  <a:outerShdw blurRad="76200" dist="50800" dir="5400000" algn="tl" rotWithShape="0">
                    <a:srgbClr val="000000">
                      <a:alpha val="65000"/>
                    </a:srgbClr>
                  </a:outerShdw>
                </a:effectLst>
                <a:latin typeface="Comic Sans MS" pitchFamily="66" charset="0"/>
              </a:rPr>
              <a:t>merica</a:t>
            </a:r>
            <a:endParaRPr lang="ru-RU" sz="5400" dirty="0">
              <a:solidFill>
                <a:schemeClr val="accent5">
                  <a:lumMod val="75000"/>
                </a:schemeClr>
              </a:solidFill>
              <a:latin typeface="Comic Sans MS" pitchFamily="66" charset="0"/>
            </a:endParaRPr>
          </a:p>
        </p:txBody>
      </p:sp>
      <p:sp>
        <p:nvSpPr>
          <p:cNvPr id="3" name="Подзаголовок 2"/>
          <p:cNvSpPr>
            <a:spLocks noGrp="1"/>
          </p:cNvSpPr>
          <p:nvPr>
            <p:ph type="subTitle" idx="1"/>
          </p:nvPr>
        </p:nvSpPr>
        <p:spPr>
          <a:xfrm>
            <a:off x="1432560" y="1850064"/>
            <a:ext cx="7406640" cy="4007828"/>
          </a:xfrm>
        </p:spPr>
        <p:txBody>
          <a:bodyPr>
            <a:normAutofit/>
          </a:bodyPr>
          <a:lstStyle/>
          <a:p>
            <a:r>
              <a:rPr lang="en-US" dirty="0" smtClean="0">
                <a:latin typeface="Comic Sans MS" pitchFamily="66" charset="0"/>
              </a:rPr>
              <a:t>The North American continent is covered by extensive pine forests. This is the habitat of animals that are similar to Asian species. Even before the middle of the XIX century to the vast expanses of the local dry prairies in the center of the North American continent peacefully grazing herds of bison and wolves roamed.</a:t>
            </a:r>
            <a:endParaRPr lang="ru-RU"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Animals Of North America.mp4">
            <a:hlinkClick r:id="" action="ppaction://media"/>
          </p:cNvPr>
          <p:cNvPicPr>
            <a:picLocks noGrp="1" noRot="1" noChangeAspect="1"/>
          </p:cNvPicPr>
          <p:nvPr>
            <p:ph idx="1"/>
            <a:videoFile r:link="rId1"/>
          </p:nvPr>
        </p:nvPicPr>
        <p:blipFill>
          <a:blip r:embed="rId3" cstate="print"/>
          <a:stretch>
            <a:fillRect/>
          </a:stretch>
        </p:blipFill>
        <p:spPr>
          <a:xfrm>
            <a:off x="0" y="-40481"/>
            <a:ext cx="9197975" cy="6898481"/>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20000">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0"/>
            <a:ext cx="7786710" cy="1472184"/>
          </a:xfrm>
        </p:spPr>
        <p:txBody>
          <a:bodyPr>
            <a:normAutofit/>
          </a:bodyPr>
          <a:lstStyle/>
          <a:p>
            <a:r>
              <a:rPr lang="en-US" sz="7200" dirty="0" smtClean="0">
                <a:latin typeface="Comic Sans MS" pitchFamily="66" charset="0"/>
              </a:rPr>
              <a:t>Fauna of Africa</a:t>
            </a:r>
            <a:endParaRPr lang="ru-RU" sz="7200" dirty="0"/>
          </a:p>
        </p:txBody>
      </p:sp>
      <p:sp>
        <p:nvSpPr>
          <p:cNvPr id="3" name="Подзаголовок 2"/>
          <p:cNvSpPr>
            <a:spLocks noGrp="1"/>
          </p:cNvSpPr>
          <p:nvPr>
            <p:ph type="subTitle" idx="1"/>
          </p:nvPr>
        </p:nvSpPr>
        <p:spPr>
          <a:xfrm>
            <a:off x="1000100" y="1714488"/>
            <a:ext cx="8143900" cy="2928958"/>
          </a:xfrm>
        </p:spPr>
        <p:txBody>
          <a:bodyPr>
            <a:normAutofit fontScale="92500" lnSpcReduction="10000"/>
          </a:bodyPr>
          <a:lstStyle/>
          <a:p>
            <a:r>
              <a:rPr lang="en-US" dirty="0" smtClean="0">
                <a:latin typeface="Comic Sans MS" pitchFamily="66" charset="0"/>
              </a:rPr>
              <a:t>Fauna of Africa, in its broader sense, is all the animals living on the African continent and its surrounding seas and islands. The more characteristic African fauna is found in the </a:t>
            </a:r>
            <a:r>
              <a:rPr lang="en-US" dirty="0" err="1" smtClean="0">
                <a:latin typeface="Comic Sans MS" pitchFamily="66" charset="0"/>
              </a:rPr>
              <a:t>Afrotropical</a:t>
            </a:r>
            <a:r>
              <a:rPr lang="en-US" dirty="0" smtClean="0">
                <a:latin typeface="Comic Sans MS" pitchFamily="66" charset="0"/>
              </a:rPr>
              <a:t> </a:t>
            </a:r>
            <a:r>
              <a:rPr lang="en-US" dirty="0" err="1" smtClean="0">
                <a:latin typeface="Comic Sans MS" pitchFamily="66" charset="0"/>
              </a:rPr>
              <a:t>ecoregion</a:t>
            </a:r>
            <a:r>
              <a:rPr lang="en-US" dirty="0" smtClean="0">
                <a:latin typeface="Comic Sans MS" pitchFamily="66" charset="0"/>
              </a:rPr>
              <a:t> - formerly called Ethiopian (the Sub-Saharan Africa).Lying almost entirely within the tropics, and equally to north and south of the equator creates </a:t>
            </a:r>
            <a:r>
              <a:rPr lang="en-US" dirty="0" err="1" smtClean="0">
                <a:latin typeface="Comic Sans MS" pitchFamily="66" charset="0"/>
              </a:rPr>
              <a:t>favourable</a:t>
            </a:r>
            <a:r>
              <a:rPr lang="en-US" dirty="0" smtClean="0">
                <a:latin typeface="Comic Sans MS" pitchFamily="66" charset="0"/>
              </a:rPr>
              <a:t> conditions for rich wildlife.</a:t>
            </a:r>
            <a:endParaRPr lang="ru-RU" dirty="0">
              <a:latin typeface="Comic Sans MS" pitchFamily="66" charset="0"/>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3">
                                            <p:txEl>
                                              <p:pRg st="0" end="0"/>
                                            </p:txEl>
                                          </p:spTgt>
                                        </p:tgtEl>
                                        <p:attrNameLst>
                                          <p:attrName>ppt_w</p:attrName>
                                        </p:attrNameLst>
                                      </p:cBhvr>
                                    </p:anim>
                                    <p:anim by="(#ppt_w*0.50)" calcmode="lin" valueType="num">
                                      <p:cBhvr>
                                        <p:cTn id="16" dur="500" decel="50000" autoRev="1" fill="hold">
                                          <p:stCondLst>
                                            <p:cond delay="0"/>
                                          </p:stCondLst>
                                        </p:cTn>
                                        <p:tgtEl>
                                          <p:spTgt spid="3">
                                            <p:txEl>
                                              <p:pRg st="0" end="0"/>
                                            </p:txEl>
                                          </p:spTgt>
                                        </p:tgtEl>
                                        <p:attrNameLst>
                                          <p:attrName>ppt_x</p:attrName>
                                        </p:attrNameLst>
                                      </p:cBhvr>
                                    </p:anim>
                                    <p:anim from="(-#ppt_h/2)" to="(#ppt_y)" calcmode="lin" valueType="num">
                                      <p:cBhvr>
                                        <p:cTn id="17" dur="1000" fill="hold">
                                          <p:stCondLst>
                                            <p:cond delay="0"/>
                                          </p:stCondLst>
                                        </p:cTn>
                                        <p:tgtEl>
                                          <p:spTgt spid="3">
                                            <p:txEl>
                                              <p:pRg st="0" end="0"/>
                                            </p:txEl>
                                          </p:spTgt>
                                        </p:tgtEl>
                                        <p:attrNameLst>
                                          <p:attrName>ppt_y</p:attrName>
                                        </p:attrNameLst>
                                      </p:cBhvr>
                                    </p:anim>
                                    <p:animRot by="21600000">
                                      <p:cBhvr>
                                        <p:cTn id="18"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AFRICA SELVAGEM FAUNA E FLORA ANIMAIS.mp4">
            <a:hlinkClick r:id="" action="ppaction://media"/>
          </p:cNvPr>
          <p:cNvPicPr>
            <a:picLocks noGrp="1" noRot="1" noChangeAspect="1"/>
          </p:cNvPicPr>
          <p:nvPr>
            <p:ph idx="1"/>
            <a:videoFile r:link="rId1"/>
          </p:nvPr>
        </p:nvPicPr>
        <p:blipFill>
          <a:blip r:embed="rId3" cstate="print"/>
          <a:stretch>
            <a:fillRect/>
          </a:stretch>
        </p:blipFill>
        <p:spPr>
          <a:xfrm>
            <a:off x="0" y="1"/>
            <a:ext cx="9144000" cy="6858000"/>
          </a:xfrm>
          <a:prstGeom prst="rect">
            <a:avLst/>
          </a:prstGeom>
        </p:spPr>
      </p:pic>
    </p:spTree>
  </p:cSld>
  <p:clrMapOvr>
    <a:masterClrMapping/>
  </p:clrMapOvr>
  <p:transition>
    <p:randomBar dir="vert"/>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0"/>
            <a:ext cx="7406640" cy="1472184"/>
          </a:xfrm>
        </p:spPr>
        <p:txBody>
          <a:bodyPr>
            <a:normAutofit/>
          </a:bodyPr>
          <a:lstStyle/>
          <a:p>
            <a:r>
              <a:rPr lang="en-US" sz="8800" dirty="0" smtClean="0">
                <a:latin typeface="Comic Sans MS" pitchFamily="66" charset="0"/>
              </a:rPr>
              <a:t>Fauna of Asia</a:t>
            </a:r>
            <a:endParaRPr lang="ru-RU" sz="8800" dirty="0"/>
          </a:p>
        </p:txBody>
      </p:sp>
      <p:sp>
        <p:nvSpPr>
          <p:cNvPr id="3" name="Подзаголовок 2"/>
          <p:cNvSpPr>
            <a:spLocks noGrp="1"/>
          </p:cNvSpPr>
          <p:nvPr>
            <p:ph type="subTitle" idx="1"/>
          </p:nvPr>
        </p:nvSpPr>
        <p:spPr>
          <a:xfrm>
            <a:off x="1000100" y="1500174"/>
            <a:ext cx="8143900" cy="2500330"/>
          </a:xfrm>
        </p:spPr>
        <p:txBody>
          <a:bodyPr>
            <a:normAutofit/>
          </a:bodyPr>
          <a:lstStyle/>
          <a:p>
            <a:r>
              <a:rPr lang="en-US" dirty="0" smtClean="0">
                <a:latin typeface="Comic Sans MS" pitchFamily="66" charset="0"/>
              </a:rPr>
              <a:t>Fauna of Asia is all the animals living in Asia and its surrounding seas and islands.   Asia shows a notable diversity of habitats, with significant variations in rainfall, altitude, topography, temperature and geological history, which is reflected in its richness of animal life.</a:t>
            </a:r>
            <a:endParaRPr lang="ru-RU" dirty="0">
              <a:latin typeface="Comic Sans MS" pitchFamily="66" charset="0"/>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Animais da Ásia - Animals of Asia..mp4">
            <a:hlinkClick r:id="" action="ppaction://media"/>
          </p:cNvPr>
          <p:cNvPicPr>
            <a:picLocks noGrp="1" noRot="1" noChangeAspect="1"/>
          </p:cNvPicPr>
          <p:nvPr>
            <p:ph idx="1"/>
            <a:videoFile r:link="rId1"/>
          </p:nvPr>
        </p:nvPicPr>
        <p:blipFill>
          <a:blip r:embed="rId3" cstate="print"/>
          <a:stretch>
            <a:fillRect/>
          </a:stretch>
        </p:blipFill>
        <p:spPr>
          <a:xfrm>
            <a:off x="0" y="0"/>
            <a:ext cx="9144000" cy="6858000"/>
          </a:xfrm>
          <a:prstGeom prst="rect">
            <a:avLst/>
          </a:prstGeom>
        </p:spPr>
      </p:pic>
    </p:spTree>
  </p:cSld>
  <p:clrMapOvr>
    <a:masterClrMapping/>
  </p:clrMapOvr>
  <p:transition>
    <p:random/>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20000">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85852" y="214290"/>
            <a:ext cx="7406640" cy="1643074"/>
          </a:xfrm>
        </p:spPr>
        <p:txBody>
          <a:bodyPr>
            <a:normAutofit fontScale="90000"/>
          </a:bodyPr>
          <a:lstStyle/>
          <a:p>
            <a:r>
              <a:rPr lang="en-US" sz="7200" dirty="0" smtClean="0">
                <a:latin typeface="Comic Sans MS" pitchFamily="66" charset="0"/>
              </a:rPr>
              <a:t>Fauna of Europe</a:t>
            </a:r>
            <a:r>
              <a:rPr lang="en-US" dirty="0" smtClean="0"/>
              <a:t/>
            </a:r>
            <a:br>
              <a:rPr lang="en-US" dirty="0" smtClean="0"/>
            </a:br>
            <a:endParaRPr lang="ru-RU" dirty="0"/>
          </a:p>
        </p:txBody>
      </p:sp>
      <p:sp>
        <p:nvSpPr>
          <p:cNvPr id="3" name="Подзаголовок 2"/>
          <p:cNvSpPr>
            <a:spLocks noGrp="1"/>
          </p:cNvSpPr>
          <p:nvPr>
            <p:ph type="subTitle" idx="1"/>
          </p:nvPr>
        </p:nvSpPr>
        <p:spPr>
          <a:xfrm>
            <a:off x="1000100" y="1142984"/>
            <a:ext cx="8143900" cy="5715016"/>
          </a:xfrm>
        </p:spPr>
        <p:txBody>
          <a:bodyPr>
            <a:normAutofit/>
          </a:bodyPr>
          <a:lstStyle/>
          <a:p>
            <a:r>
              <a:rPr lang="en-US" dirty="0" smtClean="0">
                <a:latin typeface="Comic Sans MS" pitchFamily="66" charset="0"/>
              </a:rPr>
              <a:t>Fauna of Europe is all the animals living in Europe and its surrounding seas and </a:t>
            </a:r>
            <a:r>
              <a:rPr lang="en-US" dirty="0" err="1" smtClean="0">
                <a:latin typeface="Comic Sans MS" pitchFamily="66" charset="0"/>
              </a:rPr>
              <a:t>islands.The</a:t>
            </a:r>
            <a:r>
              <a:rPr lang="en-US" dirty="0" smtClean="0">
                <a:latin typeface="Comic Sans MS" pitchFamily="66" charset="0"/>
              </a:rPr>
              <a:t> wildlife is not as rich as in warmer regions, but nevertheless diverse due to the variety of habitats and the faunal richness of the Eurasia as a whole.</a:t>
            </a:r>
          </a:p>
          <a:p>
            <a:endParaRPr lang="en-US" dirty="0" smtClean="0">
              <a:latin typeface="Comic Sans MS" pitchFamily="66" charset="0"/>
            </a:endParaRPr>
          </a:p>
          <a:p>
            <a:r>
              <a:rPr lang="en-US" dirty="0" smtClean="0">
                <a:latin typeface="Comic Sans MS" pitchFamily="66" charset="0"/>
              </a:rPr>
              <a:t>Before the arrival of humans European fauna was more diverse and widespread than today. The European </a:t>
            </a:r>
            <a:r>
              <a:rPr lang="en-US" dirty="0" err="1" smtClean="0">
                <a:latin typeface="Comic Sans MS" pitchFamily="66" charset="0"/>
              </a:rPr>
              <a:t>megafauna</a:t>
            </a:r>
            <a:r>
              <a:rPr lang="en-US" dirty="0" smtClean="0">
                <a:latin typeface="Comic Sans MS" pitchFamily="66" charset="0"/>
              </a:rPr>
              <a:t> of today is much reduced from its former </a:t>
            </a:r>
            <a:r>
              <a:rPr lang="en-US" dirty="0" err="1" smtClean="0">
                <a:latin typeface="Comic Sans MS" pitchFamily="66" charset="0"/>
              </a:rPr>
              <a:t>splendour</a:t>
            </a:r>
            <a:r>
              <a:rPr lang="en-US" dirty="0" smtClean="0">
                <a:latin typeface="Comic Sans MS" pitchFamily="66" charset="0"/>
              </a:rPr>
              <a:t>.  Many of these species still exist in smaller number, while others thrive in developed continent free from natural predators. Many other species went extinct all together.</a:t>
            </a:r>
            <a:endParaRPr lang="ru-RU" dirty="0">
              <a:latin typeface="Comic Sans MS" pitchFamily="66"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Wild side of Europe.mp4">
            <a:hlinkClick r:id="" action="ppaction://media"/>
          </p:cNvPr>
          <p:cNvPicPr>
            <a:picLocks noGrp="1" noRot="1" noChangeAspect="1"/>
          </p:cNvPicPr>
          <p:nvPr>
            <p:ph idx="1"/>
            <a:videoFile r:link="rId1"/>
          </p:nvPr>
        </p:nvPicPr>
        <p:blipFill>
          <a:blip r:embed="rId3" cstate="print"/>
          <a:stretch>
            <a:fillRect/>
          </a:stretch>
        </p:blipFill>
        <p:spPr>
          <a:xfrm>
            <a:off x="0" y="-40481"/>
            <a:ext cx="9197975" cy="689848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20000">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85852" y="0"/>
            <a:ext cx="7406640" cy="1472184"/>
          </a:xfrm>
        </p:spPr>
        <p:txBody>
          <a:bodyPr>
            <a:normAutofit fontScale="90000"/>
          </a:bodyPr>
          <a:lstStyle/>
          <a:p>
            <a:r>
              <a:rPr lang="en-US" sz="5300" dirty="0" smtClean="0">
                <a:latin typeface="Comic Sans MS" pitchFamily="66" charset="0"/>
              </a:rPr>
              <a:t>Fauna of South America</a:t>
            </a:r>
            <a:r>
              <a:rPr lang="en-US" dirty="0" smtClean="0"/>
              <a:t/>
            </a:r>
            <a:br>
              <a:rPr lang="en-US" dirty="0" smtClean="0"/>
            </a:br>
            <a:endParaRPr lang="ru-RU" dirty="0"/>
          </a:p>
        </p:txBody>
      </p:sp>
      <p:sp>
        <p:nvSpPr>
          <p:cNvPr id="3" name="Подзаголовок 2"/>
          <p:cNvSpPr>
            <a:spLocks noGrp="1"/>
          </p:cNvSpPr>
          <p:nvPr>
            <p:ph type="subTitle" idx="1"/>
          </p:nvPr>
        </p:nvSpPr>
        <p:spPr>
          <a:xfrm>
            <a:off x="1000100" y="1000108"/>
            <a:ext cx="8143900" cy="3714776"/>
          </a:xfrm>
        </p:spPr>
        <p:txBody>
          <a:bodyPr/>
          <a:lstStyle/>
          <a:p>
            <a:r>
              <a:rPr lang="en-US" dirty="0" smtClean="0">
                <a:latin typeface="Comic Sans MS" pitchFamily="66" charset="0"/>
              </a:rPr>
              <a:t>The fauna of South America consists of a huge variety of unique animals some of which evolved in relative isolation. The isolation of South America had an abrupt end some few million years ago when the Isthmus of Panama was formed allowing small scale migration of animals that would result in the Great American Interchange.</a:t>
            </a:r>
            <a:endParaRPr lang="ru-RU" dirty="0">
              <a:latin typeface="Comic Sans MS" pitchFamily="66" charset="0"/>
            </a:endParaRPr>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2"/>
          </p:nvPr>
        </p:nvSpPr>
        <p:spPr/>
        <p:txBody>
          <a:bodyPr/>
          <a:lstStyle/>
          <a:p>
            <a:endParaRPr lang="ru-RU"/>
          </a:p>
        </p:txBody>
      </p:sp>
      <p:pic>
        <p:nvPicPr>
          <p:cNvPr id="5" name="Weird &amp; Wonderful Animals -Wild South America - BBC.mp4">
            <a:hlinkClick r:id="" action="ppaction://media"/>
          </p:cNvPr>
          <p:cNvPicPr>
            <a:picLocks noGrp="1" noRot="1" noChangeAspect="1"/>
          </p:cNvPicPr>
          <p:nvPr>
            <p:ph sz="half" idx="1"/>
            <a:videoFile r:link="rId1"/>
          </p:nvPr>
        </p:nvPicPr>
        <p:blipFill>
          <a:blip r:embed="rId3" cstate="print"/>
          <a:stretch>
            <a:fillRect/>
          </a:stretch>
        </p:blipFill>
        <p:spPr>
          <a:xfrm>
            <a:off x="-19076" y="-1"/>
            <a:ext cx="9163076" cy="689587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vol="20000">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216</TotalTime>
  <Words>355</Words>
  <Application>Microsoft Office PowerPoint</Application>
  <PresentationFormat>Экран (4:3)</PresentationFormat>
  <Paragraphs>13</Paragraphs>
  <Slides>11</Slides>
  <Notes>0</Notes>
  <HiddenSlides>0</HiddenSlides>
  <MMClips>5</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Солнцестояние</vt:lpstr>
      <vt:lpstr>FAUNA</vt:lpstr>
      <vt:lpstr>Fauna of Africa</vt:lpstr>
      <vt:lpstr>Слайд 3</vt:lpstr>
      <vt:lpstr>Fauna of Asia</vt:lpstr>
      <vt:lpstr>Слайд 5</vt:lpstr>
      <vt:lpstr>Fauna of Europe </vt:lpstr>
      <vt:lpstr>Слайд 7</vt:lpstr>
      <vt:lpstr>Fauna of South America </vt:lpstr>
      <vt:lpstr>Слайд 9</vt:lpstr>
      <vt:lpstr>Fauna of north Аmerica</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FAUNA</dc:title>
  <dc:creator>Windows User</dc:creator>
  <cp:lastModifiedBy>Windows User</cp:lastModifiedBy>
  <cp:revision>23</cp:revision>
  <dcterms:created xsi:type="dcterms:W3CDTF">2015-01-15T15:54:40Z</dcterms:created>
  <dcterms:modified xsi:type="dcterms:W3CDTF">2015-01-18T13:30:44Z</dcterms:modified>
</cp:coreProperties>
</file>