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7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71481"/>
            <a:ext cx="4000528" cy="3571899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Нестор Махно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“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uk-UA" dirty="0" smtClean="0">
                <a:solidFill>
                  <a:srgbClr val="FFFF00"/>
                </a:solidFill>
              </a:rPr>
              <a:t>перший серед рівних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uk-UA" dirty="0" smtClean="0">
                <a:solidFill>
                  <a:srgbClr val="FFFF00"/>
                </a:solidFill>
              </a:rPr>
              <a:t>”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3200400" cy="56672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5" name="Рисунок 4" descr="t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500042"/>
            <a:ext cx="3786214" cy="585142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214282" y="1000108"/>
            <a:ext cx="3786214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    </a:t>
            </a:r>
            <a:r>
              <a:rPr lang="ru-RU" sz="2400" dirty="0" err="1" smtClean="0">
                <a:solidFill>
                  <a:srgbClr val="FFFF00"/>
                </a:solidFill>
              </a:rPr>
              <a:t>Улітку</a:t>
            </a:r>
            <a:r>
              <a:rPr lang="ru-RU" sz="2400" dirty="0" smtClean="0">
                <a:solidFill>
                  <a:srgbClr val="FFFF00"/>
                </a:solidFill>
              </a:rPr>
              <a:t> 1918 р. Махно </a:t>
            </a:r>
            <a:r>
              <a:rPr lang="ru-RU" sz="2400" dirty="0" err="1" smtClean="0">
                <a:solidFill>
                  <a:srgbClr val="FFFF00"/>
                </a:solidFill>
              </a:rPr>
              <a:t>повернувся</a:t>
            </a:r>
            <a:r>
              <a:rPr lang="ru-RU" sz="2400" dirty="0" smtClean="0">
                <a:solidFill>
                  <a:srgbClr val="FFFF00"/>
                </a:solidFill>
              </a:rPr>
              <a:t> в </a:t>
            </a:r>
            <a:r>
              <a:rPr lang="ru-RU" sz="2400" dirty="0" err="1" smtClean="0">
                <a:solidFill>
                  <a:srgbClr val="FFFF00"/>
                </a:solidFill>
              </a:rPr>
              <a:t>Україну</a:t>
            </a:r>
            <a:r>
              <a:rPr lang="ru-RU" sz="2400" dirty="0" smtClean="0">
                <a:solidFill>
                  <a:srgbClr val="FFFF00"/>
                </a:solidFill>
              </a:rPr>
              <a:t>, де </a:t>
            </a:r>
            <a:r>
              <a:rPr lang="ru-RU" sz="2400" dirty="0" err="1" smtClean="0">
                <a:solidFill>
                  <a:srgbClr val="FFFF00"/>
                </a:solidFill>
              </a:rPr>
              <a:t>організувавши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повстанський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загін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під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назвою</a:t>
            </a:r>
            <a:r>
              <a:rPr lang="ru-RU" sz="2400" dirty="0" smtClean="0">
                <a:solidFill>
                  <a:srgbClr val="FFFF00"/>
                </a:solidFill>
              </a:rPr>
              <a:t> «</a:t>
            </a:r>
            <a:r>
              <a:rPr lang="ru-RU" sz="2400" dirty="0" err="1" smtClean="0">
                <a:solidFill>
                  <a:srgbClr val="FFFF00"/>
                </a:solidFill>
              </a:rPr>
              <a:t>Чорна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Гвардія</a:t>
            </a:r>
            <a:r>
              <a:rPr lang="ru-RU" sz="2400" dirty="0" smtClean="0">
                <a:solidFill>
                  <a:srgbClr val="FFFF00"/>
                </a:solidFill>
              </a:rPr>
              <a:t>», </a:t>
            </a:r>
            <a:r>
              <a:rPr lang="ru-RU" sz="2400" dirty="0" err="1" smtClean="0">
                <a:solidFill>
                  <a:srgbClr val="FFFF00"/>
                </a:solidFill>
              </a:rPr>
              <a:t>розпочав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боротьбу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проти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німецько-австро-угорських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окупантів</a:t>
            </a:r>
            <a:r>
              <a:rPr lang="ru-RU" sz="2400" dirty="0" smtClean="0">
                <a:solidFill>
                  <a:srgbClr val="FFFF00"/>
                </a:solidFill>
              </a:rPr>
              <a:t> та </a:t>
            </a:r>
            <a:r>
              <a:rPr lang="ru-RU" sz="2400" dirty="0" err="1" smtClean="0">
                <a:solidFill>
                  <a:srgbClr val="FFFF00"/>
                </a:solidFill>
              </a:rPr>
              <a:t>Гетьманату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Скоропадського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</a:p>
          <a:p>
            <a:pPr>
              <a:buNone/>
            </a:pP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8396" y="785794"/>
            <a:ext cx="423270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0" y="357166"/>
            <a:ext cx="8858280" cy="17859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    З початку </a:t>
            </a:r>
            <a:r>
              <a:rPr lang="ru-RU" sz="2400" dirty="0" err="1" smtClean="0">
                <a:solidFill>
                  <a:srgbClr val="FFFF00"/>
                </a:solidFill>
              </a:rPr>
              <a:t>січня</a:t>
            </a:r>
            <a:r>
              <a:rPr lang="ru-RU" sz="2400" dirty="0" smtClean="0">
                <a:solidFill>
                  <a:srgbClr val="FFFF00"/>
                </a:solidFill>
              </a:rPr>
              <a:t> 1919 р. Махно </a:t>
            </a:r>
            <a:r>
              <a:rPr lang="ru-RU" sz="2400" dirty="0" err="1" smtClean="0">
                <a:solidFill>
                  <a:srgbClr val="FFFF00"/>
                </a:solidFill>
              </a:rPr>
              <a:t>розпочав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боротьбу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проти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денікінців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військ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Директорії</a:t>
            </a:r>
            <a:r>
              <a:rPr lang="ru-RU" sz="2400" dirty="0" smtClean="0">
                <a:solidFill>
                  <a:srgbClr val="FFFF00"/>
                </a:solidFill>
              </a:rPr>
              <a:t> та </a:t>
            </a:r>
            <a:r>
              <a:rPr lang="ru-RU" sz="2400" dirty="0" err="1" smtClean="0">
                <a:solidFill>
                  <a:srgbClr val="FFFF00"/>
                </a:solidFill>
              </a:rPr>
              <a:t>Антанти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  <a:r>
              <a:rPr lang="ru-RU" sz="2400" dirty="0" err="1" smtClean="0">
                <a:solidFill>
                  <a:srgbClr val="FFFF00"/>
                </a:solidFill>
              </a:rPr>
              <a:t>Його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армія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увійшла</a:t>
            </a:r>
            <a:r>
              <a:rPr lang="ru-RU" sz="2400" dirty="0" smtClean="0">
                <a:solidFill>
                  <a:srgbClr val="FFFF00"/>
                </a:solidFill>
              </a:rPr>
              <a:t> до складу </a:t>
            </a:r>
            <a:r>
              <a:rPr lang="ru-RU" sz="2400" dirty="0" err="1" smtClean="0">
                <a:solidFill>
                  <a:srgbClr val="FFFF00"/>
                </a:solidFill>
              </a:rPr>
              <a:t>бригади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червоної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Першої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Задніпровської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дивізії</a:t>
            </a:r>
            <a:r>
              <a:rPr lang="ru-RU" sz="2400" dirty="0" smtClean="0">
                <a:solidFill>
                  <a:srgbClr val="FFFF00"/>
                </a:solidFill>
              </a:rPr>
              <a:t>.  </a:t>
            </a:r>
          </a:p>
          <a:p>
            <a:pPr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428868"/>
            <a:ext cx="4454814" cy="328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1714488"/>
            <a:ext cx="371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 Але </a:t>
            </a:r>
            <a:r>
              <a:rPr lang="ru-RU" sz="2400" dirty="0" err="1" smtClean="0">
                <a:solidFill>
                  <a:srgbClr val="FFFF00"/>
                </a:solidFill>
              </a:rPr>
              <a:t>більшовики</a:t>
            </a:r>
            <a:r>
              <a:rPr lang="ru-RU" sz="2400" dirty="0" smtClean="0">
                <a:solidFill>
                  <a:srgbClr val="FFFF00"/>
                </a:solidFill>
              </a:rPr>
              <a:t> «</a:t>
            </a:r>
            <a:r>
              <a:rPr lang="ru-RU" sz="2400" dirty="0" err="1" smtClean="0">
                <a:solidFill>
                  <a:srgbClr val="FFFF00"/>
                </a:solidFill>
              </a:rPr>
              <a:t>озброїли</a:t>
            </a:r>
            <a:r>
              <a:rPr lang="ru-RU" sz="2400" dirty="0" smtClean="0">
                <a:solidFill>
                  <a:srgbClr val="FFFF00"/>
                </a:solidFill>
              </a:rPr>
              <a:t>» </a:t>
            </a:r>
            <a:r>
              <a:rPr lang="ru-RU" sz="2400" dirty="0" err="1" smtClean="0">
                <a:solidFill>
                  <a:srgbClr val="FFFF00"/>
                </a:solidFill>
              </a:rPr>
              <a:t>війська</a:t>
            </a:r>
            <a:r>
              <a:rPr lang="ru-RU" sz="2400" dirty="0" smtClean="0">
                <a:solidFill>
                  <a:srgbClr val="FFFF00"/>
                </a:solidFill>
              </a:rPr>
              <a:t> Махно </a:t>
            </a:r>
            <a:r>
              <a:rPr lang="ru-RU" sz="2400" dirty="0" err="1" smtClean="0">
                <a:solidFill>
                  <a:srgbClr val="FFFF00"/>
                </a:solidFill>
              </a:rPr>
              <a:t>старими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італійськи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гвинтівками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ще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й</a:t>
            </a:r>
            <a:r>
              <a:rPr lang="ru-RU" sz="2400" dirty="0" smtClean="0">
                <a:solidFill>
                  <a:srgbClr val="FFFF00"/>
                </a:solidFill>
              </a:rPr>
              <a:t> без </a:t>
            </a:r>
            <a:r>
              <a:rPr lang="ru-RU" sz="2400" dirty="0" err="1" smtClean="0">
                <a:solidFill>
                  <a:srgbClr val="FFFF00"/>
                </a:solidFill>
              </a:rPr>
              <a:t>боєприпасів</a:t>
            </a:r>
            <a:r>
              <a:rPr lang="ru-RU" sz="2400" dirty="0" smtClean="0">
                <a:solidFill>
                  <a:srgbClr val="FFFF00"/>
                </a:solidFill>
              </a:rPr>
              <a:t>. Через </a:t>
            </a:r>
            <a:r>
              <a:rPr lang="ru-RU" sz="2400" dirty="0" err="1" smtClean="0">
                <a:solidFill>
                  <a:srgbClr val="FFFF00"/>
                </a:solidFill>
              </a:rPr>
              <a:t>зраду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червоних</a:t>
            </a:r>
            <a:r>
              <a:rPr lang="ru-RU" sz="2400" dirty="0" smtClean="0">
                <a:solidFill>
                  <a:srgbClr val="FFFF00"/>
                </a:solidFill>
              </a:rPr>
              <a:t> Махно </a:t>
            </a:r>
            <a:r>
              <a:rPr lang="ru-RU" sz="2400" dirty="0" err="1" smtClean="0">
                <a:solidFill>
                  <a:srgbClr val="FFFF00"/>
                </a:solidFill>
              </a:rPr>
              <a:t>зазнав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поразки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під</a:t>
            </a:r>
            <a:r>
              <a:rPr lang="ru-RU" sz="2400" dirty="0" smtClean="0">
                <a:solidFill>
                  <a:srgbClr val="FFFF00"/>
                </a:solidFill>
              </a:rPr>
              <a:t> час </a:t>
            </a:r>
            <a:r>
              <a:rPr lang="ru-RU" sz="2400" dirty="0" err="1" smtClean="0">
                <a:solidFill>
                  <a:srgbClr val="FFFF00"/>
                </a:solidFill>
              </a:rPr>
              <a:t>наступу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денікінців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  <a:r>
              <a:rPr lang="ru-RU" sz="2400" dirty="0" err="1" smtClean="0">
                <a:solidFill>
                  <a:srgbClr val="FFFF00"/>
                </a:solidFill>
              </a:rPr>
              <a:t>Радянська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влада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оголосила</a:t>
            </a:r>
            <a:r>
              <a:rPr lang="ru-RU" sz="2400" dirty="0" smtClean="0">
                <a:solidFill>
                  <a:srgbClr val="FFFF00"/>
                </a:solidFill>
              </a:rPr>
              <a:t> Махно «</a:t>
            </a:r>
            <a:r>
              <a:rPr lang="ru-RU" sz="2400" dirty="0" err="1" smtClean="0">
                <a:solidFill>
                  <a:srgbClr val="FFFF00"/>
                </a:solidFill>
              </a:rPr>
              <a:t>зрадником</a:t>
            </a:r>
            <a:r>
              <a:rPr lang="ru-RU" sz="2400" dirty="0" smtClean="0">
                <a:solidFill>
                  <a:srgbClr val="FFFF00"/>
                </a:solidFill>
              </a:rPr>
              <a:t>».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578645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Н. Махно і П.Дибенко - командувач  Першої Задніпровської дивізії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285720" y="285728"/>
            <a:ext cx="8572560" cy="26432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    На початку </a:t>
            </a:r>
            <a:r>
              <a:rPr lang="ru-RU" sz="2400" dirty="0" err="1" smtClean="0">
                <a:solidFill>
                  <a:srgbClr val="FFFF00"/>
                </a:solidFill>
              </a:rPr>
              <a:t>вересня</a:t>
            </a:r>
            <a:r>
              <a:rPr lang="ru-RU" sz="2400" dirty="0" smtClean="0">
                <a:solidFill>
                  <a:srgbClr val="FFFF00"/>
                </a:solidFill>
              </a:rPr>
              <a:t> 1919 р. завершив </a:t>
            </a:r>
            <a:r>
              <a:rPr lang="ru-RU" sz="2400" dirty="0" err="1" smtClean="0">
                <a:solidFill>
                  <a:srgbClr val="FFFF00"/>
                </a:solidFill>
              </a:rPr>
              <a:t>переформування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повстанських</a:t>
            </a:r>
            <a:r>
              <a:rPr lang="ru-RU" sz="2400" dirty="0" smtClean="0">
                <a:solidFill>
                  <a:srgbClr val="FFFF00"/>
                </a:solidFill>
              </a:rPr>
              <a:t> та </a:t>
            </a:r>
            <a:r>
              <a:rPr lang="ru-RU" sz="2400" dirty="0" err="1" smtClean="0">
                <a:solidFill>
                  <a:srgbClr val="FFFF00"/>
                </a:solidFill>
              </a:rPr>
              <a:t>окремих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червоноармійських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загонів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  <a:r>
              <a:rPr lang="ru-RU" sz="2400" dirty="0" err="1" smtClean="0">
                <a:solidFill>
                  <a:srgbClr val="FFFF00"/>
                </a:solidFill>
              </a:rPr>
              <a:t>Партизанське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військо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було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перейменовано</a:t>
            </a:r>
            <a:r>
              <a:rPr lang="ru-RU" sz="2400" dirty="0" smtClean="0">
                <a:solidFill>
                  <a:srgbClr val="FFFF00"/>
                </a:solidFill>
              </a:rPr>
              <a:t> в «</a:t>
            </a:r>
            <a:r>
              <a:rPr lang="ru-RU" sz="2400" dirty="0" err="1" smtClean="0">
                <a:solidFill>
                  <a:srgbClr val="FFFF00"/>
                </a:solidFill>
              </a:rPr>
              <a:t>Революційну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повстанську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армію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України</a:t>
            </a:r>
            <a:r>
              <a:rPr lang="ru-RU" sz="2400" dirty="0" smtClean="0">
                <a:solidFill>
                  <a:srgbClr val="FFFF00"/>
                </a:solidFill>
              </a:rPr>
              <a:t>», </a:t>
            </a:r>
            <a:r>
              <a:rPr lang="ru-RU" sz="2400" dirty="0" err="1" smtClean="0">
                <a:solidFill>
                  <a:srgbClr val="FFFF00"/>
                </a:solidFill>
              </a:rPr>
              <a:t>що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нараховувала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біля</a:t>
            </a:r>
            <a:r>
              <a:rPr lang="ru-RU" sz="2400" dirty="0" smtClean="0">
                <a:solidFill>
                  <a:srgbClr val="FFFF00"/>
                </a:solidFill>
              </a:rPr>
              <a:t> 80 тис. </a:t>
            </a:r>
            <a:r>
              <a:rPr lang="ru-RU" sz="2400" dirty="0" err="1" smtClean="0">
                <a:solidFill>
                  <a:srgbClr val="FFFF00"/>
                </a:solidFill>
              </a:rPr>
              <a:t>бійців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18.jpg"/>
          <p:cNvPicPr>
            <a:picLocks noChangeAspect="1"/>
          </p:cNvPicPr>
          <p:nvPr/>
        </p:nvPicPr>
        <p:blipFill>
          <a:blip r:embed="rId3" cstate="print"/>
          <a:srcRect t="6114"/>
          <a:stretch>
            <a:fillRect/>
          </a:stretch>
        </p:blipFill>
        <p:spPr>
          <a:xfrm>
            <a:off x="3429612" y="2928934"/>
            <a:ext cx="5357190" cy="357663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2500306"/>
            <a:ext cx="35004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FFFF00"/>
                </a:solidFill>
              </a:rPr>
              <a:t>Протягом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вересня-жовтня</a:t>
            </a:r>
            <a:r>
              <a:rPr lang="ru-RU" sz="2400" dirty="0" smtClean="0">
                <a:solidFill>
                  <a:srgbClr val="FFFF00"/>
                </a:solidFill>
              </a:rPr>
              <a:t> 1919 р. </a:t>
            </a:r>
            <a:r>
              <a:rPr lang="ru-RU" sz="2400" dirty="0" err="1" smtClean="0">
                <a:solidFill>
                  <a:srgbClr val="FFFF00"/>
                </a:solidFill>
              </a:rPr>
              <a:t>війська</a:t>
            </a:r>
            <a:r>
              <a:rPr lang="ru-RU" sz="2400" dirty="0" smtClean="0">
                <a:solidFill>
                  <a:srgbClr val="FFFF00"/>
                </a:solidFill>
              </a:rPr>
              <a:t> Махно вели </a:t>
            </a:r>
            <a:r>
              <a:rPr lang="ru-RU" sz="2400" dirty="0" err="1" smtClean="0">
                <a:solidFill>
                  <a:srgbClr val="FFFF00"/>
                </a:solidFill>
              </a:rPr>
              <a:t>бої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проти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армії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А.Денікіна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знищуючи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окремі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частини</a:t>
            </a:r>
            <a:r>
              <a:rPr lang="ru-RU" sz="2400" dirty="0" smtClean="0">
                <a:solidFill>
                  <a:srgbClr val="FFFF00"/>
                </a:solidFill>
              </a:rPr>
              <a:t> та </a:t>
            </a:r>
            <a:r>
              <a:rPr lang="ru-RU" sz="2400" dirty="0" err="1" smtClean="0">
                <a:solidFill>
                  <a:srgbClr val="FFFF00"/>
                </a:solidFill>
              </a:rPr>
              <a:t>руйнуючи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тилові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комунікації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357158" y="571480"/>
            <a:ext cx="8429684" cy="5715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    </a:t>
            </a:r>
            <a:r>
              <a:rPr lang="ru-RU" sz="2400" dirty="0" err="1" smtClean="0">
                <a:solidFill>
                  <a:srgbClr val="FFFF00"/>
                </a:solidFill>
              </a:rPr>
              <a:t>Повстанські</a:t>
            </a:r>
            <a:r>
              <a:rPr lang="ru-RU" sz="2400" dirty="0" smtClean="0">
                <a:solidFill>
                  <a:srgbClr val="FFFF00"/>
                </a:solidFill>
              </a:rPr>
              <a:t> загони </a:t>
            </a:r>
            <a:r>
              <a:rPr lang="ru-RU" sz="2400" dirty="0" err="1" smtClean="0">
                <a:solidFill>
                  <a:srgbClr val="FFFF00"/>
                </a:solidFill>
              </a:rPr>
              <a:t>зайняли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Катеринослав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Гуляй-Поле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Олександрівськ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Маріуполь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Нікополь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Мелітополь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Бердянськ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  <a:r>
              <a:rPr lang="ru-RU" sz="2400" dirty="0" err="1" smtClean="0">
                <a:solidFill>
                  <a:srgbClr val="FFFF00"/>
                </a:solidFill>
              </a:rPr>
              <a:t>Проти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Махна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денікінське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командування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було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змушене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кинути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найкращі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сили</a:t>
            </a:r>
            <a:r>
              <a:rPr lang="ru-RU" sz="2400" dirty="0" smtClean="0">
                <a:solidFill>
                  <a:srgbClr val="FFFF00"/>
                </a:solidFill>
              </a:rPr>
              <a:t>…</a:t>
            </a:r>
          </a:p>
          <a:p>
            <a:pPr>
              <a:buNone/>
            </a:pPr>
            <a:r>
              <a:rPr lang="uk-UA" sz="2400" dirty="0" smtClean="0">
                <a:solidFill>
                  <a:srgbClr val="FFFF00"/>
                </a:solidFill>
              </a:rPr>
              <a:t>     Але сили анархістів вщент розгромили білих.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1302340486_80686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786058"/>
            <a:ext cx="5786479" cy="368617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500034" y="571480"/>
            <a:ext cx="8143932" cy="2286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dirty="0" smtClean="0">
                <a:solidFill>
                  <a:srgbClr val="FFFF00"/>
                </a:solidFill>
              </a:rPr>
              <a:t>     З літа 1919 р. Махно вів переговори з С.Петлюрою про спільну боротьбу проти більшовицької влади та денікінців в Україні, що завершились укладенням 20 вересня 1919 р. у Жмеринці договору між командуванням Армії УНР і махновцями.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Makhno_gro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571744"/>
            <a:ext cx="5000660" cy="390760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428596" y="357166"/>
            <a:ext cx="8072494" cy="32147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    В </a:t>
            </a:r>
            <a:r>
              <a:rPr lang="ru-RU" sz="2400" dirty="0" err="1" smtClean="0">
                <a:solidFill>
                  <a:srgbClr val="FFFF00"/>
                </a:solidFill>
              </a:rPr>
              <a:t>кінці</a:t>
            </a:r>
            <a:r>
              <a:rPr lang="ru-RU" sz="2400" dirty="0" smtClean="0">
                <a:solidFill>
                  <a:srgbClr val="FFFF00"/>
                </a:solidFill>
              </a:rPr>
              <a:t> 1919 р. — на початку 1920 р. </a:t>
            </a:r>
            <a:r>
              <a:rPr lang="ru-RU" sz="2400" dirty="0" err="1" smtClean="0">
                <a:solidFill>
                  <a:srgbClr val="FFFF00"/>
                </a:solidFill>
              </a:rPr>
              <a:t>проти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повстанців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стягнули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великі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сили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радянських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військ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під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командуванням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Й.Якіра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  <a:r>
              <a:rPr lang="ru-RU" sz="2400" dirty="0" err="1" smtClean="0">
                <a:solidFill>
                  <a:srgbClr val="FFFF00"/>
                </a:solidFill>
              </a:rPr>
              <a:t>Частини</a:t>
            </a:r>
            <a:r>
              <a:rPr lang="ru-RU" sz="2400" dirty="0" smtClean="0">
                <a:solidFill>
                  <a:srgbClr val="FFFF00"/>
                </a:solidFill>
              </a:rPr>
              <a:t> РСЧА не </a:t>
            </a:r>
            <a:r>
              <a:rPr lang="ru-RU" sz="2400" dirty="0" err="1" smtClean="0">
                <a:solidFill>
                  <a:srgbClr val="FFFF00"/>
                </a:solidFill>
              </a:rPr>
              <a:t>тільки</a:t>
            </a:r>
            <a:r>
              <a:rPr lang="ru-RU" sz="2400" dirty="0" smtClean="0">
                <a:solidFill>
                  <a:srgbClr val="FFFF00"/>
                </a:solidFill>
              </a:rPr>
              <a:t> вели </a:t>
            </a:r>
            <a:r>
              <a:rPr lang="ru-RU" sz="2400" dirty="0" err="1" smtClean="0">
                <a:solidFill>
                  <a:srgbClr val="FFFF00"/>
                </a:solidFill>
              </a:rPr>
              <a:t>бойові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дії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проти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загонів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Махна</a:t>
            </a:r>
            <a:r>
              <a:rPr lang="ru-RU" sz="2400" dirty="0" smtClean="0">
                <a:solidFill>
                  <a:srgbClr val="FFFF00"/>
                </a:solidFill>
              </a:rPr>
              <a:t>, а </a:t>
            </a:r>
            <a:r>
              <a:rPr lang="ru-RU" sz="2400" dirty="0" err="1" smtClean="0">
                <a:solidFill>
                  <a:srgbClr val="FFFF00"/>
                </a:solidFill>
              </a:rPr>
              <a:t>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провадили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каральні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операції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проти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місцевого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населення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    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026.jpg"/>
          <p:cNvPicPr>
            <a:picLocks noChangeAspect="1"/>
          </p:cNvPicPr>
          <p:nvPr/>
        </p:nvPicPr>
        <p:blipFill>
          <a:blip r:embed="rId3" cstate="print"/>
          <a:srcRect b="10000"/>
          <a:stretch>
            <a:fillRect/>
          </a:stretch>
        </p:blipFill>
        <p:spPr>
          <a:xfrm>
            <a:off x="3714744" y="2738529"/>
            <a:ext cx="5110263" cy="340511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2828836"/>
            <a:ext cx="32861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Махно </a:t>
            </a:r>
            <a:r>
              <a:rPr lang="ru-RU" sz="2400" dirty="0" err="1" smtClean="0">
                <a:solidFill>
                  <a:srgbClr val="FFFF00"/>
                </a:solidFill>
              </a:rPr>
              <a:t>відповідав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знищенням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окремих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червоноармійських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підрозділів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місцевих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органів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більшовицької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влади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uk-UA" sz="2400" dirty="0" smtClean="0">
                <a:solidFill>
                  <a:srgbClr val="FFFF00"/>
                </a:solidFill>
              </a:rPr>
              <a:t>Червоні несли значні втрати.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428596" y="428604"/>
            <a:ext cx="8215370" cy="3643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    </a:t>
            </a:r>
            <a:r>
              <a:rPr lang="ru-RU" sz="2400" dirty="0" err="1" smtClean="0">
                <a:solidFill>
                  <a:srgbClr val="FFFF00"/>
                </a:solidFill>
              </a:rPr>
              <a:t>Під</a:t>
            </a:r>
            <a:r>
              <a:rPr lang="ru-RU" sz="2400" dirty="0" smtClean="0">
                <a:solidFill>
                  <a:srgbClr val="FFFF00"/>
                </a:solidFill>
              </a:rPr>
              <a:t> час </a:t>
            </a:r>
            <a:r>
              <a:rPr lang="ru-RU" sz="2400" dirty="0" err="1" smtClean="0">
                <a:solidFill>
                  <a:srgbClr val="FFFF00"/>
                </a:solidFill>
              </a:rPr>
              <a:t>наступу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військ</a:t>
            </a:r>
            <a:r>
              <a:rPr lang="ru-RU" sz="2400" dirty="0" smtClean="0">
                <a:solidFill>
                  <a:srgbClr val="FFFF00"/>
                </a:solidFill>
              </a:rPr>
              <a:t> П. Врангеля у </a:t>
            </a:r>
            <a:r>
              <a:rPr lang="ru-RU" sz="2400" dirty="0" err="1" smtClean="0">
                <a:solidFill>
                  <a:srgbClr val="FFFF00"/>
                </a:solidFill>
              </a:rPr>
              <a:t>вересні</a:t>
            </a:r>
            <a:r>
              <a:rPr lang="ru-RU" sz="2400" dirty="0" smtClean="0">
                <a:solidFill>
                  <a:srgbClr val="FFFF00"/>
                </a:solidFill>
              </a:rPr>
              <a:t> — </a:t>
            </a:r>
            <a:r>
              <a:rPr lang="ru-RU" sz="2400" dirty="0" err="1" smtClean="0">
                <a:solidFill>
                  <a:srgbClr val="FFFF00"/>
                </a:solidFill>
              </a:rPr>
              <a:t>жовтні</a:t>
            </a:r>
            <a:r>
              <a:rPr lang="ru-RU" sz="2400" dirty="0" smtClean="0">
                <a:solidFill>
                  <a:srgbClr val="FFFF00"/>
                </a:solidFill>
              </a:rPr>
              <a:t> 1920 р. Махно </a:t>
            </a:r>
            <a:r>
              <a:rPr lang="ru-RU" sz="2400" dirty="0" err="1" smtClean="0">
                <a:solidFill>
                  <a:srgbClr val="FFFF00"/>
                </a:solidFill>
              </a:rPr>
              <a:t>знову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пішов</a:t>
            </a:r>
            <a:r>
              <a:rPr lang="ru-RU" sz="2400" dirty="0" smtClean="0">
                <a:solidFill>
                  <a:srgbClr val="FFFF00"/>
                </a:solidFill>
              </a:rPr>
              <a:t> на </a:t>
            </a:r>
            <a:r>
              <a:rPr lang="ru-RU" sz="2400" dirty="0" err="1" smtClean="0">
                <a:solidFill>
                  <a:srgbClr val="FFFF00"/>
                </a:solidFill>
              </a:rPr>
              <a:t>зближення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більшовиками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643050"/>
            <a:ext cx="40719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FFFF00"/>
                </a:solidFill>
              </a:rPr>
              <a:t>Відразу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після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розгрому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військ</a:t>
            </a:r>
            <a:r>
              <a:rPr lang="ru-RU" sz="2400" dirty="0" smtClean="0">
                <a:solidFill>
                  <a:srgbClr val="FFFF00"/>
                </a:solidFill>
              </a:rPr>
              <a:t> Врангеля, </a:t>
            </a:r>
            <a:r>
              <a:rPr lang="ru-RU" sz="2400" dirty="0" err="1" smtClean="0">
                <a:solidFill>
                  <a:srgbClr val="FFFF00"/>
                </a:solidFill>
              </a:rPr>
              <a:t>радянське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командування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порушуючи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підписану</a:t>
            </a:r>
            <a:r>
              <a:rPr lang="ru-RU" sz="2400" dirty="0" smtClean="0">
                <a:solidFill>
                  <a:srgbClr val="FFFF00"/>
                </a:solidFill>
              </a:rPr>
              <a:t> угоду, </a:t>
            </a:r>
            <a:r>
              <a:rPr lang="ru-RU" sz="2400" dirty="0" err="1" smtClean="0">
                <a:solidFill>
                  <a:srgbClr val="FFFF00"/>
                </a:solidFill>
              </a:rPr>
              <a:t>розпочало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ліквідацію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частин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свого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недавнього</a:t>
            </a:r>
            <a:r>
              <a:rPr lang="ru-RU" sz="2400" dirty="0" smtClean="0">
                <a:solidFill>
                  <a:srgbClr val="FFFF00"/>
                </a:solidFill>
              </a:rPr>
              <a:t> союзника. З </a:t>
            </a:r>
            <a:r>
              <a:rPr lang="ru-RU" sz="2400" dirty="0" err="1" smtClean="0">
                <a:solidFill>
                  <a:srgbClr val="FFFF00"/>
                </a:solidFill>
              </a:rPr>
              <a:t>кінця</a:t>
            </a:r>
            <a:r>
              <a:rPr lang="ru-RU" sz="2400" dirty="0" smtClean="0">
                <a:solidFill>
                  <a:srgbClr val="FFFF00"/>
                </a:solidFill>
              </a:rPr>
              <a:t> листопада 1920 р. до </a:t>
            </a:r>
            <a:r>
              <a:rPr lang="ru-RU" sz="2400" dirty="0" err="1" smtClean="0">
                <a:solidFill>
                  <a:srgbClr val="FFFF00"/>
                </a:solidFill>
              </a:rPr>
              <a:t>серпня</a:t>
            </a:r>
            <a:r>
              <a:rPr lang="ru-RU" sz="2400" dirty="0" smtClean="0">
                <a:solidFill>
                  <a:srgbClr val="FFFF00"/>
                </a:solidFill>
              </a:rPr>
              <a:t> 1921 р. Махно </a:t>
            </a:r>
            <a:r>
              <a:rPr lang="ru-RU" sz="2400" dirty="0" err="1" smtClean="0">
                <a:solidFill>
                  <a:srgbClr val="FFFF00"/>
                </a:solidFill>
              </a:rPr>
              <a:t>вів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виснажливу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запеклу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боротьбу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проти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більшовицької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влади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t="5263"/>
          <a:stretch>
            <a:fillRect/>
          </a:stretch>
        </p:blipFill>
        <p:spPr bwMode="auto">
          <a:xfrm>
            <a:off x="4429124" y="2071678"/>
            <a:ext cx="4476748" cy="377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214282" y="571480"/>
            <a:ext cx="3929090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dirty="0" smtClean="0">
                <a:solidFill>
                  <a:srgbClr val="FFFF00"/>
                </a:solidFill>
              </a:rPr>
              <a:t>     Та все ж сил у  було замало і більшовики за допомогою військової сили та підступних зрад - перемогли Нестора Махно. На протязі 1921—1934 років Нестор Іванович разом із сім’єю перебував у еміграції. </a:t>
            </a:r>
            <a:r>
              <a:rPr lang="ru-RU" sz="2400" dirty="0" err="1" smtClean="0">
                <a:solidFill>
                  <a:srgbClr val="FFFF00"/>
                </a:solidFill>
              </a:rPr>
              <a:t>Підтримував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активні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зв'язки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міжнародним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анархістським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рухом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друкувався</a:t>
            </a:r>
            <a:r>
              <a:rPr lang="ru-RU" sz="2400" dirty="0" smtClean="0">
                <a:solidFill>
                  <a:srgbClr val="FFFF00"/>
                </a:solidFill>
              </a:rPr>
              <a:t> в «Анархическом </a:t>
            </a:r>
            <a:r>
              <a:rPr lang="ru-RU" sz="2400" dirty="0" err="1" smtClean="0">
                <a:solidFill>
                  <a:srgbClr val="FFFF00"/>
                </a:solidFill>
              </a:rPr>
              <a:t>веснике</a:t>
            </a:r>
            <a:r>
              <a:rPr lang="ru-RU" sz="2400" dirty="0" smtClean="0">
                <a:solidFill>
                  <a:srgbClr val="FFFF00"/>
                </a:solidFill>
              </a:rPr>
              <a:t>» та «Деле труда». </a:t>
            </a:r>
          </a:p>
          <a:p>
            <a:pPr>
              <a:buNone/>
            </a:pP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66"/>
            <a:ext cx="367665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4643438" y="621508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Нестор Махно з дочкою. Париж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500034" y="357166"/>
            <a:ext cx="8072494" cy="29289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    25 </a:t>
            </a:r>
            <a:r>
              <a:rPr lang="ru-RU" sz="2400" dirty="0" err="1" smtClean="0">
                <a:solidFill>
                  <a:srgbClr val="FFFF00"/>
                </a:solidFill>
              </a:rPr>
              <a:t>липня</a:t>
            </a:r>
            <a:r>
              <a:rPr lang="ru-RU" sz="2400" dirty="0" smtClean="0">
                <a:solidFill>
                  <a:srgbClr val="FFFF00"/>
                </a:solidFill>
              </a:rPr>
              <a:t> 1934 у </a:t>
            </a:r>
            <a:r>
              <a:rPr lang="ru-RU" sz="2400" dirty="0" err="1" smtClean="0">
                <a:solidFill>
                  <a:srgbClr val="FFFF00"/>
                </a:solidFill>
              </a:rPr>
              <a:t>віці</a:t>
            </a:r>
            <a:r>
              <a:rPr lang="ru-RU" sz="2400" dirty="0" smtClean="0">
                <a:solidFill>
                  <a:srgbClr val="FFFF00"/>
                </a:solidFill>
              </a:rPr>
              <a:t> 46 </a:t>
            </a:r>
            <a:r>
              <a:rPr lang="ru-RU" sz="2400" dirty="0" err="1" smtClean="0">
                <a:solidFill>
                  <a:srgbClr val="FFFF00"/>
                </a:solidFill>
              </a:rPr>
              <a:t>років</a:t>
            </a:r>
            <a:r>
              <a:rPr lang="ru-RU" sz="2400" dirty="0" smtClean="0">
                <a:solidFill>
                  <a:srgbClr val="FFFF00"/>
                </a:solidFill>
              </a:rPr>
              <a:t> помер у </a:t>
            </a:r>
            <a:r>
              <a:rPr lang="ru-RU" sz="2400" dirty="0" err="1" smtClean="0">
                <a:solidFill>
                  <a:srgbClr val="FFFF00"/>
                </a:solidFill>
              </a:rPr>
              <a:t>паризькій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лікарні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від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кісткового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туберкульозу</a:t>
            </a:r>
            <a:r>
              <a:rPr lang="ru-RU" sz="2400" dirty="0" smtClean="0">
                <a:solidFill>
                  <a:srgbClr val="FFFF00"/>
                </a:solidFill>
              </a:rPr>
              <a:t> один </a:t>
            </a:r>
            <a:r>
              <a:rPr lang="ru-RU" sz="2400" dirty="0" err="1" smtClean="0">
                <a:solidFill>
                  <a:srgbClr val="FFFF00"/>
                </a:solidFill>
              </a:rPr>
              <a:t>з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найбільших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революціонерів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нашої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планети</a:t>
            </a:r>
            <a:r>
              <a:rPr lang="ru-RU" sz="2400" dirty="0" smtClean="0">
                <a:solidFill>
                  <a:srgbClr val="FFFF00"/>
                </a:solidFill>
              </a:rPr>
              <a:t>. 28 </a:t>
            </a:r>
            <a:r>
              <a:rPr lang="ru-RU" sz="2400" dirty="0" err="1" smtClean="0">
                <a:solidFill>
                  <a:srgbClr val="FFFF00"/>
                </a:solidFill>
              </a:rPr>
              <a:t>липня</a:t>
            </a:r>
            <a:r>
              <a:rPr lang="ru-RU" sz="2400" dirty="0" smtClean="0">
                <a:solidFill>
                  <a:srgbClr val="FFFF00"/>
                </a:solidFill>
              </a:rPr>
              <a:t> урна </a:t>
            </a:r>
            <a:r>
              <a:rPr lang="ru-RU" sz="2400" dirty="0" err="1" smtClean="0">
                <a:solidFill>
                  <a:srgbClr val="FFFF00"/>
                </a:solidFill>
              </a:rPr>
              <a:t>з</a:t>
            </a:r>
            <a:r>
              <a:rPr lang="ru-RU" sz="2400" dirty="0" smtClean="0">
                <a:solidFill>
                  <a:srgbClr val="FFFF00"/>
                </a:solidFill>
              </a:rPr>
              <a:t> прахом </a:t>
            </a:r>
            <a:r>
              <a:rPr lang="ru-RU" sz="2400" dirty="0" err="1" smtClean="0">
                <a:solidFill>
                  <a:srgbClr val="FFFF00"/>
                </a:solidFill>
              </a:rPr>
              <a:t>непохитного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борця</a:t>
            </a:r>
            <a:r>
              <a:rPr lang="ru-RU" sz="2400" dirty="0" smtClean="0">
                <a:solidFill>
                  <a:srgbClr val="FFFF00"/>
                </a:solidFill>
              </a:rPr>
              <a:t> за права трудящих </a:t>
            </a:r>
            <a:r>
              <a:rPr lang="ru-RU" sz="2400" dirty="0" err="1" smtClean="0">
                <a:solidFill>
                  <a:srgbClr val="FFFF00"/>
                </a:solidFill>
              </a:rPr>
              <a:t>усього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світу</a:t>
            </a:r>
            <a:r>
              <a:rPr lang="ru-RU" sz="2400" dirty="0" smtClean="0">
                <a:solidFill>
                  <a:srgbClr val="FFFF00"/>
                </a:solidFill>
              </a:rPr>
              <a:t> Нестора Махно </a:t>
            </a:r>
            <a:r>
              <a:rPr lang="ru-RU" sz="2400" dirty="0" err="1" smtClean="0">
                <a:solidFill>
                  <a:srgbClr val="FFFF00"/>
                </a:solidFill>
              </a:rPr>
              <a:t>була</a:t>
            </a:r>
            <a:r>
              <a:rPr lang="ru-RU" sz="2400" dirty="0" smtClean="0">
                <a:solidFill>
                  <a:srgbClr val="FFFF00"/>
                </a:solidFill>
              </a:rPr>
              <a:t> замурована в </a:t>
            </a:r>
            <a:r>
              <a:rPr lang="ru-RU" sz="2400" dirty="0" err="1" smtClean="0">
                <a:solidFill>
                  <a:srgbClr val="FFFF00"/>
                </a:solidFill>
              </a:rPr>
              <a:t>стіні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колумбарію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кладовища</a:t>
            </a:r>
            <a:r>
              <a:rPr lang="ru-RU" sz="2400" dirty="0" smtClean="0">
                <a:solidFill>
                  <a:srgbClr val="FFFF00"/>
                </a:solidFill>
              </a:rPr>
              <a:t> Пер-Лашез, в </a:t>
            </a:r>
            <a:r>
              <a:rPr lang="ru-RU" sz="2400" dirty="0" err="1" smtClean="0">
                <a:solidFill>
                  <a:srgbClr val="FFFF00"/>
                </a:solidFill>
              </a:rPr>
              <a:t>комірці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під</a:t>
            </a:r>
            <a:r>
              <a:rPr lang="ru-RU" sz="2400" dirty="0" smtClean="0">
                <a:solidFill>
                  <a:srgbClr val="FFFF00"/>
                </a:solidFill>
              </a:rPr>
              <a:t> номером 6685.</a:t>
            </a:r>
          </a:p>
          <a:p>
            <a:pPr>
              <a:buNone/>
            </a:pP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29.jpg"/>
          <p:cNvPicPr>
            <a:picLocks noChangeAspect="1"/>
          </p:cNvPicPr>
          <p:nvPr/>
        </p:nvPicPr>
        <p:blipFill>
          <a:blip r:embed="rId3" cstate="print"/>
          <a:srcRect b="3922"/>
          <a:stretch>
            <a:fillRect/>
          </a:stretch>
        </p:blipFill>
        <p:spPr>
          <a:xfrm>
            <a:off x="2143108" y="2928934"/>
            <a:ext cx="4857784" cy="350046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428596" y="142852"/>
            <a:ext cx="8286808" cy="3643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    Нестор Махно </a:t>
            </a:r>
            <a:r>
              <a:rPr lang="ru-RU" sz="2400" dirty="0" err="1" smtClean="0">
                <a:solidFill>
                  <a:srgbClr val="FFFF00"/>
                </a:solidFill>
              </a:rPr>
              <a:t>був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видатним</a:t>
            </a:r>
            <a:r>
              <a:rPr lang="ru-RU" sz="2400" dirty="0" smtClean="0">
                <a:solidFill>
                  <a:srgbClr val="FFFF00"/>
                </a:solidFill>
              </a:rPr>
              <a:t> тактиком </a:t>
            </a:r>
            <a:r>
              <a:rPr lang="ru-RU" sz="2400" dirty="0" err="1" smtClean="0">
                <a:solidFill>
                  <a:srgbClr val="FFFF00"/>
                </a:solidFill>
              </a:rPr>
              <a:t>ведення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партизанської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війни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  <a:r>
              <a:rPr lang="ru-RU" sz="2400" dirty="0" err="1" smtClean="0">
                <a:solidFill>
                  <a:srgbClr val="FFFF00"/>
                </a:solidFill>
              </a:rPr>
              <a:t>Застосування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кулеметних</a:t>
            </a:r>
            <a:r>
              <a:rPr lang="ru-RU" sz="2400" dirty="0" smtClean="0">
                <a:solidFill>
                  <a:srgbClr val="FFFF00"/>
                </a:solidFill>
              </a:rPr>
              <a:t> тачанок </a:t>
            </a:r>
            <a:r>
              <a:rPr lang="ru-RU" sz="2400" dirty="0" err="1" smtClean="0">
                <a:solidFill>
                  <a:srgbClr val="FFFF00"/>
                </a:solidFill>
              </a:rPr>
              <a:t>було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винаходом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повстанського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війська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під</a:t>
            </a:r>
            <a:r>
              <a:rPr lang="ru-RU" sz="2400" dirty="0" smtClean="0">
                <a:solidFill>
                  <a:srgbClr val="FFFF00"/>
                </a:solidFill>
              </a:rPr>
              <a:t> проводом Нестора </a:t>
            </a:r>
            <a:r>
              <a:rPr lang="ru-RU" sz="2400" dirty="0" err="1" smtClean="0">
                <a:solidFill>
                  <a:srgbClr val="FFFF00"/>
                </a:solidFill>
              </a:rPr>
              <a:t>Махна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  <a:r>
              <a:rPr lang="ru-RU" sz="2400" dirty="0" err="1" smtClean="0">
                <a:solidFill>
                  <a:srgbClr val="FFFF00"/>
                </a:solidFill>
              </a:rPr>
              <a:t>Саме</a:t>
            </a:r>
            <a:r>
              <a:rPr lang="ru-RU" sz="2400" dirty="0" smtClean="0">
                <a:solidFill>
                  <a:srgbClr val="FFFF00"/>
                </a:solidFill>
              </a:rPr>
              <a:t> у </a:t>
            </a:r>
            <a:r>
              <a:rPr lang="ru-RU" sz="2400" dirty="0" err="1" smtClean="0">
                <a:solidFill>
                  <a:srgbClr val="FFFF00"/>
                </a:solidFill>
              </a:rPr>
              <a:t>махновському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війську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були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винайдені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основні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способи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застосування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кулеметних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підрозділів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загонів</a:t>
            </a:r>
            <a:r>
              <a:rPr lang="ru-RU" sz="2400" dirty="0" smtClean="0">
                <a:solidFill>
                  <a:srgbClr val="FFFF00"/>
                </a:solidFill>
              </a:rPr>
              <a:t> в бою. Через </a:t>
            </a:r>
            <a:r>
              <a:rPr lang="ru-RU" sz="2400" dirty="0" err="1" smtClean="0">
                <a:solidFill>
                  <a:srgbClr val="FFFF00"/>
                </a:solidFill>
              </a:rPr>
              <a:t>це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його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армія</a:t>
            </a:r>
            <a:r>
              <a:rPr lang="ru-RU" sz="2400" dirty="0" smtClean="0">
                <a:solidFill>
                  <a:srgbClr val="FFFF00"/>
                </a:solidFill>
              </a:rPr>
              <a:t> в </a:t>
            </a:r>
            <a:r>
              <a:rPr lang="ru-RU" sz="2400" dirty="0" err="1" smtClean="0">
                <a:solidFill>
                  <a:srgbClr val="FFFF00"/>
                </a:solidFill>
              </a:rPr>
              <a:t>добу</a:t>
            </a:r>
            <a:r>
              <a:rPr lang="ru-RU" sz="2400" dirty="0" smtClean="0">
                <a:solidFill>
                  <a:srgbClr val="FFFF00"/>
                </a:solidFill>
              </a:rPr>
              <a:t> проходила до 100 </a:t>
            </a:r>
            <a:r>
              <a:rPr lang="ru-RU" sz="2400" dirty="0" err="1" smtClean="0">
                <a:solidFill>
                  <a:srgbClr val="FFFF00"/>
                </a:solidFill>
              </a:rPr>
              <a:t>кілометрів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раптово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з'являючись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і</a:t>
            </a:r>
            <a:r>
              <a:rPr lang="ru-RU" sz="2400" dirty="0" smtClean="0">
                <a:solidFill>
                  <a:srgbClr val="FFFF00"/>
                </a:solidFill>
              </a:rPr>
              <a:t> так само </a:t>
            </a:r>
            <a:r>
              <a:rPr lang="ru-RU" sz="2400" dirty="0" err="1" smtClean="0">
                <a:solidFill>
                  <a:srgbClr val="FFFF00"/>
                </a:solidFill>
              </a:rPr>
              <a:t>незбагненно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розчиняючись</a:t>
            </a:r>
            <a:r>
              <a:rPr lang="ru-RU" sz="2400" dirty="0" smtClean="0">
                <a:solidFill>
                  <a:srgbClr val="FFFF00"/>
                </a:solidFill>
              </a:rPr>
              <a:t> в степу. 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Taczan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3286124"/>
            <a:ext cx="5878286" cy="3429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-214346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0" y="642918"/>
            <a:ext cx="4357686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     </a:t>
            </a:r>
            <a:r>
              <a:rPr lang="uk-UA" sz="2400" dirty="0" smtClean="0">
                <a:solidFill>
                  <a:srgbClr val="FFFF00"/>
                </a:solidFill>
              </a:rPr>
              <a:t>Народився  Махно - 7 листопада 1888 року у селі Гуляйполе , Катеринославської губернії (Запорізької області). Наступного дня його охрестили у </a:t>
            </a:r>
            <a:r>
              <a:rPr lang="uk-UA" sz="2400" dirty="0" err="1" smtClean="0">
                <a:solidFill>
                  <a:srgbClr val="FFFF00"/>
                </a:solidFill>
              </a:rPr>
              <a:t>Христово</a:t>
            </a:r>
            <a:r>
              <a:rPr lang="uk-UA" sz="2400" dirty="0" smtClean="0">
                <a:solidFill>
                  <a:srgbClr val="FFFF00"/>
                </a:solidFill>
              </a:rPr>
              <a:t> - </a:t>
            </a:r>
            <a:r>
              <a:rPr lang="uk-UA" sz="2400" dirty="0" err="1" smtClean="0">
                <a:solidFill>
                  <a:srgbClr val="FFFF00"/>
                </a:solidFill>
              </a:rPr>
              <a:t>Воздвиженській</a:t>
            </a:r>
            <a:r>
              <a:rPr lang="uk-UA" sz="2400" dirty="0" smtClean="0">
                <a:solidFill>
                  <a:srgbClr val="FFFF00"/>
                </a:solidFill>
              </a:rPr>
              <a:t> церкві й дали ім'я Нестор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7191"/>
          <a:stretch>
            <a:fillRect/>
          </a:stretch>
        </p:blipFill>
        <p:spPr bwMode="auto">
          <a:xfrm>
            <a:off x="4572000" y="571480"/>
            <a:ext cx="4000508" cy="553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6211669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rgbClr val="FFFF00"/>
                </a:solidFill>
              </a:rPr>
              <a:t>Христово</a:t>
            </a:r>
            <a:r>
              <a:rPr lang="uk-UA" dirty="0" smtClean="0">
                <a:solidFill>
                  <a:srgbClr val="FFFF00"/>
                </a:solidFill>
              </a:rPr>
              <a:t> - </a:t>
            </a:r>
            <a:r>
              <a:rPr lang="uk-UA" dirty="0" err="1" smtClean="0">
                <a:solidFill>
                  <a:srgbClr val="FFFF00"/>
                </a:solidFill>
              </a:rPr>
              <a:t>Воздвиженська</a:t>
            </a:r>
            <a:r>
              <a:rPr lang="uk-UA" dirty="0" smtClean="0">
                <a:solidFill>
                  <a:srgbClr val="FFFF00"/>
                </a:solidFill>
              </a:rPr>
              <a:t> церква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642910" y="428604"/>
            <a:ext cx="7786742" cy="15001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    Махно та махновщина </a:t>
            </a:r>
            <a:r>
              <a:rPr lang="ru-RU" sz="2400" dirty="0" err="1" smtClean="0">
                <a:solidFill>
                  <a:srgbClr val="FFFF00"/>
                </a:solidFill>
              </a:rPr>
              <a:t>є</a:t>
            </a:r>
            <a:r>
              <a:rPr lang="ru-RU" sz="2400" dirty="0" smtClean="0">
                <a:solidFill>
                  <a:srgbClr val="FFFF00"/>
                </a:solidFill>
              </a:rPr>
              <a:t> одним </a:t>
            </a:r>
            <a:r>
              <a:rPr lang="ru-RU" sz="2400" dirty="0" err="1" smtClean="0">
                <a:solidFill>
                  <a:srgbClr val="FFFF00"/>
                </a:solidFill>
              </a:rPr>
              <a:t>з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символів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світового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анархістського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руху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  <a:r>
              <a:rPr lang="ru-RU" sz="2400" dirty="0" err="1" smtClean="0">
                <a:solidFill>
                  <a:srgbClr val="FFFF00"/>
                </a:solidFill>
              </a:rPr>
              <a:t>Також</a:t>
            </a:r>
            <a:r>
              <a:rPr lang="ru-RU" sz="2400" dirty="0" smtClean="0">
                <a:solidFill>
                  <a:srgbClr val="FFFF00"/>
                </a:solidFill>
              </a:rPr>
              <a:t> написано </a:t>
            </a:r>
            <a:r>
              <a:rPr lang="ru-RU" sz="2400" dirty="0" err="1" smtClean="0">
                <a:solidFill>
                  <a:srgbClr val="FFFF00"/>
                </a:solidFill>
              </a:rPr>
              <a:t>багато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пісень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які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оспівують</a:t>
            </a:r>
            <a:r>
              <a:rPr lang="ru-RU" sz="2400" dirty="0" smtClean="0">
                <a:solidFill>
                  <a:srgbClr val="FFFF00"/>
                </a:solidFill>
              </a:rPr>
              <a:t> Батька Махно та </a:t>
            </a:r>
            <a:r>
              <a:rPr lang="ru-RU" sz="2400" dirty="0" err="1" smtClean="0">
                <a:solidFill>
                  <a:srgbClr val="FFFF00"/>
                </a:solidFill>
              </a:rPr>
              <a:t>махновський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рух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496"/>
            <a:ext cx="37862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У 2006 </a:t>
            </a:r>
            <a:r>
              <a:rPr lang="ru-RU" sz="2400" dirty="0" err="1" smtClean="0">
                <a:solidFill>
                  <a:srgbClr val="FFFF00"/>
                </a:solidFill>
              </a:rPr>
              <a:t>році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російський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режисер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Микола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Каптан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зняв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багатосерійний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художній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фільм</a:t>
            </a:r>
            <a:r>
              <a:rPr lang="ru-RU" sz="2400" dirty="0" smtClean="0">
                <a:solidFill>
                  <a:srgbClr val="FFFF00"/>
                </a:solidFill>
              </a:rPr>
              <a:t> «</a:t>
            </a:r>
            <a:r>
              <a:rPr lang="ru-RU" sz="2400" dirty="0" err="1" smtClean="0">
                <a:solidFill>
                  <a:srgbClr val="FFFF00"/>
                </a:solidFill>
              </a:rPr>
              <a:t>Дев'ять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життів</a:t>
            </a:r>
            <a:r>
              <a:rPr lang="ru-RU" sz="2400" dirty="0" smtClean="0">
                <a:solidFill>
                  <a:srgbClr val="FFFF00"/>
                </a:solidFill>
              </a:rPr>
              <a:t> Нестора </a:t>
            </a:r>
            <a:r>
              <a:rPr lang="ru-RU" sz="2400" dirty="0" err="1" smtClean="0">
                <a:solidFill>
                  <a:srgbClr val="FFFF00"/>
                </a:solidFill>
              </a:rPr>
              <a:t>Махна</a:t>
            </a:r>
            <a:r>
              <a:rPr lang="ru-RU" sz="2400" dirty="0" smtClean="0">
                <a:solidFill>
                  <a:srgbClr val="FFFF00"/>
                </a:solidFill>
              </a:rPr>
              <a:t>», в </a:t>
            </a:r>
            <a:r>
              <a:rPr lang="ru-RU" sz="2400" dirty="0" err="1" smtClean="0">
                <a:solidFill>
                  <a:srgbClr val="FFFF00"/>
                </a:solidFill>
              </a:rPr>
              <a:t>якому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Махна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зіграв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актор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Павло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Дерев'янко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PR2007062614524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643182"/>
            <a:ext cx="4595823" cy="344686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357158" y="1285860"/>
            <a:ext cx="4786346" cy="27146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dirty="0" smtClean="0">
                <a:solidFill>
                  <a:srgbClr val="FFFF00"/>
                </a:solidFill>
              </a:rPr>
              <a:t>     На честь Нестора Махно  в Україні поставлено декілька пам'ятників. Нажаль зараз в підручних з історії України про батька Махно є тільки невелика згадка…</a:t>
            </a: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Mahn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393018"/>
            <a:ext cx="3429024" cy="51435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-546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857628"/>
            <a:ext cx="4196362" cy="271462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428596" y="642918"/>
            <a:ext cx="7215238" cy="15716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8000" dirty="0" smtClean="0">
                <a:solidFill>
                  <a:srgbClr val="FFFF00"/>
                </a:solidFill>
              </a:rPr>
              <a:t>Дякую за увагу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357158" y="285728"/>
            <a:ext cx="8358246" cy="1500198"/>
          </a:xfrm>
        </p:spPr>
        <p:txBody>
          <a:bodyPr numCol="1"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    У 1906 став членом </a:t>
            </a:r>
            <a:r>
              <a:rPr lang="ru-RU" sz="2400" dirty="0" err="1" smtClean="0">
                <a:solidFill>
                  <a:srgbClr val="FFFF00"/>
                </a:solidFill>
              </a:rPr>
              <a:t>анархістської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організації</a:t>
            </a:r>
            <a:r>
              <a:rPr lang="ru-RU" sz="2400" dirty="0" smtClean="0">
                <a:solidFill>
                  <a:srgbClr val="FFFF00"/>
                </a:solidFill>
              </a:rPr>
              <a:t> «</a:t>
            </a:r>
            <a:r>
              <a:rPr lang="ru-RU" sz="2400" dirty="0" err="1" smtClean="0">
                <a:solidFill>
                  <a:srgbClr val="FFFF00"/>
                </a:solidFill>
              </a:rPr>
              <a:t>Спілка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бідних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хліборобів</a:t>
            </a:r>
            <a:r>
              <a:rPr lang="ru-RU" sz="2400" dirty="0" smtClean="0">
                <a:solidFill>
                  <a:srgbClr val="FFFF00"/>
                </a:solidFill>
              </a:rPr>
              <a:t>», </a:t>
            </a:r>
            <a:r>
              <a:rPr lang="ru-RU" sz="2400" dirty="0" err="1" smtClean="0">
                <a:solidFill>
                  <a:srgbClr val="FFFF00"/>
                </a:solidFill>
              </a:rPr>
              <a:t>що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діяла</a:t>
            </a:r>
            <a:r>
              <a:rPr lang="ru-RU" sz="2400" dirty="0" smtClean="0">
                <a:solidFill>
                  <a:srgbClr val="FFFF00"/>
                </a:solidFill>
              </a:rPr>
              <a:t> на </a:t>
            </a:r>
            <a:r>
              <a:rPr lang="ru-RU" sz="2400" dirty="0" err="1" smtClean="0">
                <a:solidFill>
                  <a:srgbClr val="FFFF00"/>
                </a:solidFill>
              </a:rPr>
              <a:t>Катеринославщині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</a:p>
          <a:p>
            <a:pPr>
              <a:buNone/>
            </a:pP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03.jpg"/>
          <p:cNvPicPr>
            <a:picLocks noChangeAspect="1"/>
          </p:cNvPicPr>
          <p:nvPr/>
        </p:nvPicPr>
        <p:blipFill>
          <a:blip r:embed="rId3" cstate="print"/>
          <a:srcRect b="7547"/>
          <a:stretch>
            <a:fillRect/>
          </a:stretch>
        </p:blipFill>
        <p:spPr>
          <a:xfrm>
            <a:off x="3214678" y="1571612"/>
            <a:ext cx="5575123" cy="390056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1225689"/>
            <a:ext cx="30718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FF00"/>
                </a:solidFill>
              </a:rPr>
              <a:t>Члени цієї спілки займалися грабіжництвом  поміщиків. </a:t>
            </a:r>
            <a:r>
              <a:rPr lang="ru-RU" sz="2400" dirty="0" err="1" smtClean="0">
                <a:solidFill>
                  <a:srgbClr val="FFFF00"/>
                </a:solidFill>
              </a:rPr>
              <a:t>Виручені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гроші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анархісти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використовували</a:t>
            </a:r>
            <a:r>
              <a:rPr lang="ru-RU" sz="2400" dirty="0" smtClean="0">
                <a:solidFill>
                  <a:srgbClr val="FFFF00"/>
                </a:solidFill>
              </a:rPr>
              <a:t> на </a:t>
            </a:r>
            <a:r>
              <a:rPr lang="ru-RU" sz="2400" dirty="0" err="1" smtClean="0">
                <a:solidFill>
                  <a:srgbClr val="FFFF00"/>
                </a:solidFill>
              </a:rPr>
              <a:t>придбання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зброї</a:t>
            </a:r>
            <a:r>
              <a:rPr lang="ru-RU" sz="2400" dirty="0" smtClean="0">
                <a:solidFill>
                  <a:srgbClr val="FFFF00"/>
                </a:solidFill>
              </a:rPr>
              <a:t>, яку </a:t>
            </a:r>
            <a:r>
              <a:rPr lang="ru-RU" sz="2400" dirty="0" err="1" smtClean="0">
                <a:solidFill>
                  <a:srgbClr val="FFFF00"/>
                </a:solidFill>
              </a:rPr>
              <a:t>купували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навіть</a:t>
            </a:r>
            <a:r>
              <a:rPr lang="ru-RU" sz="2400" dirty="0" smtClean="0">
                <a:solidFill>
                  <a:srgbClr val="FFFF00"/>
                </a:solidFill>
              </a:rPr>
              <a:t> у </a:t>
            </a:r>
            <a:r>
              <a:rPr lang="ru-RU" sz="2400" dirty="0" err="1" smtClean="0">
                <a:solidFill>
                  <a:srgbClr val="FFFF00"/>
                </a:solidFill>
              </a:rPr>
              <a:t>Відні</a:t>
            </a:r>
            <a:r>
              <a:rPr lang="ru-RU" sz="2400" dirty="0" smtClean="0">
                <a:solidFill>
                  <a:srgbClr val="FFFF00"/>
                </a:solidFill>
              </a:rPr>
              <a:t>, на </a:t>
            </a:r>
            <a:r>
              <a:rPr lang="ru-RU" sz="2400" dirty="0" err="1" smtClean="0">
                <a:solidFill>
                  <a:srgbClr val="FFFF00"/>
                </a:solidFill>
              </a:rPr>
              <a:t>створення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нових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груп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на</a:t>
            </a:r>
            <a:r>
              <a:rPr lang="ru-RU" sz="2400" dirty="0" smtClean="0">
                <a:solidFill>
                  <a:srgbClr val="FFFF00"/>
                </a:solidFill>
              </a:rPr>
              <a:t> пропаганду </a:t>
            </a:r>
            <a:r>
              <a:rPr lang="ru-RU" sz="2400" dirty="0" err="1" smtClean="0">
                <a:solidFill>
                  <a:srgbClr val="FFFF00"/>
                </a:solidFill>
              </a:rPr>
              <a:t>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особисті</a:t>
            </a:r>
            <a:r>
              <a:rPr lang="ru-RU" sz="2400" dirty="0" smtClean="0">
                <a:solidFill>
                  <a:srgbClr val="FFFF00"/>
                </a:solidFill>
              </a:rPr>
              <a:t> потреби.</a:t>
            </a:r>
            <a:r>
              <a:rPr lang="uk-UA" sz="2400" dirty="0" smtClean="0">
                <a:solidFill>
                  <a:srgbClr val="FFFF00"/>
                </a:solidFill>
              </a:rPr>
              <a:t> 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5715016"/>
            <a:ext cx="4643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Нестор Махно ( крайній лівий, сидить )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285720" y="357166"/>
            <a:ext cx="8501122" cy="32147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    З 22 по 26 </a:t>
            </a:r>
            <a:r>
              <a:rPr lang="ru-RU" sz="2400" dirty="0" err="1" smtClean="0">
                <a:solidFill>
                  <a:srgbClr val="FFFF00"/>
                </a:solidFill>
              </a:rPr>
              <a:t>березня</a:t>
            </a:r>
            <a:r>
              <a:rPr lang="ru-RU" sz="2400" dirty="0" smtClean="0">
                <a:solidFill>
                  <a:srgbClr val="FFFF00"/>
                </a:solidFill>
              </a:rPr>
              <a:t> 1910 року у </a:t>
            </a:r>
            <a:r>
              <a:rPr lang="ru-RU" sz="2400" dirty="0" err="1" smtClean="0">
                <a:solidFill>
                  <a:srgbClr val="FFFF00"/>
                </a:solidFill>
              </a:rPr>
              <a:t>Катеринославі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Тимчасовий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Одеський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окружний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військовий</a:t>
            </a:r>
            <a:r>
              <a:rPr lang="ru-RU" sz="2400" dirty="0" smtClean="0">
                <a:solidFill>
                  <a:srgbClr val="FFFF00"/>
                </a:solidFill>
              </a:rPr>
              <a:t> суд </a:t>
            </a:r>
            <a:r>
              <a:rPr lang="ru-RU" sz="2400" dirty="0" err="1" smtClean="0">
                <a:solidFill>
                  <a:srgbClr val="FFFF00"/>
                </a:solidFill>
              </a:rPr>
              <a:t>розглядав</a:t>
            </a:r>
            <a:r>
              <a:rPr lang="ru-RU" sz="2400" dirty="0" smtClean="0">
                <a:solidFill>
                  <a:srgbClr val="FFFF00"/>
                </a:solidFill>
              </a:rPr>
              <a:t> справу 13 </a:t>
            </a:r>
            <a:r>
              <a:rPr lang="ru-RU" sz="2400" dirty="0" err="1" smtClean="0">
                <a:solidFill>
                  <a:srgbClr val="FFFF00"/>
                </a:solidFill>
              </a:rPr>
              <a:t>гуляйпільських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анархістів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серед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яких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був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і</a:t>
            </a:r>
            <a:r>
              <a:rPr lang="ru-RU" sz="2400" dirty="0" smtClean="0">
                <a:solidFill>
                  <a:srgbClr val="FFFF00"/>
                </a:solidFill>
              </a:rPr>
              <a:t> Нестор Махно. На </a:t>
            </a:r>
            <a:r>
              <a:rPr lang="ru-RU" sz="2400" dirty="0" err="1" smtClean="0">
                <a:solidFill>
                  <a:srgbClr val="FFFF00"/>
                </a:solidFill>
              </a:rPr>
              <a:t>слідстві</a:t>
            </a:r>
            <a:r>
              <a:rPr lang="ru-RU" sz="2400" dirty="0" smtClean="0">
                <a:solidFill>
                  <a:srgbClr val="FFFF00"/>
                </a:solidFill>
              </a:rPr>
              <a:t> Нестор сказав: </a:t>
            </a:r>
            <a:r>
              <a:rPr lang="ru-RU" sz="2400" i="1" dirty="0" smtClean="0">
                <a:solidFill>
                  <a:srgbClr val="FFFF00"/>
                </a:solidFill>
              </a:rPr>
              <a:t>«</a:t>
            </a:r>
            <a:r>
              <a:rPr lang="ru-RU" sz="2400" i="1" dirty="0" err="1" smtClean="0">
                <a:solidFill>
                  <a:srgbClr val="FFFF00"/>
                </a:solidFill>
              </a:rPr>
              <a:t>Що</a:t>
            </a:r>
            <a:r>
              <a:rPr lang="ru-RU" sz="2400" i="1" dirty="0" smtClean="0">
                <a:solidFill>
                  <a:srgbClr val="FFFF00"/>
                </a:solidFill>
              </a:rPr>
              <a:t> я, </a:t>
            </a:r>
            <a:r>
              <a:rPr lang="ru-RU" sz="2400" i="1" dirty="0" err="1" smtClean="0">
                <a:solidFill>
                  <a:srgbClr val="FFFF00"/>
                </a:solidFill>
              </a:rPr>
              <a:t>ні</a:t>
            </a:r>
            <a:r>
              <a:rPr lang="ru-RU" sz="2400" i="1" dirty="0" smtClean="0">
                <a:solidFill>
                  <a:srgbClr val="FFFF00"/>
                </a:solidFill>
              </a:rPr>
              <a:t> до </a:t>
            </a:r>
            <a:r>
              <a:rPr lang="ru-RU" sz="2400" i="1" dirty="0" err="1" smtClean="0">
                <a:solidFill>
                  <a:srgbClr val="FFFF00"/>
                </a:solidFill>
              </a:rPr>
              <a:t>якої</a:t>
            </a:r>
            <a:r>
              <a:rPr lang="ru-RU" sz="2400" i="1" dirty="0" smtClean="0">
                <a:solidFill>
                  <a:srgbClr val="FFFF00"/>
                </a:solidFill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</a:rPr>
              <a:t>розбійницької</a:t>
            </a:r>
            <a:r>
              <a:rPr lang="ru-RU" sz="2400" i="1" dirty="0" smtClean="0">
                <a:solidFill>
                  <a:srgbClr val="FFFF00"/>
                </a:solidFill>
              </a:rPr>
              <a:t> шайки не належу, а я  член </a:t>
            </a:r>
            <a:r>
              <a:rPr lang="ru-RU" sz="2400" i="1" dirty="0" err="1" smtClean="0">
                <a:solidFill>
                  <a:srgbClr val="FFFF00"/>
                </a:solidFill>
              </a:rPr>
              <a:t>політичної</a:t>
            </a:r>
            <a:r>
              <a:rPr lang="ru-RU" sz="2400" i="1" dirty="0" smtClean="0">
                <a:solidFill>
                  <a:srgbClr val="FFFF00"/>
                </a:solidFill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</a:rPr>
              <a:t>революційної</a:t>
            </a:r>
            <a:r>
              <a:rPr lang="ru-RU" sz="2400" i="1" dirty="0" smtClean="0">
                <a:solidFill>
                  <a:srgbClr val="FFFF00"/>
                </a:solidFill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</a:rPr>
              <a:t>організації</a:t>
            </a:r>
            <a:r>
              <a:rPr lang="ru-RU" sz="2400" i="1" dirty="0" smtClean="0">
                <a:solidFill>
                  <a:srgbClr val="FFFF00"/>
                </a:solidFill>
              </a:rPr>
              <a:t>, </a:t>
            </a:r>
            <a:r>
              <a:rPr lang="ru-RU" sz="2400" i="1" dirty="0" err="1" smtClean="0">
                <a:solidFill>
                  <a:srgbClr val="FFFF00"/>
                </a:solidFill>
              </a:rPr>
              <a:t>що</a:t>
            </a:r>
            <a:r>
              <a:rPr lang="ru-RU" sz="2400" i="1" dirty="0" smtClean="0">
                <a:solidFill>
                  <a:srgbClr val="FFFF00"/>
                </a:solidFill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</a:rPr>
              <a:t>виборює</a:t>
            </a:r>
            <a:r>
              <a:rPr lang="ru-RU" sz="2400" i="1" dirty="0" smtClean="0">
                <a:solidFill>
                  <a:srgbClr val="FFFF00"/>
                </a:solidFill>
              </a:rPr>
              <a:t> свободу для людей, </a:t>
            </a:r>
            <a:r>
              <a:rPr lang="ru-RU" sz="2400" i="1" dirty="0" err="1" smtClean="0">
                <a:solidFill>
                  <a:srgbClr val="FFFF00"/>
                </a:solidFill>
              </a:rPr>
              <a:t>і</a:t>
            </a:r>
            <a:r>
              <a:rPr lang="ru-RU" sz="2400" i="1" dirty="0" smtClean="0">
                <a:solidFill>
                  <a:srgbClr val="FFFF00"/>
                </a:solidFill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</a:rPr>
              <a:t>що</a:t>
            </a:r>
            <a:r>
              <a:rPr lang="ru-RU" sz="2400" i="1" dirty="0" smtClean="0">
                <a:solidFill>
                  <a:srgbClr val="FFFF00"/>
                </a:solidFill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</a:rPr>
              <a:t>гроші</a:t>
            </a:r>
            <a:r>
              <a:rPr lang="ru-RU" sz="2400" i="1" dirty="0" smtClean="0">
                <a:solidFill>
                  <a:srgbClr val="FFFF00"/>
                </a:solidFill>
              </a:rPr>
              <a:t>  </a:t>
            </a:r>
            <a:r>
              <a:rPr lang="ru-RU" sz="2400" i="1" dirty="0" err="1" smtClean="0">
                <a:solidFill>
                  <a:srgbClr val="FFFF00"/>
                </a:solidFill>
              </a:rPr>
              <a:t>йшли</a:t>
            </a:r>
            <a:r>
              <a:rPr lang="ru-RU" sz="2400" i="1" dirty="0" smtClean="0">
                <a:solidFill>
                  <a:srgbClr val="FFFF00"/>
                </a:solidFill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</a:rPr>
              <a:t>виключно</a:t>
            </a:r>
            <a:r>
              <a:rPr lang="ru-RU" sz="2400" i="1" dirty="0" smtClean="0">
                <a:solidFill>
                  <a:srgbClr val="FFFF00"/>
                </a:solidFill>
              </a:rPr>
              <a:t> на </a:t>
            </a:r>
            <a:r>
              <a:rPr lang="ru-RU" sz="2400" i="1" dirty="0" err="1" smtClean="0">
                <a:solidFill>
                  <a:srgbClr val="FFFF00"/>
                </a:solidFill>
              </a:rPr>
              <a:t>революцію</a:t>
            </a:r>
            <a:r>
              <a:rPr lang="ru-RU" sz="2400" i="1" dirty="0" smtClean="0">
                <a:solidFill>
                  <a:srgbClr val="FFFF00"/>
                </a:solidFill>
              </a:rPr>
              <a:t>» 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    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r="10612"/>
          <a:stretch>
            <a:fillRect/>
          </a:stretch>
        </p:blipFill>
        <p:spPr bwMode="auto">
          <a:xfrm>
            <a:off x="3500430" y="2928934"/>
            <a:ext cx="5214974" cy="371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3429000"/>
            <a:ext cx="2857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1911—1917 — </a:t>
            </a:r>
            <a:r>
              <a:rPr lang="ru-RU" sz="2400" dirty="0" err="1" smtClean="0">
                <a:solidFill>
                  <a:srgbClr val="FFFF00"/>
                </a:solidFill>
              </a:rPr>
              <a:t>був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ув'язнений</a:t>
            </a:r>
            <a:r>
              <a:rPr lang="ru-RU" sz="2400" dirty="0" smtClean="0">
                <a:solidFill>
                  <a:srgbClr val="FFFF00"/>
                </a:solidFill>
              </a:rPr>
              <a:t> у </a:t>
            </a:r>
            <a:r>
              <a:rPr lang="ru-RU" sz="2400" dirty="0" err="1" smtClean="0">
                <a:solidFill>
                  <a:srgbClr val="FFFF00"/>
                </a:solidFill>
              </a:rPr>
              <a:t>Бутирській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тюрмі</a:t>
            </a:r>
            <a:r>
              <a:rPr lang="ru-RU" sz="2400" dirty="0" smtClean="0">
                <a:solidFill>
                  <a:srgbClr val="FFFF00"/>
                </a:solidFill>
              </a:rPr>
              <a:t> в </a:t>
            </a:r>
            <a:r>
              <a:rPr lang="ru-RU" sz="2400" dirty="0" err="1" smtClean="0">
                <a:solidFill>
                  <a:srgbClr val="FFFF00"/>
                </a:solidFill>
              </a:rPr>
              <a:t>Москві</a:t>
            </a:r>
            <a:endParaRPr lang="ru-RU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214282" y="214290"/>
            <a:ext cx="5429288" cy="64293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     Махно широко </a:t>
            </a:r>
            <a:r>
              <a:rPr lang="ru-RU" sz="2400" dirty="0" err="1" smtClean="0">
                <a:solidFill>
                  <a:srgbClr val="FFFF00"/>
                </a:solidFill>
              </a:rPr>
              <a:t>використовувати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своє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перебування</a:t>
            </a:r>
            <a:r>
              <a:rPr lang="ru-RU" sz="2400" dirty="0" smtClean="0">
                <a:solidFill>
                  <a:srgbClr val="FFFF00"/>
                </a:solidFill>
              </a:rPr>
              <a:t> на </a:t>
            </a:r>
            <a:r>
              <a:rPr lang="ru-RU" sz="2400" dirty="0" err="1" smtClean="0">
                <a:solidFill>
                  <a:srgbClr val="FFFF00"/>
                </a:solidFill>
              </a:rPr>
              <a:t>каторзі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</a:t>
            </a:r>
            <a:r>
              <a:rPr lang="ru-RU" sz="2400" dirty="0" smtClean="0">
                <a:solidFill>
                  <a:srgbClr val="FFFF00"/>
                </a:solidFill>
              </a:rPr>
              <a:t> метою </a:t>
            </a:r>
            <a:r>
              <a:rPr lang="ru-RU" sz="2400" dirty="0" err="1" smtClean="0">
                <a:solidFill>
                  <a:srgbClr val="FFFF00"/>
                </a:solidFill>
              </a:rPr>
              <a:t>самоосвіти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і</a:t>
            </a:r>
            <a:r>
              <a:rPr lang="ru-RU" sz="2400" dirty="0" smtClean="0">
                <a:solidFill>
                  <a:srgbClr val="FFFF00"/>
                </a:solidFill>
              </a:rPr>
              <a:t> проявив в </a:t>
            </a:r>
            <a:r>
              <a:rPr lang="ru-RU" sz="2400" dirty="0" err="1" smtClean="0">
                <a:solidFill>
                  <a:srgbClr val="FFFF00"/>
                </a:solidFill>
              </a:rPr>
              <a:t>цьому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відношенні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крайню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наполегливість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  <a:r>
              <a:rPr lang="ru-RU" sz="2400" dirty="0" err="1" smtClean="0">
                <a:solidFill>
                  <a:srgbClr val="FFFF00"/>
                </a:solidFill>
              </a:rPr>
              <a:t>Він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вивчав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російську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граматику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займався</a:t>
            </a:r>
            <a:r>
              <a:rPr lang="ru-RU" sz="2400" dirty="0" smtClean="0">
                <a:solidFill>
                  <a:srgbClr val="FFFF00"/>
                </a:solidFill>
              </a:rPr>
              <a:t> математикою, </a:t>
            </a:r>
            <a:r>
              <a:rPr lang="ru-RU" sz="2400" dirty="0" err="1" smtClean="0">
                <a:solidFill>
                  <a:srgbClr val="FFFF00"/>
                </a:solidFill>
              </a:rPr>
              <a:t>російською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літературою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історією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політичною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економією</a:t>
            </a:r>
            <a:r>
              <a:rPr lang="ru-RU" sz="2400" dirty="0" smtClean="0">
                <a:solidFill>
                  <a:srgbClr val="FFFF00"/>
                </a:solidFill>
              </a:rPr>
              <a:t>. Каторга, </a:t>
            </a:r>
            <a:r>
              <a:rPr lang="ru-RU" sz="2400" dirty="0" err="1" smtClean="0">
                <a:solidFill>
                  <a:srgbClr val="FFFF00"/>
                </a:solidFill>
              </a:rPr>
              <a:t>власне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була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єдиною</a:t>
            </a:r>
            <a:r>
              <a:rPr lang="ru-RU" sz="2400" dirty="0" smtClean="0">
                <a:solidFill>
                  <a:srgbClr val="FFFF00"/>
                </a:solidFill>
              </a:rPr>
              <a:t> школою, де Махно почерпнув </a:t>
            </a:r>
            <a:r>
              <a:rPr lang="ru-RU" sz="2400" dirty="0" err="1" smtClean="0">
                <a:solidFill>
                  <a:srgbClr val="FFFF00"/>
                </a:solidFill>
              </a:rPr>
              <a:t>історичні</a:t>
            </a:r>
            <a:r>
              <a:rPr lang="ru-RU" sz="2400" dirty="0" smtClean="0">
                <a:solidFill>
                  <a:srgbClr val="FFFF00"/>
                </a:solidFill>
              </a:rPr>
              <a:t> та </a:t>
            </a:r>
            <a:r>
              <a:rPr lang="ru-RU" sz="2400" dirty="0" err="1" smtClean="0">
                <a:solidFill>
                  <a:srgbClr val="FFFF00"/>
                </a:solidFill>
              </a:rPr>
              <a:t>політичні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знання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що</a:t>
            </a:r>
            <a:r>
              <a:rPr lang="ru-RU" sz="2400" dirty="0" smtClean="0">
                <a:solidFill>
                  <a:srgbClr val="FFFF00"/>
                </a:solidFill>
              </a:rPr>
              <a:t> послужили </a:t>
            </a:r>
            <a:r>
              <a:rPr lang="ru-RU" sz="2400" dirty="0" err="1" smtClean="0">
                <a:solidFill>
                  <a:srgbClr val="FFFF00"/>
                </a:solidFill>
              </a:rPr>
              <a:t>йому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величезн</a:t>
            </a:r>
            <a:r>
              <a:rPr lang="uk-UA" sz="2400" dirty="0" err="1" smtClean="0">
                <a:solidFill>
                  <a:srgbClr val="FFFF00"/>
                </a:solidFill>
              </a:rPr>
              <a:t>ою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підмогою</a:t>
            </a:r>
            <a:r>
              <a:rPr lang="ru-RU" sz="2400" dirty="0" smtClean="0">
                <a:solidFill>
                  <a:srgbClr val="FFFF00"/>
                </a:solidFill>
              </a:rPr>
              <a:t> у </a:t>
            </a:r>
            <a:r>
              <a:rPr lang="ru-RU" sz="2400" dirty="0" err="1" smtClean="0">
                <a:solidFill>
                  <a:srgbClr val="FFFF00"/>
                </a:solidFill>
              </a:rPr>
              <a:t>подальшій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його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революційної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діяльності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     Будучи </a:t>
            </a:r>
            <a:r>
              <a:rPr lang="ru-RU" sz="2400" dirty="0" err="1" smtClean="0">
                <a:solidFill>
                  <a:srgbClr val="FFFF00"/>
                </a:solidFill>
              </a:rPr>
              <a:t>активним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учасником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тюремних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протестів</a:t>
            </a:r>
            <a:r>
              <a:rPr lang="ru-RU" sz="2400" dirty="0" smtClean="0">
                <a:solidFill>
                  <a:srgbClr val="FFFF00"/>
                </a:solidFill>
              </a:rPr>
              <a:t>, 6 </a:t>
            </a:r>
            <a:r>
              <a:rPr lang="ru-RU" sz="2400" dirty="0" err="1" smtClean="0">
                <a:solidFill>
                  <a:srgbClr val="FFFF00"/>
                </a:solidFill>
              </a:rPr>
              <a:t>разів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потрапляв</a:t>
            </a:r>
            <a:r>
              <a:rPr lang="ru-RU" sz="2400" dirty="0" smtClean="0">
                <a:solidFill>
                  <a:srgbClr val="FFFF00"/>
                </a:solidFill>
              </a:rPr>
              <a:t> у карцер, де </a:t>
            </a:r>
            <a:r>
              <a:rPr lang="ru-RU" sz="2400" dirty="0" err="1" smtClean="0">
                <a:solidFill>
                  <a:srgbClr val="FFFF00"/>
                </a:solidFill>
              </a:rPr>
              <a:t>захворів</a:t>
            </a:r>
            <a:r>
              <a:rPr lang="ru-RU" sz="2400" dirty="0" smtClean="0">
                <a:solidFill>
                  <a:srgbClr val="FFFF00"/>
                </a:solidFill>
              </a:rPr>
              <a:t> на </a:t>
            </a:r>
            <a:r>
              <a:rPr lang="ru-RU" sz="2400" dirty="0" err="1" smtClean="0">
                <a:solidFill>
                  <a:srgbClr val="FFFF00"/>
                </a:solidFill>
              </a:rPr>
              <a:t>туберкульоз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легенів</a:t>
            </a: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200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428736"/>
            <a:ext cx="3286128" cy="496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428596" y="428604"/>
            <a:ext cx="8358246" cy="1428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    </a:t>
            </a:r>
            <a:r>
              <a:rPr lang="ru-RU" sz="2400" dirty="0" err="1" smtClean="0">
                <a:solidFill>
                  <a:srgbClr val="FFFF00"/>
                </a:solidFill>
              </a:rPr>
              <a:t>Після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Лютневої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революції</a:t>
            </a:r>
            <a:r>
              <a:rPr lang="ru-RU" sz="2400" dirty="0" smtClean="0">
                <a:solidFill>
                  <a:srgbClr val="FFFF00"/>
                </a:solidFill>
              </a:rPr>
              <a:t> 1917  впала </a:t>
            </a:r>
            <a:r>
              <a:rPr lang="ru-RU" sz="2400" dirty="0" err="1" smtClean="0">
                <a:solidFill>
                  <a:srgbClr val="FFFF00"/>
                </a:solidFill>
              </a:rPr>
              <a:t>монархія</a:t>
            </a:r>
            <a:r>
              <a:rPr lang="ru-RU" sz="2400" dirty="0" smtClean="0">
                <a:solidFill>
                  <a:srgbClr val="FFFF00"/>
                </a:solidFill>
              </a:rPr>
              <a:t> у </a:t>
            </a:r>
            <a:r>
              <a:rPr lang="ru-RU" sz="2400" dirty="0" err="1" smtClean="0">
                <a:solidFill>
                  <a:srgbClr val="FFFF00"/>
                </a:solidFill>
              </a:rPr>
              <a:t>Російській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імперії</a:t>
            </a:r>
            <a:r>
              <a:rPr lang="ru-RU" sz="2400" dirty="0" smtClean="0">
                <a:solidFill>
                  <a:srgbClr val="FFFF00"/>
                </a:solidFill>
              </a:rPr>
              <a:t>, а Нестор Махно </a:t>
            </a:r>
            <a:r>
              <a:rPr lang="ru-RU" sz="2400" dirty="0" err="1" smtClean="0">
                <a:solidFill>
                  <a:srgbClr val="FFFF00"/>
                </a:solidFill>
              </a:rPr>
              <a:t>отримав</a:t>
            </a:r>
            <a:r>
              <a:rPr lang="ru-RU" sz="2400" dirty="0" smtClean="0">
                <a:solidFill>
                  <a:srgbClr val="FFFF00"/>
                </a:solidFill>
              </a:rPr>
              <a:t> свободу.</a:t>
            </a:r>
          </a:p>
          <a:p>
            <a:pPr>
              <a:buNone/>
            </a:pP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6705625" cy="413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6215082"/>
            <a:ext cx="4241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В'язні Бутирської тюрми після звільнення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428596" y="357166"/>
            <a:ext cx="8429684" cy="22145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    У </a:t>
            </a:r>
            <a:r>
              <a:rPr lang="ru-RU" sz="2400" dirty="0" err="1" smtClean="0">
                <a:solidFill>
                  <a:srgbClr val="FFFF00"/>
                </a:solidFill>
              </a:rPr>
              <a:t>березні</a:t>
            </a:r>
            <a:r>
              <a:rPr lang="ru-RU" sz="2400" dirty="0" smtClean="0">
                <a:solidFill>
                  <a:srgbClr val="FFFF00"/>
                </a:solidFill>
              </a:rPr>
              <a:t> 1917 р. </a:t>
            </a:r>
            <a:r>
              <a:rPr lang="ru-RU" sz="2400" dirty="0" err="1" smtClean="0">
                <a:solidFill>
                  <a:srgbClr val="FFFF00"/>
                </a:solidFill>
              </a:rPr>
              <a:t>приїхав</a:t>
            </a:r>
            <a:r>
              <a:rPr lang="ru-RU" sz="2400" dirty="0" smtClean="0">
                <a:solidFill>
                  <a:srgbClr val="FFFF00"/>
                </a:solidFill>
              </a:rPr>
              <a:t> на </a:t>
            </a:r>
            <a:r>
              <a:rPr lang="ru-RU" sz="2400" dirty="0" err="1" smtClean="0">
                <a:solidFill>
                  <a:srgbClr val="FFFF00"/>
                </a:solidFill>
              </a:rPr>
              <a:t>Катеринославщину</a:t>
            </a:r>
            <a:r>
              <a:rPr lang="ru-RU" sz="2400" dirty="0" smtClean="0">
                <a:solidFill>
                  <a:srgbClr val="FFFF00"/>
                </a:solidFill>
              </a:rPr>
              <a:t>, де </a:t>
            </a:r>
            <a:r>
              <a:rPr lang="ru-RU" sz="2400" dirty="0" err="1" smtClean="0">
                <a:solidFill>
                  <a:srgbClr val="FFFF00"/>
                </a:solidFill>
              </a:rPr>
              <a:t>розгорнув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широку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діяльність</a:t>
            </a:r>
            <a:r>
              <a:rPr lang="ru-RU" sz="2400" dirty="0" smtClean="0">
                <a:solidFill>
                  <a:srgbClr val="FFFF00"/>
                </a:solidFill>
              </a:rPr>
              <a:t> як </a:t>
            </a:r>
            <a:r>
              <a:rPr lang="ru-RU" sz="2400" dirty="0" err="1" smtClean="0">
                <a:solidFill>
                  <a:srgbClr val="FFFF00"/>
                </a:solidFill>
              </a:rPr>
              <a:t>політик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військовий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діяч</a:t>
            </a:r>
            <a:r>
              <a:rPr lang="ru-RU" sz="2400" dirty="0" smtClean="0">
                <a:solidFill>
                  <a:srgbClr val="FFFF00"/>
                </a:solidFill>
              </a:rPr>
              <a:t>. Створена Нестором місцева адміністрація провела </a:t>
            </a:r>
            <a:r>
              <a:rPr lang="ru-RU" sz="2400" dirty="0" err="1" smtClean="0">
                <a:solidFill>
                  <a:srgbClr val="FFFF00"/>
                </a:solidFill>
              </a:rPr>
              <a:t>розподіл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маєтностей</a:t>
            </a:r>
            <a:r>
              <a:rPr lang="ru-RU" sz="2400" dirty="0" smtClean="0">
                <a:solidFill>
                  <a:srgbClr val="FFFF00"/>
                </a:solidFill>
              </a:rPr>
              <a:t> великих </a:t>
            </a:r>
            <a:r>
              <a:rPr lang="ru-RU" sz="2400" dirty="0" err="1" smtClean="0">
                <a:solidFill>
                  <a:srgbClr val="FFFF00"/>
                </a:solidFill>
              </a:rPr>
              <a:t>землевласників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серед</a:t>
            </a:r>
            <a:r>
              <a:rPr lang="ru-RU" sz="2400" dirty="0" smtClean="0">
                <a:solidFill>
                  <a:srgbClr val="FFFF00"/>
                </a:solidFill>
              </a:rPr>
              <a:t> селянства, </a:t>
            </a:r>
            <a:r>
              <a:rPr lang="ru-RU" sz="2400" dirty="0" err="1" smtClean="0">
                <a:solidFill>
                  <a:srgbClr val="FFFF00"/>
                </a:solidFill>
              </a:rPr>
              <a:t>примусила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місцевих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підприємців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значно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підняти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заробітну</a:t>
            </a:r>
            <a:r>
              <a:rPr lang="ru-RU" sz="2400" dirty="0" smtClean="0">
                <a:solidFill>
                  <a:srgbClr val="FFFF00"/>
                </a:solidFill>
              </a:rPr>
              <a:t> плату </a:t>
            </a:r>
            <a:r>
              <a:rPr lang="ru-RU" sz="2400" dirty="0" err="1" smtClean="0">
                <a:solidFill>
                  <a:srgbClr val="FFFF00"/>
                </a:solidFill>
              </a:rPr>
              <a:t>робітникам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6667" r="2499"/>
          <a:stretch>
            <a:fillRect/>
          </a:stretch>
        </p:blipFill>
        <p:spPr bwMode="auto">
          <a:xfrm>
            <a:off x="1928794" y="2643182"/>
            <a:ext cx="5572164" cy="400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285720" y="214290"/>
            <a:ext cx="8572560" cy="26431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    У </a:t>
            </a:r>
            <a:r>
              <a:rPr lang="ru-RU" sz="2400" dirty="0" err="1" smtClean="0">
                <a:solidFill>
                  <a:srgbClr val="FFFF00"/>
                </a:solidFill>
              </a:rPr>
              <a:t>кінці</a:t>
            </a:r>
            <a:r>
              <a:rPr lang="ru-RU" sz="2400" dirty="0" smtClean="0">
                <a:solidFill>
                  <a:srgbClr val="FFFF00"/>
                </a:solidFill>
              </a:rPr>
              <a:t> 1917 р. — початку 1918 р. Махно </a:t>
            </a:r>
            <a:r>
              <a:rPr lang="ru-RU" sz="2400" dirty="0" err="1" smtClean="0">
                <a:solidFill>
                  <a:srgbClr val="FFFF00"/>
                </a:solidFill>
              </a:rPr>
              <a:t>сформував</a:t>
            </a:r>
            <a:r>
              <a:rPr lang="ru-RU" sz="2400" dirty="0" smtClean="0">
                <a:solidFill>
                  <a:srgbClr val="FFFF00"/>
                </a:solidFill>
              </a:rPr>
              <a:t> «</a:t>
            </a:r>
            <a:r>
              <a:rPr lang="ru-RU" sz="2400" dirty="0" err="1" smtClean="0">
                <a:solidFill>
                  <a:srgbClr val="FFFF00"/>
                </a:solidFill>
              </a:rPr>
              <a:t>селянські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вільні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батальйони</a:t>
            </a:r>
            <a:r>
              <a:rPr lang="ru-RU" sz="2400" dirty="0" smtClean="0">
                <a:solidFill>
                  <a:srgbClr val="FFFF00"/>
                </a:solidFill>
              </a:rPr>
              <a:t>», </a:t>
            </a:r>
            <a:r>
              <a:rPr lang="ru-RU" sz="2400" dirty="0" err="1" smtClean="0">
                <a:solidFill>
                  <a:srgbClr val="FFFF00"/>
                </a:solidFill>
              </a:rPr>
              <a:t>які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розпочали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боротьбу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проти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козачих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частин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Південно-Західного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Румунського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фронтів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які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намагалися</a:t>
            </a:r>
            <a:r>
              <a:rPr lang="ru-RU" sz="2400" dirty="0" smtClean="0">
                <a:solidFill>
                  <a:srgbClr val="FFFF00"/>
                </a:solidFill>
              </a:rPr>
              <a:t> через </a:t>
            </a:r>
            <a:r>
              <a:rPr lang="ru-RU" sz="2400" dirty="0" err="1" smtClean="0">
                <a:solidFill>
                  <a:srgbClr val="FFFF00"/>
                </a:solidFill>
              </a:rPr>
              <a:t>територію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України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пробитись</a:t>
            </a:r>
            <a:r>
              <a:rPr lang="ru-RU" sz="2400" dirty="0" smtClean="0">
                <a:solidFill>
                  <a:srgbClr val="FFFF00"/>
                </a:solidFill>
              </a:rPr>
              <a:t> на Дон </a:t>
            </a:r>
            <a:r>
              <a:rPr lang="ru-RU" sz="2400" dirty="0" err="1" smtClean="0">
                <a:solidFill>
                  <a:srgbClr val="FFFF00"/>
                </a:solidFill>
              </a:rPr>
              <a:t>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приєднатись</a:t>
            </a:r>
            <a:r>
              <a:rPr lang="ru-RU" sz="2400" dirty="0" smtClean="0">
                <a:solidFill>
                  <a:srgbClr val="FFFF00"/>
                </a:solidFill>
              </a:rPr>
              <a:t> до </a:t>
            </a:r>
            <a:r>
              <a:rPr lang="ru-RU" sz="2400" dirty="0" err="1" smtClean="0">
                <a:solidFill>
                  <a:srgbClr val="FFFF00"/>
                </a:solidFill>
              </a:rPr>
              <a:t>військ</a:t>
            </a:r>
            <a:r>
              <a:rPr lang="ru-RU" sz="2400" dirty="0" smtClean="0">
                <a:solidFill>
                  <a:srgbClr val="FFFF00"/>
                </a:solidFill>
              </a:rPr>
              <a:t> генерала </a:t>
            </a:r>
            <a:r>
              <a:rPr lang="ru-RU" sz="2400" dirty="0" err="1" smtClean="0">
                <a:solidFill>
                  <a:srgbClr val="FFFF00"/>
                </a:solidFill>
              </a:rPr>
              <a:t>О.Каледіна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07.jpg"/>
          <p:cNvPicPr>
            <a:picLocks noChangeAspect="1"/>
          </p:cNvPicPr>
          <p:nvPr/>
        </p:nvPicPr>
        <p:blipFill>
          <a:blip r:embed="rId3" cstate="print"/>
          <a:srcRect b="6584"/>
          <a:stretch>
            <a:fillRect/>
          </a:stretch>
        </p:blipFill>
        <p:spPr>
          <a:xfrm>
            <a:off x="785786" y="2202726"/>
            <a:ext cx="7358114" cy="4012356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428596" y="500042"/>
            <a:ext cx="4786346" cy="45720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    </a:t>
            </a:r>
            <a:r>
              <a:rPr lang="ru-RU" sz="2400" dirty="0" err="1" smtClean="0">
                <a:solidFill>
                  <a:srgbClr val="FFFF00"/>
                </a:solidFill>
              </a:rPr>
              <a:t>Наступ</a:t>
            </a:r>
            <a:r>
              <a:rPr lang="ru-RU" sz="2400" dirty="0" smtClean="0">
                <a:solidFill>
                  <a:srgbClr val="FFFF00"/>
                </a:solidFill>
              </a:rPr>
              <a:t> в </a:t>
            </a:r>
            <a:r>
              <a:rPr lang="ru-RU" sz="2400" dirty="0" err="1" smtClean="0">
                <a:solidFill>
                  <a:srgbClr val="FFFF00"/>
                </a:solidFill>
              </a:rPr>
              <a:t>березні</a:t>
            </a:r>
            <a:r>
              <a:rPr lang="ru-RU" sz="2400" dirty="0" smtClean="0">
                <a:solidFill>
                  <a:srgbClr val="FFFF00"/>
                </a:solidFill>
              </a:rPr>
              <a:t> 1918 р. </a:t>
            </a:r>
            <a:r>
              <a:rPr lang="ru-RU" sz="2400" dirty="0" err="1" smtClean="0">
                <a:solidFill>
                  <a:srgbClr val="FFFF00"/>
                </a:solidFill>
              </a:rPr>
              <a:t>німецько-австро-угорських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військ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примусив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Махна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виїхати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України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  <a:r>
              <a:rPr lang="ru-RU" sz="2400" dirty="0" err="1" smtClean="0">
                <a:solidFill>
                  <a:srgbClr val="FFFF00"/>
                </a:solidFill>
              </a:rPr>
              <a:t>Деякий</a:t>
            </a:r>
            <a:r>
              <a:rPr lang="ru-RU" sz="2400" dirty="0" smtClean="0">
                <a:solidFill>
                  <a:srgbClr val="FFFF00"/>
                </a:solidFill>
              </a:rPr>
              <a:t> час </a:t>
            </a:r>
            <a:r>
              <a:rPr lang="ru-RU" sz="2400" dirty="0" err="1" smtClean="0">
                <a:solidFill>
                  <a:srgbClr val="FFFF00"/>
                </a:solidFill>
              </a:rPr>
              <a:t>він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перебував</a:t>
            </a:r>
            <a:r>
              <a:rPr lang="ru-RU" sz="2400" dirty="0" smtClean="0">
                <a:solidFill>
                  <a:srgbClr val="FFFF00"/>
                </a:solidFill>
              </a:rPr>
              <a:t> у </a:t>
            </a:r>
            <a:r>
              <a:rPr lang="ru-RU" sz="2400" dirty="0" err="1" smtClean="0">
                <a:solidFill>
                  <a:srgbClr val="FFFF00"/>
                </a:solidFill>
              </a:rPr>
              <a:t>Таганрозі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Ростові-на-Дону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Царицині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Астрахані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Саратові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Москві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uk-UA" sz="2400" dirty="0" smtClean="0">
                <a:solidFill>
                  <a:srgbClr val="FFFF00"/>
                </a:solidFill>
              </a:rPr>
              <a:t>     У 1918 році зустрівся з В. Леніним у Кремлі, де домовився про співпраця більшовиків з анархістами.</a:t>
            </a: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uk-UA" sz="2400" dirty="0" smtClean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b="6797"/>
          <a:stretch>
            <a:fillRect/>
          </a:stretch>
        </p:blipFill>
        <p:spPr bwMode="auto">
          <a:xfrm>
            <a:off x="5572132" y="580770"/>
            <a:ext cx="3000396" cy="541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1016</Words>
  <Application>Microsoft Office PowerPoint</Application>
  <PresentationFormat>Экран (4:3)</PresentationFormat>
  <Paragraphs>40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Нестор Махно “ перший серед рівних 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Renat</cp:lastModifiedBy>
  <cp:revision>26</cp:revision>
  <dcterms:modified xsi:type="dcterms:W3CDTF">2014-01-16T13:30:48Z</dcterms:modified>
</cp:coreProperties>
</file>