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5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3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6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3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0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1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8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3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9654-BCAA-4C90-A8C8-C16B8093468F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9581-4242-47F4-AAB2-01D4C263C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3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6" y="0"/>
            <a:ext cx="92045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b="1" i="1" dirty="0" smtClean="0"/>
              <a:t>Історія музичного мистецтва в Україні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6597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3504" r="2498" b="5159"/>
          <a:stretch/>
        </p:blipFill>
        <p:spPr>
          <a:xfrm>
            <a:off x="-180528" y="0"/>
            <a:ext cx="9324528" cy="688558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472"/>
            <a:ext cx="878173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effectLst/>
              </a:rPr>
              <a:t>Отже, музичне мистецтво в України, вийшовши із селянської хати, від кобзаря-мандрівника, набуло нових форм та рис, посівши значне місце у музичних салонах, концертних та оперних сценах України.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92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419777">
            <a:off x="-316437" y="2718109"/>
            <a:ext cx="4951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3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79" y="3845"/>
            <a:ext cx="9186179" cy="68541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11"/>
            <a:ext cx="6588224" cy="245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Огляд історії народної музики в Україні можна почати з найдавніших часів історії людства. Народна музика — це весь скарб вокальних та інструментальних мелодій, який з найдавніших часів існування народу шляхом усної передачі переходив до наступних поколінь.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462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7" y="4258"/>
            <a:ext cx="9203208" cy="68537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80920" cy="2267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Найдавнішими в Україні вважаються мелодії обрядових пісень. Ці пісні пов'язані насамперед із календарними святами або господарськими подіями (колядки, щедрівки, веснянки, купальні пісні), або пісні, пов'язані з важливими подіями в житті людини (пісні весільні, хрестильні, похоронні голосіння).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9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4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0"/>
            <a:ext cx="3995936" cy="42210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effectLst/>
              </a:rPr>
              <a:t>Золотою </a:t>
            </a:r>
            <a:r>
              <a:rPr lang="ru-RU" sz="3100" dirty="0" err="1" smtClean="0">
                <a:effectLst/>
              </a:rPr>
              <a:t>добою</a:t>
            </a:r>
            <a:r>
              <a:rPr lang="ru-RU" sz="3100" dirty="0" smtClean="0">
                <a:effectLst/>
              </a:rPr>
              <a:t> у </a:t>
            </a:r>
            <a:r>
              <a:rPr lang="ru-RU" sz="3100" dirty="0" err="1" smtClean="0">
                <a:effectLst/>
              </a:rPr>
              <a:t>розвитку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української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народної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пісні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можна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вважати</a:t>
            </a:r>
            <a:r>
              <a:rPr lang="ru-RU" sz="3100" dirty="0" smtClean="0">
                <a:effectLst/>
              </a:rPr>
              <a:t> </a:t>
            </a:r>
            <a:r>
              <a:rPr lang="en-US" sz="3100" dirty="0" smtClean="0">
                <a:effectLst/>
              </a:rPr>
              <a:t>X-XVIII </a:t>
            </a:r>
            <a:r>
              <a:rPr lang="ru-RU" sz="3100" dirty="0" err="1" smtClean="0">
                <a:effectLst/>
              </a:rPr>
              <a:t>століття</a:t>
            </a:r>
            <a:r>
              <a:rPr lang="ru-RU" sz="3100" dirty="0" smtClean="0">
                <a:effectLst/>
              </a:rPr>
              <a:t>. В </a:t>
            </a:r>
            <a:r>
              <a:rPr lang="ru-RU" sz="3100" dirty="0" err="1" smtClean="0">
                <a:effectLst/>
              </a:rPr>
              <a:t>піснях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цього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періоду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формуються</a:t>
            </a:r>
            <a:r>
              <a:rPr lang="ru-RU" sz="3100" dirty="0" smtClean="0">
                <a:effectLst/>
              </a:rPr>
              <a:t> й </a:t>
            </a:r>
            <a:r>
              <a:rPr lang="ru-RU" sz="3100" dirty="0" err="1" smtClean="0">
                <a:effectLst/>
              </a:rPr>
              <a:t>закріплюються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ті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характерні</a:t>
            </a:r>
            <a:r>
              <a:rPr lang="ru-RU" sz="3100" dirty="0" smtClean="0">
                <a:effectLst/>
              </a:rPr>
              <a:t> </a:t>
            </a:r>
            <a:r>
              <a:rPr lang="ru-RU" sz="3100" dirty="0" err="1" smtClean="0">
                <a:effectLst/>
              </a:rPr>
              <a:t>прикмети</a:t>
            </a:r>
            <a:r>
              <a:rPr lang="ru-RU" sz="3100" dirty="0" smtClean="0">
                <a:effectLst/>
              </a:rPr>
              <a:t> </a:t>
            </a:r>
            <a:r>
              <a:rPr lang="uk-UA" sz="3100" dirty="0" smtClean="0">
                <a:effectLst/>
              </a:rPr>
              <a:t>української народної пісні, які вирізняють її з пісень інших народів. З'являється нова форма козацьких дум, лірико-епічних творів імпровізовано-речитативного характеру, що змальовують боротьбу козаків з турками, а пізніше — війни часів Хмельниччини. Спорідненими з думами є історичні пісні. З появою дум з'являються народні співці: кобзарі, бандуристи, лірники, що </a:t>
            </a:r>
            <a:r>
              <a:rPr lang="uk-UA" sz="3100" dirty="0" err="1" smtClean="0">
                <a:effectLst/>
              </a:rPr>
              <a:t>організуються</a:t>
            </a:r>
            <a:r>
              <a:rPr lang="uk-UA" sz="3100" dirty="0" smtClean="0">
                <a:effectLst/>
              </a:rPr>
              <a:t> навіть у співацькі братства або цехи зі своїми традиціями. </a:t>
            </a:r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8824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37" y="0"/>
            <a:ext cx="927285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6138" y="0"/>
            <a:ext cx="9240137" cy="292494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Подальший розвиток української народної пісні зближує її із сучасною музичною європейською системою. Зміст таких пісень наповнюється індивідуальними переживаннями людини у різноманітних формах. Це пісні чумацькі, бурлацькі, рекрутські, парубоцькі та любовні. З'являються танкові форми мелодій: шумки, козачки, метелиці, коломийки.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73"/>
            <a:ext cx="9144000" cy="241561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За часів Володимира Великого з'являється в Україні й церковна музика. Знання церковного співу поширювало духовенство й окремі "</a:t>
            </a:r>
            <a:r>
              <a:rPr lang="uk-UA" sz="2400" dirty="0" err="1" smtClean="0"/>
              <a:t>демественики</a:t>
            </a:r>
            <a:r>
              <a:rPr lang="uk-UA" sz="2400" dirty="0" smtClean="0"/>
              <a:t>" — вчителі співу, що вводили так званий </a:t>
            </a:r>
            <a:r>
              <a:rPr lang="uk-UA" sz="2400" dirty="0" err="1" smtClean="0"/>
              <a:t>демествений</a:t>
            </a:r>
            <a:r>
              <a:rPr lang="uk-UA" sz="2400" dirty="0" smtClean="0"/>
              <a:t> спів — </a:t>
            </a:r>
            <a:r>
              <a:rPr lang="uk-UA" sz="2400" dirty="0" err="1" smtClean="0"/>
              <a:t>напівцерковний</a:t>
            </a:r>
            <a:r>
              <a:rPr lang="uk-UA" sz="2400" dirty="0" smtClean="0"/>
              <a:t>, </a:t>
            </a:r>
            <a:r>
              <a:rPr lang="uk-UA" sz="2400" dirty="0" err="1" smtClean="0"/>
              <a:t>напівсвітський</a:t>
            </a:r>
            <a:r>
              <a:rPr lang="uk-UA" sz="2400" dirty="0" smtClean="0"/>
              <a:t>, "на слух". Про грецьких церковних співаків докладно розповідають літописи Давньої Русі.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854"/>
            <a:ext cx="7416824" cy="2273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 smtClean="0">
                <a:effectLst/>
              </a:rPr>
              <a:t>Щодо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світської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музичної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культури</a:t>
            </a:r>
            <a:r>
              <a:rPr lang="ru-RU" sz="1600" dirty="0" smtClean="0">
                <a:effectLst/>
              </a:rPr>
              <a:t> в </a:t>
            </a:r>
            <a:r>
              <a:rPr lang="ru-RU" sz="1600" dirty="0" err="1" smtClean="0">
                <a:effectLst/>
              </a:rPr>
              <a:t>Україні</a:t>
            </a:r>
            <a:r>
              <a:rPr lang="ru-RU" sz="1600" dirty="0" smtClean="0">
                <a:effectLst/>
              </a:rPr>
              <a:t>, то </a:t>
            </a:r>
            <a:r>
              <a:rPr lang="ru-RU" sz="1600" dirty="0" err="1" smtClean="0">
                <a:effectLst/>
              </a:rPr>
              <a:t>розвиток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її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починається</a:t>
            </a:r>
            <a:r>
              <a:rPr lang="ru-RU" sz="1600" dirty="0" smtClean="0">
                <a:effectLst/>
              </a:rPr>
              <a:t> у </a:t>
            </a:r>
            <a:r>
              <a:rPr lang="en-US" sz="1600" dirty="0" smtClean="0">
                <a:effectLst/>
              </a:rPr>
              <a:t>XVI </a:t>
            </a:r>
            <a:r>
              <a:rPr lang="ru-RU" sz="1600" dirty="0" err="1" smtClean="0">
                <a:effectLst/>
              </a:rPr>
              <a:t>столітті</a:t>
            </a:r>
            <a:r>
              <a:rPr lang="ru-RU" sz="1600" dirty="0" smtClean="0">
                <a:effectLst/>
              </a:rPr>
              <a:t>. </a:t>
            </a:r>
            <a:r>
              <a:rPr lang="ru-RU" sz="1600" dirty="0" err="1" smtClean="0">
                <a:effectLst/>
              </a:rPr>
              <a:t>Цікавим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явищем</a:t>
            </a:r>
            <a:r>
              <a:rPr lang="ru-RU" sz="1600" dirty="0" smtClean="0">
                <a:effectLst/>
              </a:rPr>
              <a:t> того часу </a:t>
            </a:r>
            <a:r>
              <a:rPr lang="ru-RU" sz="1600" dirty="0" err="1" smtClean="0">
                <a:effectLst/>
              </a:rPr>
              <a:t>були</a:t>
            </a:r>
            <a:r>
              <a:rPr lang="ru-RU" sz="1600" dirty="0" smtClean="0">
                <a:effectLst/>
              </a:rPr>
              <a:t> "</a:t>
            </a:r>
            <a:r>
              <a:rPr lang="ru-RU" sz="1600" dirty="0" err="1" smtClean="0">
                <a:effectLst/>
              </a:rPr>
              <a:t>кріпацькі</a:t>
            </a:r>
            <a:r>
              <a:rPr lang="ru-RU" sz="1600" dirty="0" smtClean="0">
                <a:effectLst/>
              </a:rPr>
              <a:t> капели" (</a:t>
            </a:r>
            <a:r>
              <a:rPr lang="ru-RU" sz="1600" dirty="0" err="1" smtClean="0">
                <a:effectLst/>
              </a:rPr>
              <a:t>інструментальні</a:t>
            </a:r>
            <a:r>
              <a:rPr lang="ru-RU" sz="1600" dirty="0" smtClean="0">
                <a:effectLst/>
              </a:rPr>
              <a:t> й </a:t>
            </a:r>
            <a:r>
              <a:rPr lang="ru-RU" sz="1600" dirty="0" err="1" smtClean="0">
                <a:effectLst/>
              </a:rPr>
              <a:t>вокальні</a:t>
            </a:r>
            <a:r>
              <a:rPr lang="ru-RU" sz="1600" dirty="0" smtClean="0">
                <a:effectLst/>
              </a:rPr>
              <a:t>), </a:t>
            </a:r>
            <a:r>
              <a:rPr lang="ru-RU" sz="1600" dirty="0" err="1" smtClean="0">
                <a:effectLst/>
              </a:rPr>
              <a:t>які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існували</a:t>
            </a:r>
            <a:r>
              <a:rPr lang="ru-RU" sz="1600" dirty="0" smtClean="0">
                <a:effectLst/>
              </a:rPr>
              <a:t> в </a:t>
            </a:r>
            <a:r>
              <a:rPr lang="ru-RU" sz="1600" dirty="0" err="1" smtClean="0">
                <a:effectLst/>
              </a:rPr>
              <a:t>панських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маєтках</a:t>
            </a:r>
            <a:r>
              <a:rPr lang="ru-RU" sz="1600" dirty="0" smtClean="0">
                <a:effectLst/>
              </a:rPr>
              <a:t>. У </a:t>
            </a:r>
            <a:r>
              <a:rPr lang="ru-RU" sz="1600" dirty="0" err="1" smtClean="0">
                <a:effectLst/>
              </a:rPr>
              <a:t>маєтку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польського</a:t>
            </a:r>
            <a:r>
              <a:rPr lang="ru-RU" sz="1600" dirty="0" smtClean="0">
                <a:effectLst/>
              </a:rPr>
              <a:t> магната </a:t>
            </a:r>
            <a:r>
              <a:rPr lang="ru-RU" sz="1600" dirty="0" err="1" smtClean="0">
                <a:effectLst/>
              </a:rPr>
              <a:t>Потоцького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існувала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навіть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музична</a:t>
            </a:r>
            <a:r>
              <a:rPr lang="ru-RU" sz="1600" dirty="0" smtClean="0">
                <a:effectLst/>
              </a:rPr>
              <a:t> школа. На </a:t>
            </a:r>
            <a:r>
              <a:rPr lang="uk-UA" sz="1600" dirty="0" smtClean="0">
                <a:effectLst/>
              </a:rPr>
              <a:t>Лівобережній Україні справжнім меценатом музичної культури була родина Розумовських. Олексій Розумовський, фаворит імператриці Єлизавети, мав великий вплив на розвиток тогочасної музики імператорського двору. У Батурині в нього була своя капела, а його син Андрій, посол у Відні, теж великий меценат, шанувальник музики, навіть приятелював із Бетховеном.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0096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8" y="0"/>
            <a:ext cx="926590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0751"/>
            <a:ext cx="9144000" cy="1783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До репертуару </a:t>
            </a:r>
            <a:r>
              <a:rPr lang="ru-RU" sz="1600" dirty="0" err="1" smtClean="0"/>
              <a:t>музичних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цехів</a:t>
            </a:r>
            <a:r>
              <a:rPr lang="ru-RU" sz="1600" dirty="0" smtClean="0"/>
              <a:t> входила </a:t>
            </a:r>
            <a:r>
              <a:rPr lang="ru-RU" sz="1600" dirty="0" err="1" smtClean="0"/>
              <a:t>інструментальна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музика</a:t>
            </a:r>
            <a:r>
              <a:rPr lang="ru-RU" sz="1600" dirty="0" smtClean="0"/>
              <a:t>, яка у </a:t>
            </a:r>
            <a:r>
              <a:rPr lang="en-US" sz="1600" dirty="0" smtClean="0"/>
              <a:t>XVI — XVII </a:t>
            </a:r>
            <a:r>
              <a:rPr lang="ru-RU" sz="1600" dirty="0" smtClean="0"/>
              <a:t>ст. </a:t>
            </a:r>
            <a:r>
              <a:rPr lang="ru-RU" sz="1600" dirty="0" err="1" smtClean="0"/>
              <a:t>набула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. </a:t>
            </a:r>
            <a:r>
              <a:rPr lang="ru-RU" sz="1600" dirty="0" err="1" smtClean="0"/>
              <a:t>Інструментальна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музика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сприяла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формуванню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демократичної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інтонації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міщансько-побутові</a:t>
            </a:r>
            <a:r>
              <a:rPr lang="ru-RU" sz="1600" dirty="0" smtClean="0"/>
              <a:t> й </a:t>
            </a:r>
            <a:r>
              <a:rPr lang="ru-RU" sz="1600" dirty="0" err="1" smtClean="0"/>
              <a:t>фольклорні</a:t>
            </a:r>
            <a:r>
              <a:rPr lang="ru-RU" sz="1600" dirty="0" smtClean="0"/>
              <a:t> </a:t>
            </a:r>
            <a:r>
              <a:rPr lang="uk-UA" sz="1600" dirty="0" smtClean="0"/>
              <a:t>джерела поєднувалися з музичною лексикою професійної музики. Музична форма набуває ознак періодичності, пропорційності, рівноваги частин і цілого; формується яскравий тематизм. Міські музики були важливою сполучною ланкою між фольклором та професійною музикою європейського типу і водночас яскравими представниками так званого низового бароко.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054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Види </a:t>
            </a:r>
            <a:r>
              <a:rPr lang="uk-UA" sz="3600" dirty="0" err="1" smtClean="0"/>
              <a:t>самозвучних</a:t>
            </a:r>
            <a:r>
              <a:rPr lang="uk-UA" sz="3600" dirty="0" smtClean="0"/>
              <a:t> інструментів </a:t>
            </a:r>
            <a:r>
              <a:rPr lang="en-US" sz="3600" dirty="0" smtClean="0"/>
              <a:t>XV</a:t>
            </a:r>
            <a:r>
              <a:rPr lang="uk-UA" sz="3600" dirty="0" smtClean="0"/>
              <a:t> ст.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2751"/>
            <a:ext cx="7560840" cy="523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Історія музичного мистецтва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самозвучних інструментів XV ст.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музичного мистецтва в Україні</dc:title>
  <dc:creator>Adm</dc:creator>
  <cp:lastModifiedBy>Adm</cp:lastModifiedBy>
  <cp:revision>8</cp:revision>
  <dcterms:created xsi:type="dcterms:W3CDTF">2013-09-28T15:56:09Z</dcterms:created>
  <dcterms:modified xsi:type="dcterms:W3CDTF">2013-09-28T18:00:46Z</dcterms:modified>
</cp:coreProperties>
</file>