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2F44AC-0FA7-4B49-9A78-B4720E5BB0D5}" type="datetimeFigureOut">
              <a:rPr lang="uk-UA" smtClean="0"/>
              <a:t>18.09.2013</a:t>
            </a:fld>
            <a:endParaRPr lang="uk-UA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51CCB8-EC38-4AF4-A424-CE792906839B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2F44AC-0FA7-4B49-9A78-B4720E5BB0D5}" type="datetimeFigureOut">
              <a:rPr lang="uk-UA" smtClean="0"/>
              <a:t>18.09.2013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51CCB8-EC38-4AF4-A424-CE792906839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2F44AC-0FA7-4B49-9A78-B4720E5BB0D5}" type="datetimeFigureOut">
              <a:rPr lang="uk-UA" smtClean="0"/>
              <a:t>18.09.2013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51CCB8-EC38-4AF4-A424-CE792906839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2F44AC-0FA7-4B49-9A78-B4720E5BB0D5}" type="datetimeFigureOut">
              <a:rPr lang="uk-UA" smtClean="0"/>
              <a:t>18.09.2013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51CCB8-EC38-4AF4-A424-CE792906839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2F44AC-0FA7-4B49-9A78-B4720E5BB0D5}" type="datetimeFigureOut">
              <a:rPr lang="uk-UA" smtClean="0"/>
              <a:t>18.09.2013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51CCB8-EC38-4AF4-A424-CE792906839B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2F44AC-0FA7-4B49-9A78-B4720E5BB0D5}" type="datetimeFigureOut">
              <a:rPr lang="uk-UA" smtClean="0"/>
              <a:t>18.09.2013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51CCB8-EC38-4AF4-A424-CE792906839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2F44AC-0FA7-4B49-9A78-B4720E5BB0D5}" type="datetimeFigureOut">
              <a:rPr lang="uk-UA" smtClean="0"/>
              <a:t>18.09.2013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51CCB8-EC38-4AF4-A424-CE792906839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2F44AC-0FA7-4B49-9A78-B4720E5BB0D5}" type="datetimeFigureOut">
              <a:rPr lang="uk-UA" smtClean="0"/>
              <a:t>18.09.2013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51CCB8-EC38-4AF4-A424-CE792906839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2F44AC-0FA7-4B49-9A78-B4720E5BB0D5}" type="datetimeFigureOut">
              <a:rPr lang="uk-UA" smtClean="0"/>
              <a:t>18.09.2013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51CCB8-EC38-4AF4-A424-CE792906839B}" type="slidenum">
              <a:rPr lang="uk-UA" smtClean="0"/>
              <a:t>‹#›</a:t>
            </a:fld>
            <a:endParaRPr lang="uk-UA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2F44AC-0FA7-4B49-9A78-B4720E5BB0D5}" type="datetimeFigureOut">
              <a:rPr lang="uk-UA" smtClean="0"/>
              <a:t>18.09.2013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51CCB8-EC38-4AF4-A424-CE792906839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2F44AC-0FA7-4B49-9A78-B4720E5BB0D5}" type="datetimeFigureOut">
              <a:rPr lang="uk-UA" smtClean="0"/>
              <a:t>18.09.2013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51CCB8-EC38-4AF4-A424-CE792906839B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12F44AC-0FA7-4B49-9A78-B4720E5BB0D5}" type="datetimeFigureOut">
              <a:rPr lang="uk-UA" smtClean="0"/>
              <a:t>18.09.2013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451CCB8-EC38-4AF4-A424-CE792906839B}" type="slidenum">
              <a:rPr lang="uk-UA" smtClean="0"/>
              <a:t>‹#›</a:t>
            </a:fld>
            <a:endParaRPr lang="uk-UA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1484784"/>
            <a:ext cx="7406640" cy="1472184"/>
          </a:xfrm>
        </p:spPr>
        <p:txBody>
          <a:bodyPr>
            <a:noAutofit/>
          </a:bodyPr>
          <a:lstStyle/>
          <a:p>
            <a:r>
              <a:rPr lang="uk-UA" sz="6600" dirty="0" smtClean="0"/>
              <a:t>Кримська конференція</a:t>
            </a:r>
            <a:endParaRPr lang="uk-UA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356992"/>
            <a:ext cx="7406640" cy="1752600"/>
          </a:xfrm>
        </p:spPr>
        <p:txBody>
          <a:bodyPr>
            <a:normAutofit/>
          </a:bodyPr>
          <a:lstStyle/>
          <a:p>
            <a:r>
              <a:rPr lang="uk-UA" sz="4400" dirty="0" smtClean="0"/>
              <a:t>1945 року</a:t>
            </a:r>
            <a:endParaRPr lang="uk-UA" sz="4400" dirty="0"/>
          </a:p>
        </p:txBody>
      </p:sp>
    </p:spTree>
    <p:extLst>
      <p:ext uri="{BB962C8B-B14F-4D97-AF65-F5344CB8AC3E}">
        <p14:creationId xmlns:p14="http://schemas.microsoft.com/office/powerpoint/2010/main" val="213743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5636" y="404664"/>
            <a:ext cx="7308812" cy="1656184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uk-UA" dirty="0"/>
              <a:t>Ялтинська конференція 1945 (також Кримська) — вершинна дипломатична зустріч лідерів США, Великобританії й СРСР (4-11 лютого 1945 з метою вирішення питань закінчення Другої світової війни та повоєнного ладу).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2276872"/>
            <a:ext cx="4752528" cy="38366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21600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692696"/>
            <a:ext cx="3888432" cy="5832648"/>
          </a:xfrm>
        </p:spPr>
        <p:txBody>
          <a:bodyPr>
            <a:normAutofit/>
          </a:bodyPr>
          <a:lstStyle/>
          <a:p>
            <a:pPr algn="just"/>
            <a:r>
              <a:rPr lang="uk-UA" sz="2000" dirty="0"/>
              <a:t>У Ялті зібралося близько 700 осіб — члени делегацій та їхній допоміжний склад. Конференція проходила в </a:t>
            </a:r>
            <a:r>
              <a:rPr lang="uk-UA" sz="2000" dirty="0" err="1"/>
              <a:t>Лівадійському</a:t>
            </a:r>
            <a:r>
              <a:rPr lang="uk-UA" sz="2000" dirty="0"/>
              <a:t> палаці — тимчасовій резиденції Рузвельта.</a:t>
            </a:r>
          </a:p>
          <a:p>
            <a:pPr algn="just"/>
            <a:r>
              <a:rPr lang="uk-UA" sz="2000" dirty="0"/>
              <a:t>Президент США Ф. Д. Рузвельт, прем'єр міністр Великобританії </a:t>
            </a:r>
            <a:r>
              <a:rPr lang="uk-UA" sz="2000" dirty="0" err="1"/>
              <a:t>Вінстон</a:t>
            </a:r>
            <a:r>
              <a:rPr lang="uk-UA" sz="2000" dirty="0"/>
              <a:t> </a:t>
            </a:r>
            <a:r>
              <a:rPr lang="uk-UA" sz="2000" dirty="0" err="1"/>
              <a:t>Черчілль</a:t>
            </a:r>
            <a:r>
              <a:rPr lang="uk-UA" sz="2000" dirty="0"/>
              <a:t> та глава уряду СРСР Йосип Сталін зійшлися зі своїми делегаціями й ухвалили далекосяжні рішення про подальше ведення війни й повоєнний уклад міжнародних взаємин.</a:t>
            </a:r>
          </a:p>
          <a:p>
            <a:pPr algn="just"/>
            <a:endParaRPr lang="uk-UA" sz="2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7615" y="908720"/>
            <a:ext cx="3009290" cy="20162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7176" y="3477582"/>
            <a:ext cx="3870168" cy="19676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6329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260648"/>
            <a:ext cx="7560840" cy="3096344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ru-RU" sz="2400" dirty="0" err="1"/>
              <a:t>Радянська</a:t>
            </a:r>
            <a:r>
              <a:rPr lang="ru-RU" sz="2400" dirty="0"/>
              <a:t> </a:t>
            </a:r>
            <a:r>
              <a:rPr lang="ru-RU" sz="2400" dirty="0" err="1"/>
              <a:t>делегація</a:t>
            </a:r>
            <a:r>
              <a:rPr lang="ru-RU" sz="2400" dirty="0"/>
              <a:t> </a:t>
            </a:r>
            <a:r>
              <a:rPr lang="ru-RU" sz="2400" dirty="0" err="1"/>
              <a:t>наполягала</a:t>
            </a:r>
            <a:r>
              <a:rPr lang="ru-RU" sz="2400" dirty="0"/>
              <a:t> на </a:t>
            </a:r>
            <a:r>
              <a:rPr lang="ru-RU" sz="2400" dirty="0" err="1"/>
              <a:t>обговоренні</a:t>
            </a:r>
            <a:r>
              <a:rPr lang="ru-RU" sz="2400" dirty="0"/>
              <a:t> й </a:t>
            </a:r>
            <a:r>
              <a:rPr lang="ru-RU" sz="2400" dirty="0" err="1"/>
              <a:t>прийнятті</a:t>
            </a:r>
            <a:r>
              <a:rPr lang="ru-RU" sz="2400" dirty="0"/>
              <a:t> 11 </a:t>
            </a:r>
            <a:r>
              <a:rPr lang="ru-RU" sz="2400" dirty="0" err="1"/>
              <a:t>рішень</a:t>
            </a:r>
            <a:r>
              <a:rPr lang="ru-RU" sz="2400" dirty="0" smtClean="0"/>
              <a:t>.</a:t>
            </a:r>
          </a:p>
          <a:p>
            <a:pPr marL="82296" indent="0" algn="just">
              <a:buNone/>
            </a:pPr>
            <a:r>
              <a:rPr lang="uk-UA" sz="2400" dirty="0" smtClean="0"/>
              <a:t>1. Передусім </a:t>
            </a:r>
            <a:r>
              <a:rPr lang="uk-UA" sz="2400" dirty="0"/>
              <a:t>було обговорено питання про тісну координацію воєнних зусиль трьох союзників і остаточний розгром Німеччини, узгоджені воєнні плани завдання останніх ударів по гітлерівському </a:t>
            </a:r>
            <a:r>
              <a:rPr lang="uk-UA" sz="2400" dirty="0" err="1"/>
              <a:t>райху</a:t>
            </a:r>
            <a:r>
              <a:rPr lang="uk-UA" sz="2400" dirty="0"/>
              <a:t> до його безумовної капітуляції</a:t>
            </a:r>
            <a:r>
              <a:rPr lang="uk-UA" sz="2400" dirty="0" smtClean="0"/>
              <a:t>.</a:t>
            </a:r>
          </a:p>
          <a:p>
            <a:pPr marL="596646" indent="-514350" algn="just">
              <a:buFont typeface="+mj-lt"/>
              <a:buAutoNum type="arabicPeriod"/>
            </a:pPr>
            <a:endParaRPr lang="uk-UA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2996952"/>
            <a:ext cx="5328592" cy="35959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6827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332656"/>
            <a:ext cx="7128792" cy="2664296"/>
          </a:xfrm>
        </p:spPr>
        <p:txBody>
          <a:bodyPr>
            <a:normAutofit lnSpcReduction="10000"/>
          </a:bodyPr>
          <a:lstStyle/>
          <a:p>
            <a:pPr marL="82296" indent="0" algn="just">
              <a:buNone/>
            </a:pPr>
            <a:r>
              <a:rPr lang="uk-UA" sz="2400" dirty="0" smtClean="0"/>
              <a:t>2. Союзники </a:t>
            </a:r>
            <a:r>
              <a:rPr lang="uk-UA" sz="2400" dirty="0"/>
              <a:t>домовилися про післявоєнну окупацію і спільний контроль над Німеччиною. Стало ясно, що радянські війська вже самі здобудуть Берлін. </a:t>
            </a:r>
          </a:p>
          <a:p>
            <a:pPr marL="82296" indent="0" algn="just">
              <a:buNone/>
            </a:pPr>
            <a:r>
              <a:rPr lang="uk-UA" sz="2400" dirty="0" smtClean="0"/>
              <a:t>Для </a:t>
            </a:r>
            <a:r>
              <a:rPr lang="uk-UA" sz="2400" dirty="0"/>
              <a:t>узгодження політики щодо Німеччини утворювалася Центральна контрольна комісія з місцем перебування в Берліні (пізніше її назвали Союзною контрольною радою для Німеччини).</a:t>
            </a:r>
          </a:p>
          <a:p>
            <a:pPr algn="just"/>
            <a:endParaRPr lang="uk-UA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5493" y="2852936"/>
            <a:ext cx="6238489" cy="3425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60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548680"/>
            <a:ext cx="7560840" cy="5472608"/>
          </a:xfrm>
        </p:spPr>
        <p:txBody>
          <a:bodyPr>
            <a:normAutofit lnSpcReduction="10000"/>
          </a:bodyPr>
          <a:lstStyle/>
          <a:p>
            <a:pPr marL="82296" indent="0" algn="just">
              <a:buNone/>
            </a:pPr>
            <a:r>
              <a:rPr lang="uk-UA" sz="2400" dirty="0" smtClean="0"/>
              <a:t>3. Було </a:t>
            </a:r>
            <a:r>
              <a:rPr lang="uk-UA" sz="2400" dirty="0"/>
              <a:t>вирішено питання про репарації з Німеччини з метою відшкодування збитків жертвам її агресії. Сума збитків окремих держав становила: США — $1,3 млрд. , Англії — $6,4 млрд., Франції — понад $21,1 млрд. Пряма шкода Радянському Союзу — понад $128 млрд</a:t>
            </a:r>
            <a:r>
              <a:rPr lang="uk-UA" sz="2400" dirty="0" smtClean="0"/>
              <a:t>.</a:t>
            </a:r>
          </a:p>
          <a:p>
            <a:pPr marL="82296" indent="0" algn="just">
              <a:buNone/>
            </a:pPr>
            <a:r>
              <a:rPr lang="uk-UA" sz="2400" dirty="0" smtClean="0"/>
              <a:t>4. </a:t>
            </a:r>
            <a:r>
              <a:rPr lang="ru-RU" sz="2400" dirty="0" err="1" smtClean="0"/>
              <a:t>Сторони</a:t>
            </a:r>
            <a:r>
              <a:rPr lang="ru-RU" sz="2400" dirty="0" smtClean="0"/>
              <a:t> </a:t>
            </a:r>
            <a:r>
              <a:rPr lang="ru-RU" sz="2400" dirty="0" err="1"/>
              <a:t>домовилися</a:t>
            </a:r>
            <a:r>
              <a:rPr lang="ru-RU" sz="2400" dirty="0"/>
              <a:t> </a:t>
            </a:r>
            <a:r>
              <a:rPr lang="ru-RU" sz="2400" dirty="0" err="1"/>
              <a:t>скликати</a:t>
            </a:r>
            <a:r>
              <a:rPr lang="ru-RU" sz="2400" dirty="0"/>
              <a:t> </a:t>
            </a:r>
            <a:r>
              <a:rPr lang="ru-RU" sz="2400" dirty="0" err="1"/>
              <a:t>міжнародну</a:t>
            </a:r>
            <a:r>
              <a:rPr lang="ru-RU" sz="2400" dirty="0"/>
              <a:t> </a:t>
            </a:r>
            <a:r>
              <a:rPr lang="ru-RU" sz="2400" dirty="0" err="1"/>
              <a:t>конференцію</a:t>
            </a:r>
            <a:r>
              <a:rPr lang="ru-RU" sz="2400" dirty="0"/>
              <a:t> для </a:t>
            </a:r>
            <a:r>
              <a:rPr lang="ru-RU" sz="2400" dirty="0" err="1"/>
              <a:t>створення</a:t>
            </a:r>
            <a:r>
              <a:rPr lang="ru-RU" sz="2400" dirty="0"/>
              <a:t> ООН 25 </a:t>
            </a:r>
            <a:r>
              <a:rPr lang="ru-RU" sz="2400" dirty="0" err="1"/>
              <a:t>квітня</a:t>
            </a:r>
            <a:r>
              <a:rPr lang="ru-RU" sz="2400" dirty="0"/>
              <a:t> 1945 р. в Сан-Франциско</a:t>
            </a:r>
            <a:r>
              <a:rPr lang="ru-RU" sz="2400" dirty="0" smtClean="0"/>
              <a:t>.</a:t>
            </a:r>
          </a:p>
          <a:p>
            <a:pPr marL="82296" indent="0" algn="just">
              <a:buNone/>
            </a:pPr>
            <a:r>
              <a:rPr lang="ru-RU" sz="2400" dirty="0" smtClean="0"/>
              <a:t>5. </a:t>
            </a:r>
            <a:r>
              <a:rPr lang="ru-RU" sz="2400" dirty="0" err="1" smtClean="0"/>
              <a:t>Делегації</a:t>
            </a:r>
            <a:r>
              <a:rPr lang="ru-RU" sz="2400" dirty="0" smtClean="0"/>
              <a:t> </a:t>
            </a:r>
            <a:r>
              <a:rPr lang="ru-RU" sz="2400" dirty="0" err="1"/>
              <a:t>прийняли</a:t>
            </a:r>
            <a:r>
              <a:rPr lang="ru-RU" sz="2400" dirty="0"/>
              <a:t> «</a:t>
            </a:r>
            <a:r>
              <a:rPr lang="ru-RU" sz="2400" dirty="0" err="1"/>
              <a:t>Декларацію</a:t>
            </a:r>
            <a:r>
              <a:rPr lang="ru-RU" sz="2400" dirty="0"/>
              <a:t> про </a:t>
            </a:r>
            <a:r>
              <a:rPr lang="ru-RU" sz="2400" dirty="0" err="1"/>
              <a:t>звільнену</a:t>
            </a:r>
            <a:r>
              <a:rPr lang="ru-RU" sz="2400" dirty="0"/>
              <a:t> </a:t>
            </a:r>
            <a:r>
              <a:rPr lang="ru-RU" sz="2400" dirty="0" err="1"/>
              <a:t>Європу</a:t>
            </a:r>
            <a:r>
              <a:rPr lang="ru-RU" sz="2400" dirty="0"/>
              <a:t>» — </a:t>
            </a:r>
            <a:r>
              <a:rPr lang="ru-RU" sz="2400" dirty="0" err="1"/>
              <a:t>мирну</a:t>
            </a:r>
            <a:r>
              <a:rPr lang="ru-RU" sz="2400" dirty="0"/>
              <a:t>, </a:t>
            </a:r>
            <a:r>
              <a:rPr lang="ru-RU" sz="2400" dirty="0" err="1"/>
              <a:t>демократичну</a:t>
            </a:r>
            <a:r>
              <a:rPr lang="ru-RU" sz="2400" dirty="0"/>
              <a:t>, з </a:t>
            </a:r>
            <a:r>
              <a:rPr lang="ru-RU" sz="2400" dirty="0" err="1"/>
              <a:t>наданням</a:t>
            </a:r>
            <a:r>
              <a:rPr lang="ru-RU" sz="2400" dirty="0"/>
              <a:t> </a:t>
            </a:r>
            <a:r>
              <a:rPr lang="ru-RU" sz="2400" dirty="0" err="1"/>
              <a:t>їй</a:t>
            </a:r>
            <a:r>
              <a:rPr lang="ru-RU" sz="2400" dirty="0"/>
              <a:t> </a:t>
            </a:r>
            <a:r>
              <a:rPr lang="ru-RU" sz="2400" dirty="0" err="1"/>
              <a:t>допомоги</a:t>
            </a:r>
            <a:r>
              <a:rPr lang="ru-RU" sz="2400" dirty="0"/>
              <a:t> у </a:t>
            </a:r>
            <a:r>
              <a:rPr lang="ru-RU" sz="2400" dirty="0" err="1"/>
              <a:t>відродженні</a:t>
            </a:r>
            <a:r>
              <a:rPr lang="ru-RU" sz="2400" dirty="0"/>
              <a:t> нормального </a:t>
            </a:r>
            <a:r>
              <a:rPr lang="ru-RU" sz="2400" dirty="0" err="1"/>
              <a:t>життя</a:t>
            </a:r>
            <a:r>
              <a:rPr lang="ru-RU" sz="2400" dirty="0" smtClean="0"/>
              <a:t>.</a:t>
            </a:r>
          </a:p>
          <a:p>
            <a:pPr marL="82296" indent="0" algn="just">
              <a:buNone/>
            </a:pPr>
            <a:r>
              <a:rPr lang="ru-RU" sz="2400" dirty="0"/>
              <a:t>6. </a:t>
            </a:r>
            <a:r>
              <a:rPr lang="ru-RU" sz="2400" dirty="0" smtClean="0"/>
              <a:t>В </a:t>
            </a:r>
            <a:r>
              <a:rPr lang="ru-RU" sz="2400" dirty="0" err="1"/>
              <a:t>Ялті</a:t>
            </a:r>
            <a:r>
              <a:rPr lang="ru-RU" sz="2400" dirty="0"/>
              <a:t> </a:t>
            </a:r>
            <a:r>
              <a:rPr lang="ru-RU" sz="2400" dirty="0" err="1" smtClean="0"/>
              <a:t>було</a:t>
            </a:r>
            <a:r>
              <a:rPr lang="ru-RU" sz="2400" dirty="0" smtClean="0"/>
              <a:t> </a:t>
            </a:r>
            <a:r>
              <a:rPr lang="ru-RU" sz="2400" dirty="0" err="1"/>
              <a:t>вирішено</a:t>
            </a:r>
            <a:r>
              <a:rPr lang="ru-RU" sz="2400" dirty="0"/>
              <a:t> «Великою </a:t>
            </a:r>
            <a:r>
              <a:rPr lang="ru-RU" sz="2400" dirty="0" err="1"/>
              <a:t>трійкою</a:t>
            </a:r>
            <a:r>
              <a:rPr lang="ru-RU" sz="2400" dirty="0"/>
              <a:t>» </a:t>
            </a:r>
            <a:r>
              <a:rPr lang="ru-RU" sz="2400" dirty="0" err="1"/>
              <a:t>включити</a:t>
            </a:r>
            <a:r>
              <a:rPr lang="ru-RU" sz="2400" dirty="0"/>
              <a:t> в число </a:t>
            </a:r>
            <a:r>
              <a:rPr lang="ru-RU" sz="2400" dirty="0" err="1"/>
              <a:t>фундаторів</a:t>
            </a:r>
            <a:r>
              <a:rPr lang="ru-RU" sz="2400" dirty="0"/>
              <a:t> ООН </a:t>
            </a:r>
            <a:r>
              <a:rPr lang="ru-RU" sz="2400" dirty="0" err="1"/>
              <a:t>Україну</a:t>
            </a:r>
            <a:r>
              <a:rPr lang="ru-RU" sz="2400" dirty="0"/>
              <a:t> й </a:t>
            </a:r>
            <a:r>
              <a:rPr lang="ru-RU" sz="2400" dirty="0" err="1"/>
              <a:t>Білорусію</a:t>
            </a:r>
            <a:r>
              <a:rPr lang="ru-RU" sz="2400" dirty="0"/>
              <a:t>. </a:t>
            </a:r>
            <a:r>
              <a:rPr lang="ru-RU" sz="2400" dirty="0" err="1"/>
              <a:t>Керівники</a:t>
            </a:r>
            <a:r>
              <a:rPr lang="ru-RU" sz="2400" dirty="0"/>
              <a:t> США й </a:t>
            </a:r>
            <a:r>
              <a:rPr lang="ru-RU" sz="2400" dirty="0" err="1"/>
              <a:t>Англії</a:t>
            </a:r>
            <a:r>
              <a:rPr lang="ru-RU" sz="2400" dirty="0"/>
              <a:t> </a:t>
            </a:r>
            <a:r>
              <a:rPr lang="ru-RU" sz="2400" dirty="0" err="1"/>
              <a:t>вперше</a:t>
            </a:r>
            <a:r>
              <a:rPr lang="ru-RU" sz="2400" dirty="0"/>
              <a:t> </a:t>
            </a:r>
            <a:r>
              <a:rPr lang="ru-RU" sz="2400" dirty="0" err="1"/>
              <a:t>зафіксували</a:t>
            </a:r>
            <a:r>
              <a:rPr lang="ru-RU" sz="2400" dirty="0"/>
              <a:t> </a:t>
            </a:r>
            <a:r>
              <a:rPr lang="ru-RU" sz="2400" dirty="0" err="1"/>
              <a:t>їх</a:t>
            </a:r>
            <a:r>
              <a:rPr lang="ru-RU" sz="2400" dirty="0"/>
              <a:t> </a:t>
            </a:r>
            <a:r>
              <a:rPr lang="ru-RU" sz="2400" dirty="0" err="1"/>
              <a:t>міжнародний</a:t>
            </a:r>
            <a:r>
              <a:rPr lang="ru-RU" sz="2400" dirty="0"/>
              <a:t> статус.</a:t>
            </a:r>
            <a:endParaRPr lang="ru-RU" sz="2400" dirty="0" smtClean="0"/>
          </a:p>
          <a:p>
            <a:pPr marL="539496" indent="-457200" algn="just">
              <a:buAutoNum type="arabicPeriod" startAt="5"/>
            </a:pP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179222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043608" y="260648"/>
            <a:ext cx="7848872" cy="3240360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ru-RU" sz="2400" dirty="0" smtClean="0"/>
              <a:t>7.Польське </a:t>
            </a:r>
            <a:r>
              <a:rPr lang="ru-RU" sz="2400" dirty="0" err="1"/>
              <a:t>питання</a:t>
            </a:r>
            <a:r>
              <a:rPr lang="ru-RU" sz="2400" dirty="0"/>
              <a:t> </a:t>
            </a:r>
            <a:r>
              <a:rPr lang="ru-RU" sz="2400" dirty="0" err="1"/>
              <a:t>було</a:t>
            </a:r>
            <a:r>
              <a:rPr lang="ru-RU" sz="2400" dirty="0"/>
              <a:t> </a:t>
            </a:r>
            <a:r>
              <a:rPr lang="ru-RU" sz="2400" dirty="0" err="1"/>
              <a:t>вирішене</a:t>
            </a:r>
            <a:r>
              <a:rPr lang="ru-RU" sz="2400" dirty="0"/>
              <a:t> в </a:t>
            </a:r>
            <a:r>
              <a:rPr lang="ru-RU" sz="2400" dirty="0" err="1"/>
              <a:t>цілому</a:t>
            </a:r>
            <a:r>
              <a:rPr lang="ru-RU" sz="2400" dirty="0"/>
              <a:t> </a:t>
            </a:r>
            <a:r>
              <a:rPr lang="ru-RU" sz="2400" dirty="0" err="1"/>
              <a:t>компромісно</a:t>
            </a:r>
            <a:r>
              <a:rPr lang="ru-RU" sz="2400" dirty="0"/>
              <a:t>. </a:t>
            </a:r>
            <a:endParaRPr lang="ru-RU" sz="2400" dirty="0" smtClean="0"/>
          </a:p>
          <a:p>
            <a:pPr marL="82296" indent="0" algn="just">
              <a:buNone/>
            </a:pPr>
            <a:r>
              <a:rPr lang="ru-RU" sz="2400" dirty="0"/>
              <a:t>8. </a:t>
            </a:r>
            <a:r>
              <a:rPr lang="ru-RU" sz="2400" dirty="0" err="1"/>
              <a:t>Щодо</a:t>
            </a:r>
            <a:r>
              <a:rPr lang="ru-RU" sz="2400" dirty="0"/>
              <a:t> </a:t>
            </a:r>
            <a:r>
              <a:rPr lang="ru-RU" sz="2400" dirty="0" err="1"/>
              <a:t>Югославії</a:t>
            </a:r>
            <a:r>
              <a:rPr lang="ru-RU" sz="2400" dirty="0"/>
              <a:t> </a:t>
            </a:r>
            <a:r>
              <a:rPr lang="ru-RU" sz="2400" dirty="0" err="1"/>
              <a:t>було</a:t>
            </a:r>
            <a:r>
              <a:rPr lang="ru-RU" sz="2400" dirty="0"/>
              <a:t> </a:t>
            </a:r>
            <a:r>
              <a:rPr lang="ru-RU" sz="2400" dirty="0" err="1"/>
              <a:t>вирішено</a:t>
            </a:r>
            <a:r>
              <a:rPr lang="ru-RU" sz="2400" dirty="0"/>
              <a:t>: </a:t>
            </a:r>
            <a:r>
              <a:rPr lang="ru-RU" sz="2400" dirty="0" err="1"/>
              <a:t>сприяти</a:t>
            </a:r>
            <a:r>
              <a:rPr lang="ru-RU" sz="2400" dirty="0"/>
              <a:t> </a:t>
            </a:r>
            <a:r>
              <a:rPr lang="ru-RU" sz="2400" dirty="0" err="1"/>
              <a:t>об'єднанню</a:t>
            </a:r>
            <a:r>
              <a:rPr lang="ru-RU" sz="2400" dirty="0"/>
              <a:t> в </a:t>
            </a:r>
            <a:r>
              <a:rPr lang="ru-RU" sz="2400" dirty="0" err="1"/>
              <a:t>уряді</a:t>
            </a:r>
            <a:r>
              <a:rPr lang="ru-RU" sz="2400" dirty="0"/>
              <a:t> й </a:t>
            </a:r>
            <a:r>
              <a:rPr lang="ru-RU" sz="2400" dirty="0" err="1"/>
              <a:t>парламенті</a:t>
            </a:r>
            <a:r>
              <a:rPr lang="ru-RU" sz="2400" dirty="0"/>
              <a:t> </a:t>
            </a:r>
            <a:r>
              <a:rPr lang="ru-RU" sz="2400" dirty="0" err="1"/>
              <a:t>демократичних</a:t>
            </a:r>
            <a:r>
              <a:rPr lang="ru-RU" sz="2400" dirty="0"/>
              <a:t> сил і </a:t>
            </a:r>
            <a:r>
              <a:rPr lang="ru-RU" sz="2400" dirty="0" err="1"/>
              <a:t>створенню</a:t>
            </a:r>
            <a:r>
              <a:rPr lang="ru-RU" sz="2400" dirty="0"/>
              <a:t> </a:t>
            </a:r>
            <a:r>
              <a:rPr lang="ru-RU" sz="2400" dirty="0" err="1"/>
              <a:t>Тимчасового</a:t>
            </a:r>
            <a:r>
              <a:rPr lang="ru-RU" sz="2400" dirty="0"/>
              <a:t> </a:t>
            </a:r>
            <a:r>
              <a:rPr lang="ru-RU" sz="2400" dirty="0" err="1"/>
              <a:t>об'єднаного</a:t>
            </a:r>
            <a:r>
              <a:rPr lang="ru-RU" sz="2400" dirty="0"/>
              <a:t> уряду</a:t>
            </a:r>
            <a:r>
              <a:rPr lang="ru-RU" sz="2400" dirty="0" smtClean="0"/>
              <a:t>.</a:t>
            </a:r>
          </a:p>
          <a:p>
            <a:pPr marL="82296" indent="0" algn="just">
              <a:buNone/>
            </a:pPr>
            <a:r>
              <a:rPr lang="ru-RU" sz="2400" dirty="0"/>
              <a:t>9. </a:t>
            </a:r>
            <a:r>
              <a:rPr lang="ru-RU" sz="2400" dirty="0" err="1"/>
              <a:t>Учасники</a:t>
            </a:r>
            <a:r>
              <a:rPr lang="ru-RU" sz="2400" dirty="0"/>
              <a:t> </a:t>
            </a:r>
            <a:r>
              <a:rPr lang="ru-RU" sz="2400" dirty="0" err="1"/>
              <a:t>конференції</a:t>
            </a:r>
            <a:r>
              <a:rPr lang="ru-RU" sz="2400" dirty="0"/>
              <a:t> </a:t>
            </a:r>
            <a:r>
              <a:rPr lang="ru-RU" sz="2400" dirty="0" err="1"/>
              <a:t>вирішили</a:t>
            </a:r>
            <a:r>
              <a:rPr lang="ru-RU" sz="2400" dirty="0"/>
              <a:t> </a:t>
            </a:r>
            <a:r>
              <a:rPr lang="ru-RU" sz="2400" dirty="0" err="1"/>
              <a:t>утворити</a:t>
            </a:r>
            <a:r>
              <a:rPr lang="ru-RU" sz="2400" dirty="0"/>
              <a:t> </a:t>
            </a:r>
            <a:r>
              <a:rPr lang="ru-RU" sz="2400" dirty="0" err="1"/>
              <a:t>постійну</a:t>
            </a:r>
            <a:r>
              <a:rPr lang="ru-RU" sz="2400" dirty="0"/>
              <a:t> </a:t>
            </a:r>
            <a:r>
              <a:rPr lang="ru-RU" sz="2400" dirty="0" err="1"/>
              <a:t>нараду</a:t>
            </a:r>
            <a:r>
              <a:rPr lang="ru-RU" sz="2400" dirty="0"/>
              <a:t> </a:t>
            </a:r>
            <a:r>
              <a:rPr lang="ru-RU" sz="2400" dirty="0" err="1"/>
              <a:t>міністрів</a:t>
            </a:r>
            <a:r>
              <a:rPr lang="ru-RU" sz="2400" dirty="0"/>
              <a:t> </a:t>
            </a:r>
            <a:r>
              <a:rPr lang="ru-RU" sz="2400" dirty="0" err="1"/>
              <a:t>закордонних</a:t>
            </a:r>
            <a:r>
              <a:rPr lang="ru-RU" sz="2400" dirty="0"/>
              <a:t> справ СРСР, США й </a:t>
            </a:r>
            <a:r>
              <a:rPr lang="ru-RU" sz="2400" dirty="0" err="1"/>
              <a:t>Англії</a:t>
            </a:r>
            <a:r>
              <a:rPr lang="ru-RU" sz="2400" dirty="0"/>
              <a:t> , яка мала </a:t>
            </a:r>
            <a:r>
              <a:rPr lang="ru-RU" sz="2400" dirty="0" err="1"/>
              <a:t>збиратися</a:t>
            </a:r>
            <a:r>
              <a:rPr lang="ru-RU" sz="2400" dirty="0"/>
              <a:t> раз на 3 — 4 </a:t>
            </a:r>
            <a:r>
              <a:rPr lang="ru-RU" sz="2400" dirty="0" err="1"/>
              <a:t>місяці</a:t>
            </a:r>
            <a:r>
              <a:rPr lang="ru-RU" sz="2400" dirty="0"/>
              <a:t> для </a:t>
            </a:r>
            <a:r>
              <a:rPr lang="ru-RU" sz="2400" dirty="0" err="1"/>
              <a:t>консультацій</a:t>
            </a:r>
            <a:r>
              <a:rPr lang="ru-RU" sz="2400" dirty="0"/>
              <a:t> і </a:t>
            </a:r>
            <a:r>
              <a:rPr lang="ru-RU" sz="2400" dirty="0" err="1"/>
              <a:t>практичних</a:t>
            </a:r>
            <a:r>
              <a:rPr lang="ru-RU" sz="2400" dirty="0"/>
              <a:t> </a:t>
            </a:r>
            <a:r>
              <a:rPr lang="ru-RU" sz="2400" dirty="0" err="1"/>
              <a:t>рішень</a:t>
            </a:r>
            <a:r>
              <a:rPr lang="ru-RU" sz="2400" dirty="0"/>
              <a:t>.</a:t>
            </a:r>
            <a:endParaRPr lang="uk-UA" sz="24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3284983"/>
            <a:ext cx="3804790" cy="30927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5768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476672"/>
            <a:ext cx="7600888" cy="2160240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ru-RU" sz="2400" dirty="0"/>
              <a:t>10. </a:t>
            </a:r>
            <a:r>
              <a:rPr lang="ru-RU" sz="2400" dirty="0" err="1"/>
              <a:t>Була</a:t>
            </a:r>
            <a:r>
              <a:rPr lang="ru-RU" sz="2400" dirty="0"/>
              <a:t> </a:t>
            </a:r>
            <a:r>
              <a:rPr lang="ru-RU" sz="2400" dirty="0" err="1"/>
              <a:t>прийнята</a:t>
            </a:r>
            <a:r>
              <a:rPr lang="ru-RU" sz="2400" dirty="0"/>
              <a:t> </a:t>
            </a:r>
            <a:r>
              <a:rPr lang="ru-RU" sz="2400" dirty="0" err="1"/>
              <a:t>заява</a:t>
            </a:r>
            <a:r>
              <a:rPr lang="ru-RU" sz="2400" dirty="0"/>
              <a:t> «</a:t>
            </a:r>
            <a:r>
              <a:rPr lang="ru-RU" sz="2400" dirty="0" err="1"/>
              <a:t>Єдність</a:t>
            </a:r>
            <a:r>
              <a:rPr lang="ru-RU" sz="2400" dirty="0"/>
              <a:t> в </a:t>
            </a:r>
            <a:r>
              <a:rPr lang="ru-RU" sz="2400" dirty="0" err="1"/>
              <a:t>організації</a:t>
            </a:r>
            <a:r>
              <a:rPr lang="ru-RU" sz="2400" dirty="0"/>
              <a:t> миру, як і у </a:t>
            </a:r>
            <a:r>
              <a:rPr lang="ru-RU" sz="2400" dirty="0" err="1"/>
              <a:t>веденні</a:t>
            </a:r>
            <a:r>
              <a:rPr lang="ru-RU" sz="2400" dirty="0"/>
              <a:t> </a:t>
            </a:r>
            <a:r>
              <a:rPr lang="ru-RU" sz="2400" dirty="0" err="1"/>
              <a:t>війни</a:t>
            </a:r>
            <a:r>
              <a:rPr lang="ru-RU" sz="2400" dirty="0" smtClean="0"/>
              <a:t>».</a:t>
            </a:r>
          </a:p>
          <a:p>
            <a:pPr marL="82296" indent="0" algn="just">
              <a:buNone/>
            </a:pPr>
            <a:r>
              <a:rPr lang="ru-RU" sz="2400" dirty="0"/>
              <a:t>11. 11 лютого </a:t>
            </a:r>
            <a:r>
              <a:rPr lang="ru-RU" sz="2400" dirty="0" err="1"/>
              <a:t>сторони</a:t>
            </a:r>
            <a:r>
              <a:rPr lang="ru-RU" sz="2400" dirty="0"/>
              <a:t> </a:t>
            </a:r>
            <a:r>
              <a:rPr lang="ru-RU" sz="2400" dirty="0" err="1"/>
              <a:t>підписали</a:t>
            </a:r>
            <a:r>
              <a:rPr lang="ru-RU" sz="2400" dirty="0"/>
              <a:t> </a:t>
            </a:r>
            <a:r>
              <a:rPr lang="ru-RU" sz="2400" dirty="0" err="1"/>
              <a:t>таємну</a:t>
            </a:r>
            <a:r>
              <a:rPr lang="ru-RU" sz="2400" dirty="0"/>
              <a:t> угоду про </a:t>
            </a:r>
            <a:r>
              <a:rPr lang="ru-RU" sz="2400" dirty="0" err="1"/>
              <a:t>вступ</a:t>
            </a:r>
            <a:r>
              <a:rPr lang="ru-RU" sz="2400" dirty="0"/>
              <a:t> СРСР у </a:t>
            </a:r>
            <a:r>
              <a:rPr lang="ru-RU" sz="2400" dirty="0" err="1"/>
              <a:t>війну</a:t>
            </a:r>
            <a:r>
              <a:rPr lang="ru-RU" sz="2400" dirty="0"/>
              <a:t> з </a:t>
            </a:r>
            <a:r>
              <a:rPr lang="ru-RU" sz="2400" dirty="0" err="1"/>
              <a:t>Японією</a:t>
            </a:r>
            <a:r>
              <a:rPr lang="ru-RU" sz="2400" dirty="0"/>
              <a:t> через 2 — 3 </a:t>
            </a:r>
            <a:r>
              <a:rPr lang="ru-RU" sz="2400" dirty="0" err="1"/>
              <a:t>місяці</a:t>
            </a:r>
            <a:r>
              <a:rPr lang="ru-RU" sz="2400" dirty="0"/>
              <a:t> </a:t>
            </a:r>
            <a:r>
              <a:rPr lang="ru-RU" sz="2400" dirty="0" err="1"/>
              <a:t>після</a:t>
            </a:r>
            <a:r>
              <a:rPr lang="ru-RU" sz="2400" dirty="0"/>
              <a:t> </a:t>
            </a:r>
            <a:r>
              <a:rPr lang="ru-RU" sz="2400" dirty="0" err="1"/>
              <a:t>капітуляції</a:t>
            </a:r>
            <a:r>
              <a:rPr lang="ru-RU" sz="2400" dirty="0"/>
              <a:t> </a:t>
            </a:r>
            <a:r>
              <a:rPr lang="ru-RU" sz="2400" dirty="0" err="1"/>
              <a:t>Німеччини</a:t>
            </a:r>
            <a:r>
              <a:rPr lang="ru-RU" sz="2400" dirty="0"/>
              <a:t>.</a:t>
            </a:r>
            <a:endParaRPr lang="uk-UA" sz="24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564904"/>
            <a:ext cx="6127328" cy="37744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69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uk-UA" sz="8000" dirty="0" smtClean="0"/>
              <a:t>Дякую за увагу!!!</a:t>
            </a:r>
            <a:endParaRPr lang="uk-UA" sz="8000" dirty="0"/>
          </a:p>
        </p:txBody>
      </p:sp>
    </p:spTree>
    <p:extLst>
      <p:ext uri="{BB962C8B-B14F-4D97-AF65-F5344CB8AC3E}">
        <p14:creationId xmlns:p14="http://schemas.microsoft.com/office/powerpoint/2010/main" val="408051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Другая 32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EAA7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40</TotalTime>
  <Words>418</Words>
  <Application>Microsoft Office PowerPoint</Application>
  <PresentationFormat>Экран (4:3)</PresentationFormat>
  <Paragraphs>19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Кримська конференція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Кримська конференція</dc:title>
  <dc:creator>Оленченко</dc:creator>
  <cp:lastModifiedBy>Оленченко</cp:lastModifiedBy>
  <cp:revision>4</cp:revision>
  <dcterms:created xsi:type="dcterms:W3CDTF">2013-09-18T14:53:52Z</dcterms:created>
  <dcterms:modified xsi:type="dcterms:W3CDTF">2013-09-18T15:34:12Z</dcterms:modified>
</cp:coreProperties>
</file>