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8" r:id="rId4"/>
    <p:sldId id="262" r:id="rId5"/>
    <p:sldId id="259" r:id="rId6"/>
    <p:sldId id="275" r:id="rId7"/>
    <p:sldId id="266" r:id="rId8"/>
    <p:sldId id="267" r:id="rId9"/>
    <p:sldId id="276" r:id="rId10"/>
    <p:sldId id="269" r:id="rId11"/>
    <p:sldId id="277" r:id="rId12"/>
    <p:sldId id="270" r:id="rId13"/>
    <p:sldId id="278" r:id="rId14"/>
    <p:sldId id="271" r:id="rId15"/>
    <p:sldId id="279" r:id="rId16"/>
    <p:sldId id="280" r:id="rId17"/>
    <p:sldId id="272" r:id="rId18"/>
    <p:sldId id="274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2"/>
    <a:srgbClr val="28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76" d="100"/>
          <a:sy n="76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F4AD27-8C22-4931-8FD4-19DD12832DED}" type="datetimeFigureOut">
              <a:rPr lang="uk-UA"/>
              <a:pPr>
                <a:defRPr/>
              </a:pPr>
              <a:t>14.12.2013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6DDEF9-1287-4518-AC05-3227A4D6BA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1425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B22806-C6D1-4EA9-BBD3-0DF010A74984}" type="slidenum">
              <a:rPr lang="uk-UA" smtClean="0"/>
              <a:pPr/>
              <a:t>17</a:t>
            </a:fld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81734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3CFC-97FB-4461-8EC2-09D62C470AA1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759F-CD8C-4DF9-B19D-904EC6B87CD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605181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CFD5-3C7E-4173-94EE-A9AECF50DE87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E4FE-2BDD-4E40-B078-5A57036B6E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923623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33A7-1877-4125-B3F9-B0D5B6A687E4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1747-EEDF-4113-9C7D-A24E4B7770A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969566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2619-01D5-4E11-B68D-85BA71FDBAA9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BD8C-6DB7-4B5C-B11D-218371C00D1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063298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CC8C-3A73-4357-968B-578B88E671B5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A54C-12AD-42DD-9071-EEF9EDAB381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953903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D16E-75E0-4BFC-9A2F-EC0F5B3955E2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9B02-E1B1-476C-987A-1BB1DBF37E4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472017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C609-C636-48FB-A696-D3353B3D0950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4190-6B27-4852-9D3D-FBBFB35281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793796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95E2-DC82-4AFF-BF85-D65D6A5114D0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A6A7-9C96-48B1-9695-9C9CB1B608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19458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51A86-128B-49B0-982C-025FB9E2904D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8133-B572-4091-B0DD-8360FD6B61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671066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DE0-EDE6-4C95-87FF-A677A8284D22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81C0-069C-4043-9A83-1C8906CF672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37539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E4E1-F3D9-4255-B003-7360EA0DCD60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1709-A265-4564-8C50-493A1AC3FAD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2135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431CA8-BF21-4B63-809E-9A685227310B}" type="datetimeFigureOut">
              <a:rPr lang="fr-FR"/>
              <a:pPr>
                <a:defRPr/>
              </a:pPr>
              <a:t>14/12/2013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AA5600-C956-4151-8F63-DB52339D420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16238" y="3573463"/>
            <a:ext cx="6480175" cy="2474912"/>
          </a:xfrm>
        </p:spPr>
        <p:txBody>
          <a:bodyPr/>
          <a:lstStyle/>
          <a:p>
            <a:pPr>
              <a:defRPr/>
            </a:pPr>
            <a: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Трансформації </a:t>
            </a:r>
            <a:b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посткомуністичного </a:t>
            </a:r>
            <a:b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endPara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uk-U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+mn-ea"/>
                <a:cs typeface="+mn-cs"/>
              </a:rPr>
              <a:t>Румунія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539750" y="1600200"/>
            <a:ext cx="8147050" cy="4525963"/>
          </a:xfrm>
        </p:spPr>
        <p:txBody>
          <a:bodyPr/>
          <a:lstStyle/>
          <a:p>
            <a:r>
              <a:rPr lang="uk-UA" sz="2000" smtClean="0">
                <a:solidFill>
                  <a:schemeClr val="bg1"/>
                </a:solidFill>
              </a:rPr>
              <a:t>Тут існувала найбільш жорстока тоталітарна система – диктатура Н. Чаушеску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В грудні 1989 р. почалося всенародне повстання, яке було розігнано, згодом люди знову повстали, а військові почали давити їх танками і стріляти по них.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22 грудня було повалено режим Чаушеску, а самого диктатора з дружиною було страчено.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Влада перейшла до Фронта національного порятунку, оч. І. Ілієску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З кінця травня 1990 року СРР отримала нову офіційну назву – Румунія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На наступних виборах переміг ФНП, а президентом став І. Ілієску</a:t>
            </a:r>
          </a:p>
          <a:p>
            <a:endParaRPr lang="ru-RU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2981325" y="476250"/>
            <a:ext cx="5913438" cy="5937250"/>
          </a:xfrm>
        </p:spPr>
        <p:txBody>
          <a:bodyPr/>
          <a:lstStyle/>
          <a:p>
            <a:r>
              <a:rPr lang="ru-RU" sz="2000" smtClean="0"/>
              <a:t> Румунія — республіка з парламентським правлінням. </a:t>
            </a:r>
          </a:p>
          <a:p>
            <a:r>
              <a:rPr lang="ru-RU" sz="2000" smtClean="0"/>
              <a:t>Глава держави — Президент, глава уряду — прем'єр-міністр. Нині Президентом держави є Траян Басеску з 2004, головою уряду — Міхай Резван Унгуряну.</a:t>
            </a:r>
          </a:p>
          <a:p>
            <a:r>
              <a:rPr lang="ru-RU" sz="2000" u="sng" smtClean="0"/>
              <a:t>Законодавчий орган</a:t>
            </a:r>
            <a:r>
              <a:rPr lang="ru-RU" sz="2000" smtClean="0"/>
              <a:t> — двопалатний парламент, який складається із Сенату і Палати депутатів .</a:t>
            </a:r>
          </a:p>
          <a:p>
            <a:r>
              <a:rPr lang="ru-RU" sz="2000" u="sng" smtClean="0"/>
              <a:t>Членство у міжнародних організаціях</a:t>
            </a:r>
            <a:r>
              <a:rPr lang="ru-RU" sz="2000" smtClean="0"/>
              <a:t> — ООН, ОБСЄ, РЄ, СОТ, МБРР, МВФ, МФЧХіЧП, НАТО, </a:t>
            </a:r>
            <a:r>
              <a:rPr lang="ru-RU" sz="2000" b="1" smtClean="0"/>
              <a:t>ЄС</a:t>
            </a:r>
          </a:p>
          <a:p>
            <a:r>
              <a:rPr lang="ru-RU" sz="2000" smtClean="0"/>
              <a:t>Румунія — індустріально-аграрна країна.</a:t>
            </a:r>
          </a:p>
          <a:p>
            <a:r>
              <a:rPr lang="ru-RU" sz="2000" smtClean="0"/>
              <a:t> </a:t>
            </a:r>
            <a:r>
              <a:rPr lang="ru-RU" sz="2000" u="sng" smtClean="0"/>
              <a:t>Основні галузі промисловості</a:t>
            </a:r>
            <a:r>
              <a:rPr lang="ru-RU" sz="2000" smtClean="0"/>
              <a:t>: гірнича, лісоматеріалів, металургійна, хімічна, машинобудування, харчова, нафтопереробна.</a:t>
            </a:r>
            <a:endParaRPr lang="uk-UA" sz="2000" smtClean="0"/>
          </a:p>
        </p:txBody>
      </p:sp>
      <p:pic>
        <p:nvPicPr>
          <p:cNvPr id="13315" name="Picture 6" descr="Файл:Flag of Roman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21113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Файл:Coat of arms of Roman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13430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uk-U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+mn-ea"/>
                <a:cs typeface="+mn-cs"/>
              </a:rPr>
              <a:t>Угорщина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578850" cy="5073650"/>
          </a:xfrm>
        </p:spPr>
        <p:txBody>
          <a:bodyPr/>
          <a:lstStyle/>
          <a:p>
            <a:r>
              <a:rPr lang="uk-UA" sz="2000" smtClean="0">
                <a:solidFill>
                  <a:schemeClr val="bg1"/>
                </a:solidFill>
              </a:rPr>
              <a:t>Демократичні перетворення почалися з травня 1988 р., коли публічно було визнано наявність гострої кризи, необхідність політичних та економічних реформ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У лютому 1989 р. УСРП визнала багатопартійність і відмовилась від монополії на владу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Згодом було проголошено про утворення Угорської Республіки та прийнято поправки до конституції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Навесні 1990 р. на виборах до парламенту більшість голосів отримала опозиція(Угорський демократичний форум). Його лідер Й. Анталл сформував новий уряд і проголосив курс на проведення ринкових реформ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Президентом буд обраний А. Гьонц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У 1999 Угорщина стала повноправним членом НАТО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2000 р. президент – Ф. Мадл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2005 р. президент – Л. Шойом</a:t>
            </a:r>
          </a:p>
          <a:p>
            <a:r>
              <a:rPr lang="uk-UA" sz="2000" b="1" smtClean="0">
                <a:solidFill>
                  <a:schemeClr val="bg1"/>
                </a:solidFill>
              </a:rPr>
              <a:t>На всіх етапах ліквідації тоталітарних структур не було масових виступів населення, тому вважають, що тут здійснено революцію </a:t>
            </a:r>
            <a:r>
              <a:rPr lang="uk-UA" sz="2000" smtClean="0">
                <a:solidFill>
                  <a:schemeClr val="bg1"/>
                </a:solidFill>
              </a:rPr>
              <a:t>«зверху»</a:t>
            </a:r>
            <a:endParaRPr lang="ru-RU" sz="2000" smtClean="0">
              <a:solidFill>
                <a:schemeClr val="bg1"/>
              </a:solidFill>
            </a:endParaRPr>
          </a:p>
          <a:p>
            <a:endParaRPr lang="ru-RU" sz="20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132138" y="1065213"/>
            <a:ext cx="5554662" cy="5578475"/>
          </a:xfrm>
        </p:spPr>
        <p:txBody>
          <a:bodyPr/>
          <a:lstStyle/>
          <a:p>
            <a:r>
              <a:rPr lang="ru-RU" sz="2000" smtClean="0"/>
              <a:t>Угорщина — індустріально-аграрна країна.</a:t>
            </a:r>
          </a:p>
          <a:p>
            <a:r>
              <a:rPr lang="ru-RU" sz="2000" u="sng" smtClean="0"/>
              <a:t>Основні галузі промисловості:</a:t>
            </a:r>
            <a:r>
              <a:rPr lang="ru-RU" sz="2000" smtClean="0"/>
              <a:t> гірнича, металургія, будівельних матеріалів, харчова, текстильна, хімічна (особливо фармацевтична), моторобудівна.</a:t>
            </a:r>
          </a:p>
          <a:p>
            <a:r>
              <a:rPr lang="ru-RU" sz="2000" smtClean="0"/>
              <a:t>Членство у міжнародних організаціях — ООН, ОБСЄ, РЄ, МВФ, МБРР, СОТ, </a:t>
            </a:r>
            <a:r>
              <a:rPr lang="ru-RU" sz="2000" b="1" smtClean="0"/>
              <a:t>ЄС</a:t>
            </a:r>
          </a:p>
          <a:p>
            <a:r>
              <a:rPr lang="ru-RU" sz="2000" smtClean="0"/>
              <a:t>Унітарна держава</a:t>
            </a:r>
          </a:p>
          <a:p>
            <a:r>
              <a:rPr lang="ru-RU" sz="2000" smtClean="0"/>
              <a:t> парламентська республіка. </a:t>
            </a:r>
          </a:p>
          <a:p>
            <a:r>
              <a:rPr lang="ru-RU" sz="2000" smtClean="0"/>
              <a:t>Більшість вірян є католиками</a:t>
            </a:r>
            <a:endParaRPr lang="ru-RU" sz="2000" b="1" smtClean="0"/>
          </a:p>
          <a:p>
            <a:endParaRPr lang="uk-UA" sz="2000" b="1" smtClean="0"/>
          </a:p>
        </p:txBody>
      </p:sp>
      <p:pic>
        <p:nvPicPr>
          <p:cNvPr id="15363" name="Picture 2" descr="Файл:Flag of Hungar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21225"/>
            <a:ext cx="424973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Файл:Coat of Arms of Hungary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160972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smtClean="0">
                <a:solidFill>
                  <a:schemeClr val="bg1"/>
                </a:solidFill>
              </a:rPr>
              <a:t>У листопаді 1989 р. почався масовий демократичний рух, який мирним шляхом привів до падіння КПЧ. Ці події отримали назву «оксамитової» революції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Згодом почалися виступи студентів, повставав народ, тому керівництво КПЧ пішло на переговори з опозицією (Громадянський фронт)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Президентом став лідер ГФ – В. Гавел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Почалися ринкові реформи і демократичні перетворення</a:t>
            </a:r>
          </a:p>
          <a:p>
            <a:r>
              <a:rPr lang="uk-UA" sz="2000" smtClean="0">
                <a:solidFill>
                  <a:schemeClr val="bg1"/>
                </a:solidFill>
              </a:rPr>
              <a:t>25 листопада 1992 р. Федеральні бори ухвалили про розподіл країни на дві незалежні держави – Чехію і Словаччину</a:t>
            </a:r>
            <a:r>
              <a:rPr lang="ru-RU" sz="2000" smtClean="0">
                <a:solidFill>
                  <a:schemeClr val="bg1"/>
                </a:solidFill>
              </a:rPr>
              <a:t>. Відповідно до пропорції </a:t>
            </a:r>
            <a:r>
              <a:rPr lang="uk-UA" sz="2000" smtClean="0">
                <a:solidFill>
                  <a:schemeClr val="bg1"/>
                </a:solidFill>
              </a:rPr>
              <a:t>населення</a:t>
            </a:r>
            <a:r>
              <a:rPr lang="ru-RU" sz="2000" smtClean="0">
                <a:solidFill>
                  <a:schemeClr val="bg1"/>
                </a:solidFill>
              </a:rPr>
              <a:t> 2:1 були поділені майно, фінанси та </a:t>
            </a:r>
            <a:r>
              <a:rPr lang="uk-UA" sz="2000" smtClean="0">
                <a:solidFill>
                  <a:schemeClr val="bg1"/>
                </a:solidFill>
              </a:rPr>
              <a:t>інші</a:t>
            </a:r>
            <a:r>
              <a:rPr lang="ru-RU" sz="2000" smtClean="0">
                <a:solidFill>
                  <a:schemeClr val="bg1"/>
                </a:solidFill>
              </a:rPr>
              <a:t> цінності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Президентом Чехії було обрано В. Гавела, а Словаччини – В. Мечіара. 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За останні роки країни зробили помітні кроки на шляху демократизації громадського життя і формування соціально орієнтованої ринкової економіки</a:t>
            </a:r>
            <a:endParaRPr lang="uk-UA" sz="200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32656"/>
            <a:ext cx="532466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Чехословаччина. Чеська </a:t>
            </a:r>
          </a:p>
          <a:p>
            <a:pPr algn="ctr">
              <a:defRPr/>
            </a:pPr>
            <a:r>
              <a:rPr lang="uk-UA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та Словацька республіки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627313" y="715963"/>
            <a:ext cx="5110162" cy="5318125"/>
          </a:xfrm>
        </p:spPr>
        <p:txBody>
          <a:bodyPr/>
          <a:lstStyle/>
          <a:p>
            <a:r>
              <a:rPr lang="ru-RU" sz="2000" smtClean="0"/>
              <a:t>Чехія — індустріально-аграрна країна</a:t>
            </a:r>
          </a:p>
          <a:p>
            <a:r>
              <a:rPr lang="ru-RU" sz="2000" smtClean="0"/>
              <a:t>має обмежену паливно-енергетичну і мінерально-сировинну базу. </a:t>
            </a:r>
          </a:p>
          <a:p>
            <a:r>
              <a:rPr lang="ru-RU" sz="2000" smtClean="0"/>
              <a:t>Найзначніші запаси вугілля.</a:t>
            </a:r>
          </a:p>
          <a:p>
            <a:r>
              <a:rPr lang="ru-RU" sz="2000" u="sng" smtClean="0"/>
              <a:t>Провідні галузі промисловості</a:t>
            </a:r>
            <a:r>
              <a:rPr lang="ru-RU" sz="2000" smtClean="0"/>
              <a:t>: паливно-енергетична, чорна металургія, машинобудівна, вугільна, хімічна, легка і харчова пром-сть.</a:t>
            </a:r>
          </a:p>
          <a:p>
            <a:r>
              <a:rPr lang="ru-RU" sz="2000" smtClean="0"/>
              <a:t>Парламенська республіка</a:t>
            </a:r>
          </a:p>
          <a:p>
            <a:r>
              <a:rPr lang="ru-RU" sz="2000" u="sng" smtClean="0"/>
              <a:t>Членство у міжнародних організаціях</a:t>
            </a:r>
            <a:r>
              <a:rPr lang="ru-RU" sz="2000" smtClean="0"/>
              <a:t>:  ООН, ОБСЄ, Рада Європи, НАТО,  </a:t>
            </a:r>
            <a:r>
              <a:rPr lang="ru-RU" sz="2000" b="1" smtClean="0"/>
              <a:t>ЄС</a:t>
            </a:r>
            <a:r>
              <a:rPr lang="ru-RU" sz="2000" smtClean="0"/>
              <a:t>.</a:t>
            </a:r>
          </a:p>
          <a:p>
            <a:endParaRPr lang="uk-UA" sz="2000" smtClean="0"/>
          </a:p>
        </p:txBody>
      </p:sp>
      <p:pic>
        <p:nvPicPr>
          <p:cNvPr id="17411" name="Picture 2" descr="Файл:Flag of the Czech Republi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19891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Файл:Coat of arms of the Czech Republic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71988"/>
            <a:ext cx="18573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16632"/>
            <a:ext cx="1087285" cy="5134354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Чехія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627313" y="620713"/>
            <a:ext cx="6059487" cy="5505450"/>
          </a:xfrm>
        </p:spPr>
        <p:txBody>
          <a:bodyPr/>
          <a:lstStyle/>
          <a:p>
            <a:r>
              <a:rPr lang="ru-RU" sz="2000" smtClean="0"/>
              <a:t>Словаччина є унітарною державою та парламентською республікою з досить широкими повноваженнямипрезидента. Згідно з Конституцією Словацької республіки влада поділяється на законодавчу, виконавчу і судову.</a:t>
            </a:r>
          </a:p>
          <a:p>
            <a:r>
              <a:rPr lang="ru-RU" sz="2000" smtClean="0"/>
              <a:t>Словаччина — розвинена індустріально-аграрна республіка.</a:t>
            </a:r>
          </a:p>
          <a:p>
            <a:r>
              <a:rPr lang="ru-RU" sz="2000" u="sng" smtClean="0"/>
              <a:t>Переваги економіки:</a:t>
            </a:r>
            <a:r>
              <a:rPr lang="ru-RU" sz="2000" smtClean="0"/>
              <a:t> зростання виробництва, особливо в західній частині. Ріст іноземних інвестицій, успіх програми </a:t>
            </a:r>
            <a:r>
              <a:rPr lang="ru-RU" sz="2000" u="sng" smtClean="0"/>
              <a:t>приватизації</a:t>
            </a:r>
            <a:r>
              <a:rPr lang="ru-RU" sz="2000" smtClean="0"/>
              <a:t>. Експорт у країни ЄС приносить прибуток. Членство в ЄС повинне сприяти подальшій стабілізації. Перспективи для туризму, особливо для гірськолижних курортів у Татрах.</a:t>
            </a:r>
          </a:p>
          <a:p>
            <a:r>
              <a:rPr lang="ru-RU" sz="2000" smtClean="0"/>
              <a:t>Словаччина подолала більшу частину складного переходу від централізованої планової до сучасної ринкової економіки.</a:t>
            </a:r>
          </a:p>
          <a:p>
            <a:r>
              <a:rPr lang="ru-RU" sz="2000" u="sng" smtClean="0"/>
              <a:t>Членство у міжнародних організаціях: </a:t>
            </a:r>
            <a:r>
              <a:rPr lang="ru-RU" sz="2000" smtClean="0"/>
              <a:t>НАТО, </a:t>
            </a:r>
            <a:r>
              <a:rPr lang="ru-RU" sz="2000" b="1" smtClean="0"/>
              <a:t>ЄС</a:t>
            </a:r>
          </a:p>
          <a:p>
            <a:endParaRPr lang="uk-UA" sz="2000" smtClean="0"/>
          </a:p>
        </p:txBody>
      </p:sp>
      <p:pic>
        <p:nvPicPr>
          <p:cNvPr id="18435" name="Picture 2" descr="Файл:Flag of Slovak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84763"/>
            <a:ext cx="19700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652679" cy="5134354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ru-RU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Словаччина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2705"/>
            <a:ext cx="8229600" cy="864096"/>
          </a:xfrm>
          <a:extLst/>
        </p:spPr>
        <p:txBody>
          <a:bodyPr/>
          <a:lstStyle/>
          <a:p>
            <a:pPr>
              <a:defRPr/>
            </a:pPr>
            <a:r>
              <a:rPr lang="uk-U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Югославія. Нові </a:t>
            </a:r>
            <a:br>
              <a:rPr lang="uk-U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uk-U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південнослов'янські держави</a:t>
            </a:r>
            <a:br>
              <a:rPr lang="uk-U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928100" cy="5473700"/>
          </a:xfrm>
        </p:spPr>
        <p:txBody>
          <a:bodyPr/>
          <a:lstStyle/>
          <a:p>
            <a:pPr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У січні 1990 р. </a:t>
            </a:r>
            <a:r>
              <a:rPr lang="uk-UA" sz="1600" dirty="0" err="1" smtClean="0">
                <a:solidFill>
                  <a:schemeClr val="bg1"/>
                </a:solidFill>
              </a:rPr>
              <a:t>розпався</a:t>
            </a:r>
            <a:r>
              <a:rPr lang="uk-UA" sz="1600" dirty="0" smtClean="0">
                <a:solidFill>
                  <a:schemeClr val="bg1"/>
                </a:solidFill>
              </a:rPr>
              <a:t> Союз комуністів Югославії</a:t>
            </a:r>
          </a:p>
          <a:p>
            <a:pPr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У червні 1991 р. Хорватія і Словенія проголосили себе незалежними і суверенними республіками</a:t>
            </a:r>
          </a:p>
          <a:p>
            <a:pPr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У вересні 1991 р. незалежність проголосила Македонія, а в жовтні – Боснія і </a:t>
            </a:r>
            <a:r>
              <a:rPr lang="uk-UA" sz="1600" dirty="0" err="1" smtClean="0">
                <a:solidFill>
                  <a:schemeClr val="bg1"/>
                </a:solidFill>
              </a:rPr>
              <a:t>Герцоговина</a:t>
            </a:r>
            <a:endParaRPr lang="uk-UA" sz="16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У квітні 1993 р. Сербія і Чорногорія утворили Союзну Республіку Югославію (СРЮ) . З 1998 р. посаду президента обіймав С. Мілошевич</a:t>
            </a:r>
          </a:p>
          <a:p>
            <a:pPr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Нові республіки: Сербія, Боснія, </a:t>
            </a:r>
            <a:r>
              <a:rPr lang="uk-UA" sz="1600" dirty="0" err="1" smtClean="0">
                <a:solidFill>
                  <a:schemeClr val="bg1"/>
                </a:solidFill>
              </a:rPr>
              <a:t>Герцоговина</a:t>
            </a:r>
            <a:r>
              <a:rPr lang="uk-UA" sz="1600" dirty="0" smtClean="0">
                <a:solidFill>
                  <a:schemeClr val="bg1"/>
                </a:solidFill>
              </a:rPr>
              <a:t>, Хорватія, Словенія, Македонія, Чорногорія, Косово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Причини розпаду: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-Сербія прагнула грати головну роль у політичному і економічному житті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-розповсюдження антикомуністичних настроїв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-релігійна нетерпимість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Проблема автономії Косово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Результати: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-громадянська війна 1992-1995 рр. на міжетнічному та міжконфесійному ґрунті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-загинуло 250 тис. чоловік</a:t>
            </a:r>
          </a:p>
          <a:p>
            <a:pPr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У лютому 1998 р. почалася війна в автономному краї Косово, який вимагав відокремлення від Сербії</a:t>
            </a:r>
          </a:p>
          <a:p>
            <a:pPr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У березні 1999 р. війська НАТО почали масове бомбардування Сербії</a:t>
            </a:r>
          </a:p>
          <a:p>
            <a:pPr>
              <a:defRPr/>
            </a:pPr>
            <a:r>
              <a:rPr lang="uk-UA" sz="1600" b="1" dirty="0" smtClean="0">
                <a:solidFill>
                  <a:schemeClr val="bg1"/>
                </a:solidFill>
              </a:rPr>
              <a:t>Наслідок: втручання країн НАТО у внутрішні справи югославської держави не ліквідували кризу, а принесли страждання народу Югославії та загострили міжнародну обстановку.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700338" y="115888"/>
            <a:ext cx="6264275" cy="6010275"/>
          </a:xfrm>
        </p:spPr>
        <p:txBody>
          <a:bodyPr/>
          <a:lstStyle/>
          <a:p>
            <a:r>
              <a:rPr lang="uk-UA" sz="2000" smtClean="0"/>
              <a:t>Унаслідок демократичних революцій 1989-1990 рр. у країнах Центральної та Південно-Східної Європи була ліквідована запроваджена радянська модель соціалізму. Нові політичні сили, які прийшли до влади, розпочали тотальну перебудову на засадах правової держави та ліберальної демократії. </a:t>
            </a:r>
          </a:p>
          <a:p>
            <a:r>
              <a:rPr lang="uk-UA" sz="2000" smtClean="0"/>
              <a:t>На сучасному етапі східноєвропейські країни прагнуть інтеграції з економічними та політичними структурами західноєвропейських країн, насамперед з</a:t>
            </a:r>
            <a:r>
              <a:rPr lang="uk-UA" sz="2000" b="1" smtClean="0"/>
              <a:t> </a:t>
            </a:r>
            <a:r>
              <a:rPr lang="uk-UA" sz="2000" b="1" i="1" smtClean="0"/>
              <a:t>Європейським Союзом</a:t>
            </a:r>
            <a:r>
              <a:rPr lang="uk-UA" sz="2000" b="1" smtClean="0"/>
              <a:t>.</a:t>
            </a:r>
          </a:p>
          <a:p>
            <a:r>
              <a:rPr lang="uk-UA" sz="2000" smtClean="0"/>
              <a:t>У цьому є багато переваг, зокрема, відкритість, лібералізація переміщення людей, товарів, капіталів. Така співпраця дає можливість отримати доступ до європейських ринків, інвестицій та нових технологій.</a:t>
            </a:r>
          </a:p>
          <a:p>
            <a:r>
              <a:rPr lang="uk-UA" sz="2000" smtClean="0"/>
              <a:t>Зараз членами ЄС є 28 держав</a:t>
            </a:r>
          </a:p>
          <a:p>
            <a:r>
              <a:rPr lang="uk-UA" sz="2000" smtClean="0"/>
              <a:t>У сучасному світі існує дуже багато найрізноманітніших організацій створених для отримання взаємної вигоди всіх їх членів.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875" y="476250"/>
            <a:ext cx="6130925" cy="63817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1800" i="1" dirty="0"/>
              <a:t>У </a:t>
            </a:r>
            <a:r>
              <a:rPr lang="ru-RU" sz="1800" i="1" dirty="0" err="1"/>
              <a:t>післявоєнному</a:t>
            </a:r>
            <a:r>
              <a:rPr lang="ru-RU" sz="1800" i="1" dirty="0"/>
              <a:t> </a:t>
            </a:r>
            <a:r>
              <a:rPr lang="ru-RU" sz="1800" i="1" dirty="0" err="1" smtClean="0"/>
              <a:t>соціально-економічному</a:t>
            </a:r>
            <a:r>
              <a:rPr lang="ru-RU" sz="1800" i="1" dirty="0" smtClean="0"/>
              <a:t> </a:t>
            </a:r>
            <a:r>
              <a:rPr lang="ru-RU" sz="1800" i="1" dirty="0" err="1"/>
              <a:t>розвиткові</a:t>
            </a:r>
            <a:r>
              <a:rPr lang="ru-RU" sz="1800" i="1" dirty="0"/>
              <a:t> </a:t>
            </a:r>
            <a:r>
              <a:rPr lang="ru-RU" sz="1800" i="1" dirty="0" err="1"/>
              <a:t>Східної</a:t>
            </a:r>
            <a:r>
              <a:rPr lang="ru-RU" sz="1800" i="1" dirty="0"/>
              <a:t> </a:t>
            </a:r>
            <a:r>
              <a:rPr lang="ru-RU" sz="1800" i="1" dirty="0" err="1"/>
              <a:t>Європи</a:t>
            </a:r>
            <a:r>
              <a:rPr lang="ru-RU" sz="1800" i="1" dirty="0"/>
              <a:t> </a:t>
            </a:r>
            <a:r>
              <a:rPr lang="ru-RU" sz="1800" i="1" dirty="0" err="1"/>
              <a:t>можна</a:t>
            </a:r>
            <a:r>
              <a:rPr lang="ru-RU" sz="1800" i="1" dirty="0"/>
              <a:t> </a:t>
            </a:r>
            <a:r>
              <a:rPr lang="ru-RU" sz="1800" i="1" dirty="0" err="1"/>
              <a:t>виділити</a:t>
            </a:r>
            <a:r>
              <a:rPr lang="ru-RU" sz="1800" i="1" dirty="0"/>
              <a:t> два </a:t>
            </a:r>
            <a:r>
              <a:rPr lang="ru-RU" sz="1800" i="1" dirty="0" err="1"/>
              <a:t>етапи</a:t>
            </a:r>
            <a:r>
              <a:rPr lang="ru-RU" sz="1600" dirty="0"/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1600" b="1" dirty="0"/>
              <a:t>Перший (друга половина 40-х - </a:t>
            </a:r>
            <a:r>
              <a:rPr lang="ru-RU" sz="1600" b="1" dirty="0" err="1"/>
              <a:t>кінець</a:t>
            </a:r>
            <a:r>
              <a:rPr lang="ru-RU" sz="1600" b="1" dirty="0"/>
              <a:t> 80-х </a:t>
            </a:r>
            <a:r>
              <a:rPr lang="ru-RU" sz="1600" b="1" dirty="0" err="1"/>
              <a:t>років</a:t>
            </a:r>
            <a:r>
              <a:rPr lang="ru-RU" sz="1600" b="1" dirty="0"/>
              <a:t>)</a:t>
            </a:r>
            <a:r>
              <a:rPr lang="ru-RU" sz="1600" dirty="0"/>
              <a:t>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етап</a:t>
            </a:r>
            <a:r>
              <a:rPr lang="ru-RU" sz="1600" dirty="0"/>
              <a:t> </a:t>
            </a:r>
            <a:r>
              <a:rPr lang="ru-RU" sz="1600" dirty="0" err="1"/>
              <a:t>соціалістичного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, </a:t>
            </a:r>
          </a:p>
          <a:p>
            <a:pPr eaLnBrk="1" hangingPunct="1">
              <a:defRPr/>
            </a:pPr>
            <a:r>
              <a:rPr lang="ru-RU" sz="1600" dirty="0" err="1"/>
              <a:t>важливими</a:t>
            </a:r>
            <a:r>
              <a:rPr lang="ru-RU" sz="1600" dirty="0"/>
              <a:t> </a:t>
            </a:r>
            <a:r>
              <a:rPr lang="ru-RU" sz="1600" dirty="0" err="1"/>
              <a:t>особливостями</a:t>
            </a:r>
            <a:r>
              <a:rPr lang="ru-RU" sz="1600" dirty="0"/>
              <a:t> </a:t>
            </a:r>
            <a:r>
              <a:rPr lang="ru-RU" sz="1600" dirty="0" err="1"/>
              <a:t>якого</a:t>
            </a:r>
            <a:r>
              <a:rPr lang="ru-RU" sz="1600" dirty="0"/>
              <a:t> стали </a:t>
            </a:r>
            <a:r>
              <a:rPr lang="ru-RU" sz="1600" dirty="0" err="1"/>
              <a:t>панування</a:t>
            </a:r>
            <a:r>
              <a:rPr lang="ru-RU" sz="1600" dirty="0"/>
              <a:t> </a:t>
            </a:r>
            <a:r>
              <a:rPr lang="ru-RU" sz="1600" dirty="0" err="1"/>
              <a:t>суспільних</a:t>
            </a:r>
            <a:r>
              <a:rPr lang="ru-RU" sz="1600" dirty="0"/>
              <a:t> форм </a:t>
            </a:r>
            <a:r>
              <a:rPr lang="ru-RU" sz="1600" dirty="0" err="1"/>
              <a:t>власності</a:t>
            </a:r>
            <a:r>
              <a:rPr lang="ru-RU" sz="1600" dirty="0"/>
              <a:t> на </a:t>
            </a:r>
            <a:r>
              <a:rPr lang="ru-RU" sz="1600" dirty="0" err="1"/>
              <a:t>головні</a:t>
            </a:r>
            <a:r>
              <a:rPr lang="ru-RU" sz="1600" dirty="0"/>
              <a:t> </a:t>
            </a:r>
            <a:r>
              <a:rPr lang="ru-RU" sz="1600" dirty="0" err="1"/>
              <a:t>засоби</a:t>
            </a:r>
            <a:r>
              <a:rPr lang="ru-RU" sz="1600" dirty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  </a:t>
            </a:r>
          </a:p>
          <a:p>
            <a:pPr eaLnBrk="1" hangingPunct="1">
              <a:defRPr/>
            </a:pPr>
            <a:r>
              <a:rPr lang="ru-RU" sz="1600" dirty="0"/>
              <a:t>планово-</a:t>
            </a:r>
            <a:r>
              <a:rPr lang="ru-RU" sz="1600" dirty="0" err="1"/>
              <a:t>адміністративне</a:t>
            </a:r>
            <a:r>
              <a:rPr lang="ru-RU" sz="1600" dirty="0"/>
              <a:t> </a:t>
            </a:r>
            <a:r>
              <a:rPr lang="ru-RU" sz="1600" dirty="0" err="1"/>
              <a:t>регулювання</a:t>
            </a:r>
            <a:r>
              <a:rPr lang="ru-RU" sz="1600" dirty="0"/>
              <a:t> </a:t>
            </a:r>
            <a:r>
              <a:rPr lang="ru-RU" sz="1600" dirty="0" err="1"/>
              <a:t>економіки</a:t>
            </a:r>
            <a:r>
              <a:rPr lang="ru-RU" sz="1600" dirty="0"/>
              <a:t> </a:t>
            </a:r>
          </a:p>
          <a:p>
            <a:pPr eaLnBrk="1" hangingPunct="1">
              <a:defRPr/>
            </a:pPr>
            <a:r>
              <a:rPr lang="ru-RU" sz="1600" dirty="0" err="1" smtClean="0"/>
              <a:t>економічне</a:t>
            </a:r>
            <a:r>
              <a:rPr lang="ru-RU" sz="1600" dirty="0" smtClean="0"/>
              <a:t> </a:t>
            </a:r>
            <a:r>
              <a:rPr lang="ru-RU" sz="1600" dirty="0"/>
              <a:t>та </a:t>
            </a:r>
            <a:r>
              <a:rPr lang="ru-RU" sz="1600" dirty="0" err="1"/>
              <a:t>науково-технічне</a:t>
            </a:r>
            <a:r>
              <a:rPr lang="ru-RU" sz="1600" dirty="0"/>
              <a:t> </a:t>
            </a:r>
            <a:r>
              <a:rPr lang="ru-RU" sz="1600" dirty="0" err="1"/>
              <a:t>відставання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 </a:t>
            </a:r>
            <a:r>
              <a:rPr lang="ru-RU" sz="1600" dirty="0" err="1"/>
              <a:t>розвинутої</a:t>
            </a:r>
            <a:r>
              <a:rPr lang="ru-RU" sz="1600" dirty="0"/>
              <a:t> </a:t>
            </a:r>
            <a:r>
              <a:rPr lang="ru-RU" sz="1600" dirty="0" err="1"/>
              <a:t>ринкової</a:t>
            </a:r>
            <a:r>
              <a:rPr lang="ru-RU" sz="1600" dirty="0"/>
              <a:t> </a:t>
            </a:r>
            <a:r>
              <a:rPr lang="ru-RU" sz="1600" dirty="0" err="1"/>
              <a:t>економіки</a:t>
            </a:r>
            <a:r>
              <a:rPr lang="ru-RU" sz="16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1600" b="1" dirty="0" err="1"/>
              <a:t>Другий</a:t>
            </a:r>
            <a:r>
              <a:rPr lang="ru-RU" sz="1600" b="1" dirty="0"/>
              <a:t> </a:t>
            </a:r>
            <a:r>
              <a:rPr lang="ru-RU" sz="1600" b="1" dirty="0" err="1" smtClean="0"/>
              <a:t>етап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кінець</a:t>
            </a:r>
            <a:r>
              <a:rPr lang="ru-RU" sz="1600" b="1" dirty="0" smtClean="0"/>
              <a:t> 80-х </a:t>
            </a:r>
            <a:r>
              <a:rPr lang="ru-RU" sz="1600" b="1" dirty="0"/>
              <a:t>- </a:t>
            </a:r>
            <a:r>
              <a:rPr lang="ru-RU" sz="1600" b="1" dirty="0" smtClean="0"/>
              <a:t>початок </a:t>
            </a:r>
            <a:r>
              <a:rPr lang="ru-RU" sz="1600" b="1" dirty="0"/>
              <a:t>90-х </a:t>
            </a:r>
            <a:r>
              <a:rPr lang="ru-RU" sz="1600" b="1" dirty="0" err="1" smtClean="0"/>
              <a:t>років</a:t>
            </a:r>
            <a:r>
              <a:rPr lang="ru-RU" sz="1600" b="1" dirty="0" smtClean="0"/>
              <a:t>) </a:t>
            </a:r>
            <a:endParaRPr lang="ru-RU" sz="1600" b="1" dirty="0"/>
          </a:p>
          <a:p>
            <a:pPr eaLnBrk="1" hangingPunct="1">
              <a:defRPr/>
            </a:pP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r>
              <a:rPr lang="ru-RU" sz="1600" dirty="0"/>
              <a:t> </a:t>
            </a:r>
            <a:r>
              <a:rPr lang="ru-RU" sz="1600" dirty="0" err="1"/>
              <a:t>регіону</a:t>
            </a:r>
            <a:r>
              <a:rPr lang="ru-RU" sz="1600" dirty="0"/>
              <a:t> стали на шлях </a:t>
            </a:r>
            <a:r>
              <a:rPr lang="ru-RU" sz="1600" dirty="0" err="1"/>
              <a:t>докорінних</a:t>
            </a:r>
            <a:r>
              <a:rPr lang="ru-RU" sz="1600" dirty="0"/>
              <a:t> </a:t>
            </a:r>
            <a:r>
              <a:rPr lang="ru-RU" sz="1600" dirty="0" err="1"/>
              <a:t>соціально-економічних</a:t>
            </a:r>
            <a:r>
              <a:rPr lang="ru-RU" sz="1600" dirty="0"/>
              <a:t> реформ </a:t>
            </a:r>
          </a:p>
          <a:p>
            <a:pPr eaLnBrk="1" hangingPunct="1">
              <a:defRPr/>
            </a:pPr>
            <a:r>
              <a:rPr lang="ru-RU" sz="1600" dirty="0" err="1"/>
              <a:t>створення</a:t>
            </a:r>
            <a:r>
              <a:rPr lang="ru-RU" sz="1600" dirty="0"/>
              <a:t> основ </a:t>
            </a:r>
            <a:r>
              <a:rPr lang="ru-RU" sz="1600" dirty="0" err="1"/>
              <a:t>ринкової</a:t>
            </a:r>
            <a:r>
              <a:rPr lang="ru-RU" sz="1600" dirty="0"/>
              <a:t> </a:t>
            </a:r>
            <a:r>
              <a:rPr lang="ru-RU" sz="1600" dirty="0" err="1"/>
              <a:t>економіки</a:t>
            </a:r>
            <a:endParaRPr lang="ru-RU" sz="1600" dirty="0"/>
          </a:p>
          <a:p>
            <a:pPr eaLnBrk="1" hangingPunct="1">
              <a:defRPr/>
            </a:pP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відносин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на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r>
              <a:rPr lang="ru-RU" sz="1600" dirty="0" err="1"/>
              <a:t>роздержавлення</a:t>
            </a:r>
            <a:r>
              <a:rPr lang="ru-RU" sz="1600" dirty="0"/>
              <a:t> та </a:t>
            </a:r>
            <a:r>
              <a:rPr lang="ru-RU" sz="1600" dirty="0" err="1"/>
              <a:t>приватизації</a:t>
            </a:r>
            <a:r>
              <a:rPr lang="ru-RU" sz="1600" dirty="0"/>
              <a:t>, </a:t>
            </a:r>
          </a:p>
          <a:p>
            <a:pPr eaLnBrk="1" hangingPunct="1">
              <a:defRPr/>
            </a:pPr>
            <a:r>
              <a:rPr lang="ru-RU" sz="1600" dirty="0" err="1" smtClean="0"/>
              <a:t>розвиток</a:t>
            </a:r>
            <a:r>
              <a:rPr lang="ru-RU" sz="1600" dirty="0" smtClean="0"/>
              <a:t> </a:t>
            </a:r>
            <a:r>
              <a:rPr lang="ru-RU" sz="1600" dirty="0"/>
              <a:t>приватного </a:t>
            </a:r>
            <a:r>
              <a:rPr lang="ru-RU" sz="1600" dirty="0" err="1"/>
              <a:t>підприємництва</a:t>
            </a:r>
            <a:r>
              <a:rPr lang="ru-RU" sz="1600" dirty="0"/>
              <a:t> </a:t>
            </a:r>
          </a:p>
          <a:p>
            <a:pPr eaLnBrk="1" hangingPunct="1">
              <a:defRPr/>
            </a:pPr>
            <a:r>
              <a:rPr lang="ru-RU" sz="1600" dirty="0" err="1" smtClean="0"/>
              <a:t>демонополізація</a:t>
            </a:r>
            <a:r>
              <a:rPr lang="ru-RU" sz="1600" dirty="0" smtClean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 </a:t>
            </a:r>
          </a:p>
          <a:p>
            <a:pPr eaLnBrk="1" hangingPunct="1">
              <a:defRPr/>
            </a:pP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/>
              <a:t>основ </a:t>
            </a:r>
            <a:r>
              <a:rPr lang="ru-RU" sz="1600" dirty="0" err="1"/>
              <a:t>конкуренції</a:t>
            </a:r>
            <a:r>
              <a:rPr lang="ru-RU" sz="1600" dirty="0"/>
              <a:t>, </a:t>
            </a:r>
            <a:r>
              <a:rPr lang="ru-RU" sz="1600" dirty="0" err="1"/>
              <a:t>різким</a:t>
            </a:r>
            <a:r>
              <a:rPr lang="ru-RU" sz="1600" dirty="0"/>
              <a:t> </a:t>
            </a:r>
            <a:r>
              <a:rPr lang="ru-RU" sz="1600" dirty="0" err="1"/>
              <a:t>обмеженням</a:t>
            </a:r>
            <a:r>
              <a:rPr lang="ru-RU" sz="1600" dirty="0"/>
              <a:t> державного </a:t>
            </a:r>
            <a:r>
              <a:rPr lang="ru-RU" sz="1600" dirty="0" err="1"/>
              <a:t>регулювання</a:t>
            </a:r>
            <a:r>
              <a:rPr lang="ru-RU" sz="1600" dirty="0"/>
              <a:t> </a:t>
            </a:r>
            <a:r>
              <a:rPr lang="ru-RU" sz="1600" dirty="0" err="1"/>
              <a:t>цін</a:t>
            </a:r>
            <a:r>
              <a:rPr lang="ru-RU" sz="1600" dirty="0"/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smtClean="0">
                <a:solidFill>
                  <a:srgbClr val="FFFBF2"/>
                </a:solidFill>
              </a:rPr>
              <a:t>Встановлення радянського домінування в східноєвропейських країнах</a:t>
            </a:r>
            <a:endParaRPr lang="fr-CA" sz="2400" smtClean="0">
              <a:solidFill>
                <a:srgbClr val="FFFBF2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08013" y="1590675"/>
            <a:ext cx="503237" cy="1320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86113" y="1724025"/>
            <a:ext cx="315912" cy="3101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085975" y="1809750"/>
            <a:ext cx="323850" cy="2146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27538" y="1724025"/>
            <a:ext cx="0" cy="3971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421313" y="1663700"/>
            <a:ext cx="401637" cy="3060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513513" y="1606550"/>
            <a:ext cx="506412" cy="2203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712075" y="1573213"/>
            <a:ext cx="576263" cy="1474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96" name="Скругленный прямоугольник 4095"/>
          <p:cNvSpPr/>
          <p:nvPr/>
        </p:nvSpPr>
        <p:spPr>
          <a:xfrm>
            <a:off x="23813" y="3130550"/>
            <a:ext cx="1863725" cy="869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600" u="sng" dirty="0" err="1"/>
              <a:t>Чехословаччнина</a:t>
            </a:r>
            <a:endParaRPr lang="uk-UA" sz="1600" u="sng" dirty="0"/>
          </a:p>
          <a:p>
            <a:pPr algn="ctr" eaLnBrk="1" hangingPunct="1">
              <a:defRPr/>
            </a:pPr>
            <a:r>
              <a:rPr lang="uk-UA" sz="1600" dirty="0"/>
              <a:t>К. </a:t>
            </a:r>
            <a:r>
              <a:rPr lang="uk-UA" sz="1600" dirty="0" err="1"/>
              <a:t>Готвальд</a:t>
            </a:r>
            <a:endParaRPr lang="ru-RU" sz="16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17575" y="4029075"/>
            <a:ext cx="1863725" cy="869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u="sng" dirty="0"/>
              <a:t>Польща</a:t>
            </a:r>
          </a:p>
          <a:p>
            <a:pPr algn="ctr" eaLnBrk="1" hangingPunct="1">
              <a:defRPr/>
            </a:pPr>
            <a:r>
              <a:rPr lang="uk-UA" dirty="0"/>
              <a:t>Б. </a:t>
            </a:r>
            <a:r>
              <a:rPr lang="uk-UA" dirty="0" err="1"/>
              <a:t>Берут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87538" y="4899025"/>
            <a:ext cx="1863725" cy="8683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u="sng" dirty="0"/>
              <a:t>Угорщина</a:t>
            </a:r>
          </a:p>
          <a:p>
            <a:pPr algn="ctr" eaLnBrk="1" hangingPunct="1">
              <a:defRPr/>
            </a:pPr>
            <a:r>
              <a:rPr lang="uk-UA" dirty="0"/>
              <a:t>М. </a:t>
            </a:r>
            <a:r>
              <a:rPr lang="uk-UA" dirty="0" err="1"/>
              <a:t>Ракоші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40138" y="5719763"/>
            <a:ext cx="1863725" cy="869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u="sng" dirty="0"/>
              <a:t>Румунія</a:t>
            </a:r>
          </a:p>
          <a:p>
            <a:pPr algn="ctr" eaLnBrk="1" hangingPunct="1">
              <a:defRPr/>
            </a:pPr>
            <a:r>
              <a:rPr lang="uk-UA" dirty="0" err="1"/>
              <a:t>Г.Георгуі-Деж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92725" y="4826000"/>
            <a:ext cx="1863725" cy="869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u="sng" dirty="0"/>
              <a:t>Болгарія</a:t>
            </a:r>
          </a:p>
          <a:p>
            <a:pPr algn="ctr" eaLnBrk="1" hangingPunct="1">
              <a:defRPr/>
            </a:pPr>
            <a:r>
              <a:rPr lang="uk-UA" dirty="0"/>
              <a:t>В. </a:t>
            </a:r>
            <a:r>
              <a:rPr lang="uk-UA" dirty="0" err="1"/>
              <a:t>Червенков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26175" y="3956050"/>
            <a:ext cx="1863725" cy="869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u="sng" dirty="0"/>
              <a:t>Албанія</a:t>
            </a:r>
          </a:p>
          <a:p>
            <a:pPr algn="ctr" eaLnBrk="1" hangingPunct="1">
              <a:defRPr/>
            </a:pPr>
            <a:r>
              <a:rPr lang="uk-UA" dirty="0"/>
              <a:t>Е. Ходжа</a:t>
            </a: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280275" y="3086100"/>
            <a:ext cx="1863725" cy="869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u="sng" dirty="0"/>
              <a:t>Югославія</a:t>
            </a:r>
          </a:p>
          <a:p>
            <a:pPr algn="ctr" eaLnBrk="1" hangingPunct="1">
              <a:defRPr/>
            </a:pPr>
            <a:r>
              <a:rPr lang="uk-UA" dirty="0"/>
              <a:t>Й. </a:t>
            </a:r>
            <a:r>
              <a:rPr lang="uk-UA" dirty="0" err="1"/>
              <a:t>Броз</a:t>
            </a:r>
            <a:r>
              <a:rPr lang="uk-UA" dirty="0"/>
              <a:t> </a:t>
            </a:r>
            <a:r>
              <a:rPr lang="uk-UA" dirty="0" err="1"/>
              <a:t>Тіто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71550" y="0"/>
            <a:ext cx="7704138" cy="69215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Періодизація посткомуністичної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трансформації</a:t>
            </a:r>
            <a:endParaRPr lang="fr-CA" sz="24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0" y="620713"/>
          <a:ext cx="9144000" cy="643731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907704"/>
                <a:gridCol w="2520280"/>
                <a:gridCol w="2430016"/>
                <a:gridCol w="2286000"/>
              </a:tblGrid>
              <a:tr h="369339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Етапи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smtClean="0">
                          <a:effectLst/>
                        </a:rPr>
                        <a:t>мета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Політичні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ознаки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Правові ознаки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Економічні ознаки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1120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Перший </a:t>
                      </a:r>
                      <a:r>
                        <a:rPr lang="ru-RU" sz="1400" dirty="0" err="1">
                          <a:effectLst/>
                        </a:rPr>
                        <a:t>етап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Політична</a:t>
                      </a:r>
                      <a:r>
                        <a:rPr lang="ru-RU" sz="1400" baseline="0" dirty="0" smtClean="0">
                          <a:effectLst/>
                        </a:rPr>
                        <a:t> мета</a:t>
                      </a:r>
                      <a:r>
                        <a:rPr lang="ru-RU" sz="1400" dirty="0" smtClean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перетворення</a:t>
                      </a:r>
                      <a:endParaRPr lang="ru-RU" sz="1400" dirty="0">
                        <a:effectLst/>
                      </a:endParaRPr>
                    </a:p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Економічна</a:t>
                      </a:r>
                      <a:r>
                        <a:rPr lang="ru-RU" sz="1400" dirty="0">
                          <a:effectLst/>
                        </a:rPr>
                        <a:t> мета: </a:t>
                      </a:r>
                      <a:r>
                        <a:rPr lang="ru-RU" sz="1400" dirty="0" err="1">
                          <a:effectLst/>
                        </a:rPr>
                        <a:t>стабілізація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Основи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демократії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Вільна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преса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Політичний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плюралізм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Кінець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поліцейської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системи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Усунення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невиправданого</a:t>
                      </a:r>
                      <a:r>
                        <a:rPr lang="ru-RU" sz="1400" dirty="0">
                          <a:effectLst/>
                        </a:rPr>
                        <a:t> державного контролю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Лібералізація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цін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Припинення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дотацій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Завершення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усуспільненого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виробництва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товарів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0128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Другий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етап</a:t>
                      </a:r>
                      <a:r>
                        <a:rPr lang="ru-RU" sz="1400" dirty="0" smtClean="0">
                          <a:effectLst/>
                        </a:rPr>
                        <a:t>:</a:t>
                      </a:r>
                    </a:p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Політична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мета: </a:t>
                      </a:r>
                      <a:r>
                        <a:rPr lang="ru-RU" sz="1400" dirty="0" err="1">
                          <a:effectLst/>
                        </a:rPr>
                        <a:t>від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перетворень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стабілізації</a:t>
                      </a:r>
                      <a:endParaRPr lang="ru-RU" sz="1400" dirty="0">
                        <a:effectLst/>
                      </a:endParaRPr>
                    </a:p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Економічна</a:t>
                      </a:r>
                      <a:r>
                        <a:rPr lang="ru-RU" sz="1400" dirty="0">
                          <a:effectLst/>
                        </a:rPr>
                        <a:t> мета: </a:t>
                      </a:r>
                      <a:r>
                        <a:rPr lang="ru-RU" sz="1400" dirty="0" err="1">
                          <a:effectLst/>
                        </a:rPr>
                        <a:t>від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стабілізації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перетворень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Нова </a:t>
                      </a:r>
                      <a:r>
                        <a:rPr lang="ru-RU" sz="1400" dirty="0" err="1">
                          <a:effectLst/>
                        </a:rPr>
                        <a:t>конституція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виборчий</a:t>
                      </a:r>
                      <a:r>
                        <a:rPr lang="ru-RU" sz="1400" dirty="0">
                          <a:effectLst/>
                        </a:rPr>
                        <a:t> закон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Демократичні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вибори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Децентралізація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управління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регіонами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Стала </a:t>
                      </a:r>
                      <a:r>
                        <a:rPr lang="ru-RU" sz="1400" dirty="0">
                          <a:effectLst/>
                        </a:rPr>
                        <a:t>демократична </a:t>
                      </a:r>
                      <a:r>
                        <a:rPr lang="ru-RU" sz="1400" dirty="0" err="1">
                          <a:effectLst/>
                        </a:rPr>
                        <a:t>коаліція</a:t>
                      </a:r>
                      <a:r>
                        <a:rPr lang="ru-RU" sz="1400" dirty="0">
                          <a:effectLst/>
                        </a:rPr>
                        <a:t> — нова </a:t>
                      </a:r>
                      <a:r>
                        <a:rPr lang="ru-RU" sz="1400" dirty="0" err="1">
                          <a:effectLst/>
                        </a:rPr>
                        <a:t>політична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еліта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Створення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нормативної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бази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відносин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власності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підприємництва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Банківська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система 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Мала </a:t>
                      </a:r>
                      <a:r>
                        <a:rPr lang="ru-RU" sz="1400" dirty="0">
                          <a:effectLst/>
                        </a:rPr>
                        <a:t>і </a:t>
                      </a:r>
                      <a:r>
                        <a:rPr lang="ru-RU" sz="1400" dirty="0" err="1">
                          <a:effectLst/>
                        </a:rPr>
                        <a:t>середня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приватизації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Демонополізація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Поява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нового </a:t>
                      </a:r>
                      <a:r>
                        <a:rPr lang="ru-RU" sz="1400" dirty="0" err="1">
                          <a:effectLst/>
                        </a:rPr>
                        <a:t>класу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власників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підприємців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766724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Третій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етап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endParaRPr lang="ru-RU" sz="1400" dirty="0" smtClean="0">
                        <a:effectLst/>
                      </a:endParaRPr>
                    </a:p>
                    <a:p>
                      <a:pPr indent="14287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років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Політична</a:t>
                      </a:r>
                      <a:r>
                        <a:rPr lang="ru-RU" sz="1400" dirty="0">
                          <a:effectLst/>
                        </a:rPr>
                        <a:t> мета: </a:t>
                      </a:r>
                      <a:r>
                        <a:rPr lang="ru-RU" sz="1400" dirty="0" err="1">
                          <a:effectLst/>
                        </a:rPr>
                        <a:t>закріплення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перетворень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Економічна</a:t>
                      </a:r>
                      <a:r>
                        <a:rPr lang="ru-RU" sz="1400" dirty="0">
                          <a:effectLst/>
                        </a:rPr>
                        <a:t> мета: </a:t>
                      </a:r>
                      <a:r>
                        <a:rPr lang="ru-RU" sz="1400" dirty="0" err="1">
                          <a:effectLst/>
                        </a:rPr>
                        <a:t>стабільне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піднесення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Утворення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стабільних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політичних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партій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Утвердження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демократичної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політичної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культури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Виникнення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незалежних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судів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Встановлення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правової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культури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Велика </a:t>
                      </a:r>
                      <a:r>
                        <a:rPr lang="ru-RU" sz="1400" dirty="0" err="1">
                          <a:effectLst/>
                        </a:rPr>
                        <a:t>приватизація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Сформоване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каіталістичне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лобі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effectLst/>
                        </a:rPr>
                        <a:t>Виникнення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культури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підприємництва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96925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FBF2"/>
                </a:solidFill>
              </a:rPr>
              <a:t>Економічні реформи в Польщі</a:t>
            </a:r>
            <a:endParaRPr lang="fr-CA" smtClean="0">
              <a:solidFill>
                <a:srgbClr val="FFFBF2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23850" y="1417638"/>
          <a:ext cx="8496300" cy="51800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384119"/>
                <a:gridCol w="5112181"/>
              </a:tblGrid>
              <a:tr h="469667">
                <a:tc>
                  <a:txBody>
                    <a:bodyPr/>
                    <a:lstStyle/>
                    <a:p>
                      <a:r>
                        <a:rPr lang="uk-UA" sz="2000" u="none" strike="noStrike" kern="1200" baseline="0" dirty="0" smtClean="0"/>
                        <a:t>Заходи</a:t>
                      </a:r>
                      <a:r>
                        <a:rPr lang="en-US" sz="2000" u="none" strike="noStrike" kern="1200" baseline="0" dirty="0" smtClean="0"/>
                        <a:t> «</a:t>
                      </a:r>
                      <a:r>
                        <a:rPr lang="uk-UA" sz="2000" u="none" strike="noStrike" kern="1200" baseline="0" dirty="0" smtClean="0"/>
                        <a:t>шокової терапії</a:t>
                      </a:r>
                      <a:r>
                        <a:rPr lang="en-US" sz="2000" u="none" strike="noStrike" kern="1200" baseline="0" dirty="0" smtClean="0"/>
                        <a:t>»</a:t>
                      </a:r>
                      <a:endParaRPr lang="ru-RU" sz="2000" dirty="0"/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Фактори успіху (початок 1990-х рр.)</a:t>
                      </a:r>
                      <a:endParaRPr lang="ru-RU" sz="2000" dirty="0"/>
                    </a:p>
                  </a:txBody>
                  <a:tcPr marL="91433" marR="91433" marT="45723" marB="45723"/>
                </a:tc>
              </a:tr>
              <a:tr h="4710345">
                <a:tc>
                  <a:txBody>
                    <a:bodyPr/>
                    <a:lstStyle/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Одночасне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запровадження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err="1" smtClean="0"/>
                        <a:t>вільної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торгівлі</a:t>
                      </a:r>
                      <a:r>
                        <a:rPr lang="ru-RU" sz="1600" u="none" strike="noStrike" kern="1200" baseline="0" dirty="0" smtClean="0"/>
                        <a:t> та </a:t>
                      </a:r>
                      <a:r>
                        <a:rPr lang="ru-RU" sz="1600" u="none" strike="noStrike" kern="1200" baseline="0" dirty="0" err="1" smtClean="0"/>
                        <a:t>скасування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smtClean="0"/>
                        <a:t>контролю над </a:t>
                      </a:r>
                      <a:r>
                        <a:rPr lang="ru-RU" sz="1600" u="none" strike="noStrike" kern="1200" baseline="0" dirty="0" err="1" smtClean="0"/>
                        <a:t>цінами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Зростання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цін</a:t>
                      </a:r>
                      <a:r>
                        <a:rPr lang="ru-RU" sz="1600" u="none" strike="noStrike" kern="1200" baseline="0" dirty="0" smtClean="0"/>
                        <a:t>, </a:t>
                      </a:r>
                      <a:r>
                        <a:rPr lang="ru-RU" sz="1600" u="none" strike="noStrike" kern="1200" baseline="0" dirty="0" err="1" smtClean="0"/>
                        <a:t>різке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зниження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err="1" smtClean="0"/>
                        <a:t>життєвого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рівня</a:t>
                      </a:r>
                      <a:r>
                        <a:rPr lang="ru-RU" sz="1600" u="none" strike="noStrike" kern="1200" baseline="0" dirty="0" smtClean="0"/>
                        <a:t>, </a:t>
                      </a:r>
                      <a:r>
                        <a:rPr lang="ru-RU" sz="1600" u="none" strike="noStrike" kern="1200" baseline="0" dirty="0" err="1" smtClean="0"/>
                        <a:t>скорочення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err="1" smtClean="0"/>
                        <a:t>виробництва</a:t>
                      </a:r>
                      <a:r>
                        <a:rPr lang="ru-RU" sz="1600" u="none" strike="noStrike" kern="1200" baseline="0" dirty="0" smtClean="0"/>
                        <a:t>, </a:t>
                      </a:r>
                      <a:r>
                        <a:rPr lang="ru-RU" sz="1600" u="none" strike="noStrike" kern="1200" baseline="0" dirty="0" err="1" smtClean="0"/>
                        <a:t>приборкання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err="1" smtClean="0"/>
                        <a:t>інфляції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Запровадження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ринкових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err="1" smtClean="0"/>
                        <a:t>механізмів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економіки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smtClean="0"/>
                        <a:t>Початок </a:t>
                      </a:r>
                      <a:r>
                        <a:rPr lang="ru-RU" sz="1600" u="none" strike="noStrike" kern="1200" baseline="0" dirty="0" err="1" smtClean="0"/>
                        <a:t>приватизації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smtClean="0"/>
                        <a:t>державного сектору,</a:t>
                      </a:r>
                    </a:p>
                    <a:p>
                      <a:r>
                        <a:rPr lang="ru-RU" sz="1600" u="none" strike="noStrike" kern="1200" baseline="0" dirty="0" err="1" smtClean="0"/>
                        <a:t>стимулювання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розвитку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smtClean="0"/>
                        <a:t>приватного </a:t>
                      </a:r>
                      <a:r>
                        <a:rPr lang="ru-RU" sz="1600" u="none" strike="noStrike" kern="1200" baseline="0" dirty="0" err="1" smtClean="0"/>
                        <a:t>підприємництва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  <a:endParaRPr lang="ru-RU" sz="1600" b="0" i="0" dirty="0"/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Порівняно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невеликі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масштаби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економіки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Високий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попередній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рівень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розвитку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ринкових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відносин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smtClean="0"/>
                        <a:t>і </a:t>
                      </a:r>
                      <a:r>
                        <a:rPr lang="ru-RU" sz="1600" u="none" strike="noStrike" kern="1200" baseline="0" dirty="0" err="1" smtClean="0"/>
                        <a:t>приватної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власності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Відсутність</a:t>
                      </a:r>
                      <a:r>
                        <a:rPr lang="ru-RU" sz="1600" u="none" strike="noStrike" kern="1200" baseline="0" dirty="0" smtClean="0"/>
                        <a:t> опору з боку </a:t>
                      </a:r>
                      <a:r>
                        <a:rPr lang="ru-RU" sz="1600" u="none" strike="noStrike" kern="1200" baseline="0" dirty="0" err="1" smtClean="0"/>
                        <a:t>населення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проведенню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ринкових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smtClean="0"/>
                        <a:t>реформ.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Панування</a:t>
                      </a:r>
                      <a:r>
                        <a:rPr lang="ru-RU" sz="1600" u="none" strike="noStrike" kern="1200" baseline="0" dirty="0" smtClean="0"/>
                        <a:t> в </a:t>
                      </a:r>
                      <a:r>
                        <a:rPr lang="ru-RU" sz="1600" u="none" strike="noStrike" kern="1200" baseline="0" dirty="0" err="1" smtClean="0"/>
                        <a:t>суспільстві</a:t>
                      </a:r>
                      <a:r>
                        <a:rPr lang="ru-RU" sz="1600" u="none" strike="noStrike" kern="1200" baseline="0" dirty="0" smtClean="0"/>
                        <a:t> позитивного </a:t>
                      </a:r>
                      <a:r>
                        <a:rPr lang="ru-RU" sz="1600" u="none" strike="noStrike" kern="1200" baseline="0" dirty="0" err="1" smtClean="0"/>
                        <a:t>ставлення</a:t>
                      </a:r>
                      <a:r>
                        <a:rPr lang="ru-RU" sz="1600" u="none" strike="noStrike" kern="1200" baseline="0" dirty="0" smtClean="0"/>
                        <a:t> до</a:t>
                      </a:r>
                    </a:p>
                    <a:p>
                      <a:r>
                        <a:rPr lang="ru-RU" sz="1600" u="none" strike="noStrike" kern="1200" baseline="0" dirty="0" err="1" smtClean="0"/>
                        <a:t>приватної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власності</a:t>
                      </a:r>
                      <a:r>
                        <a:rPr lang="ru-RU" sz="1600" u="none" strike="noStrike" kern="1200" baseline="0" dirty="0" smtClean="0"/>
                        <a:t> й </a:t>
                      </a:r>
                      <a:r>
                        <a:rPr lang="ru-RU" sz="1600" u="none" strike="noStrike" kern="1200" baseline="0" dirty="0" err="1" smtClean="0"/>
                        <a:t>бізнесу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Значна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зовнішня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допомога</a:t>
                      </a:r>
                      <a:r>
                        <a:rPr lang="ru-RU" sz="1600" u="none" strike="noStrike" kern="1200" baseline="0" dirty="0" smtClean="0"/>
                        <a:t>, особливо </a:t>
                      </a:r>
                      <a:r>
                        <a:rPr lang="ru-RU" sz="1600" u="none" strike="noStrike" kern="1200" baseline="0" dirty="0" err="1" smtClean="0"/>
                        <a:t>польської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діаспори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Згуртованість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суспільства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Цілеспрямована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діяльність</a:t>
                      </a:r>
                      <a:r>
                        <a:rPr lang="ru-RU" sz="1600" u="none" strike="noStrike" kern="1200" baseline="0" dirty="0" smtClean="0"/>
                        <a:t> уряду в </a:t>
                      </a:r>
                      <a:r>
                        <a:rPr lang="ru-RU" sz="1600" u="none" strike="noStrike" kern="1200" baseline="0" dirty="0" err="1" smtClean="0"/>
                        <a:t>проведенні</a:t>
                      </a:r>
                      <a:r>
                        <a:rPr lang="ru-RU" sz="1600" u="none" strike="noStrike" kern="1200" baseline="0" dirty="0" smtClean="0"/>
                        <a:t> реформ.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Значні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іноземні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інвестиції</a:t>
                      </a:r>
                      <a:r>
                        <a:rPr lang="ru-RU" sz="1600" u="none" strike="noStrike" kern="1200" baseline="0" dirty="0" smtClean="0"/>
                        <a:t>, особливо </a:t>
                      </a:r>
                      <a:r>
                        <a:rPr lang="ru-RU" sz="1600" u="none" strike="noStrike" kern="1200" baseline="0" dirty="0" err="1" smtClean="0"/>
                        <a:t>німецькі</a:t>
                      </a:r>
                      <a:r>
                        <a:rPr lang="ru-RU" sz="1600" u="none" strike="noStrike" kern="1200" baseline="0" dirty="0" smtClean="0"/>
                        <a:t>.</a:t>
                      </a:r>
                    </a:p>
                    <a:p>
                      <a:r>
                        <a:rPr lang="ru-RU" sz="1600" u="none" strike="noStrike" baseline="0" dirty="0" smtClean="0"/>
                        <a:t>• </a:t>
                      </a:r>
                      <a:r>
                        <a:rPr lang="ru-RU" sz="1600" u="none" strike="noStrike" kern="1200" baseline="0" dirty="0" err="1" smtClean="0"/>
                        <a:t>Наявність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значного</a:t>
                      </a:r>
                      <a:r>
                        <a:rPr lang="ru-RU" sz="1600" u="none" strike="noStrike" kern="1200" baseline="0" dirty="0" smtClean="0"/>
                        <a:t> ринку для </a:t>
                      </a:r>
                      <a:r>
                        <a:rPr lang="ru-RU" sz="1600" u="none" strike="noStrike" kern="1200" baseline="0" dirty="0" err="1" smtClean="0"/>
                        <a:t>збуту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польських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товарів</a:t>
                      </a:r>
                      <a:r>
                        <a:rPr lang="ru-RU" sz="1600" u="none" strike="noStrike" kern="1200" baseline="0" dirty="0" smtClean="0"/>
                        <a:t>, </a:t>
                      </a:r>
                      <a:r>
                        <a:rPr lang="ru-RU" sz="1600" u="none" strike="noStrike" kern="1200" baseline="0" dirty="0" err="1" smtClean="0"/>
                        <a:t>що</a:t>
                      </a:r>
                      <a:endParaRPr lang="ru-RU" sz="1600" u="none" strike="noStrike" kern="1200" baseline="0" dirty="0" smtClean="0"/>
                    </a:p>
                    <a:p>
                      <a:r>
                        <a:rPr lang="ru-RU" sz="1600" u="none" strike="noStrike" kern="1200" baseline="0" dirty="0" err="1" smtClean="0"/>
                        <a:t>відкрився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після</a:t>
                      </a:r>
                      <a:r>
                        <a:rPr lang="ru-RU" sz="1600" u="none" strike="noStrike" kern="1200" baseline="0" dirty="0" smtClean="0"/>
                        <a:t> </a:t>
                      </a:r>
                      <a:r>
                        <a:rPr lang="ru-RU" sz="1600" u="none" strike="noStrike" kern="1200" baseline="0" dirty="0" err="1" smtClean="0"/>
                        <a:t>розпаду</a:t>
                      </a:r>
                      <a:r>
                        <a:rPr lang="ru-RU" sz="1600" u="none" strike="noStrike" kern="1200" baseline="0" dirty="0" smtClean="0"/>
                        <a:t> СРСР</a:t>
                      </a:r>
                      <a:endParaRPr lang="ru-RU" sz="1600" b="0" i="0" dirty="0"/>
                    </a:p>
                  </a:txBody>
                  <a:tcPr marL="91433" marR="91433" marT="45723" marB="45723"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2484438" y="115888"/>
            <a:ext cx="6408737" cy="6742112"/>
          </a:xfrm>
        </p:spPr>
        <p:txBody>
          <a:bodyPr/>
          <a:lstStyle/>
          <a:p>
            <a:r>
              <a:rPr lang="uk-UA" sz="2000" smtClean="0"/>
              <a:t>Парламенська республіка, що має в своєму складі 16 воєводств</a:t>
            </a:r>
          </a:p>
          <a:p>
            <a:r>
              <a:rPr lang="uk-UA" sz="2000" smtClean="0"/>
              <a:t>Більшість населення проживає в містах</a:t>
            </a:r>
          </a:p>
          <a:p>
            <a:r>
              <a:rPr lang="ru-RU" sz="2000" smtClean="0"/>
              <a:t>індустріально-аграрна країна. </a:t>
            </a:r>
          </a:p>
          <a:p>
            <a:r>
              <a:rPr lang="ru-RU" sz="2000" u="sng" smtClean="0"/>
              <a:t>Основою польської економіки є </a:t>
            </a:r>
            <a:r>
              <a:rPr lang="ru-RU" sz="2000" smtClean="0"/>
              <a:t>промисловість, а саме машинобудівна,металургійна, гірнича та хімічна промисловість. </a:t>
            </a:r>
          </a:p>
          <a:p>
            <a:r>
              <a:rPr lang="ru-RU" sz="2000" smtClean="0"/>
              <a:t>Вагому роль відіграє й сільське господарство: в країна є великим виробником картоплі та пшениці, розвинене свинарство, птахівництво та скотарство</a:t>
            </a:r>
          </a:p>
          <a:p>
            <a:r>
              <a:rPr lang="ru-RU" sz="2000" smtClean="0"/>
              <a:t>демократична країна на чолі з президентом, головним законом якої є Конституція 1997 р.</a:t>
            </a:r>
          </a:p>
          <a:p>
            <a:r>
              <a:rPr lang="ru-RU" sz="2000" u="sng" smtClean="0"/>
              <a:t>Членство в міжнародних організаціях: </a:t>
            </a:r>
            <a:r>
              <a:rPr lang="ru-RU" sz="2000" smtClean="0"/>
              <a:t>ООН, НАТО, ОБСЄ, Організація економічного співробітництва та розвитку, СОТ, МВФ, Європейський Інвестиційний Банк, </a:t>
            </a:r>
            <a:r>
              <a:rPr lang="ru-RU" sz="2000" b="1" smtClean="0"/>
              <a:t>ЄС</a:t>
            </a:r>
            <a:r>
              <a:rPr lang="ru-RU" sz="2000" smtClean="0"/>
              <a:t>, МБРР, ЄБРР, Рада Балтійських Держав, Європейська Асоціація Вільної Торгівлі, Центрально-Європейське Об'єднання Вільної Торгівлі (</a:t>
            </a:r>
            <a:r>
              <a:rPr lang="en-US" sz="2000" smtClean="0"/>
              <a:t>CEFTA), </a:t>
            </a:r>
            <a:r>
              <a:rPr lang="ru-RU" sz="2000" smtClean="0"/>
              <a:t>ЮНЕСКО, ЮНІСЕФ, ВООЗ, ЦЄІ.</a:t>
            </a:r>
            <a:endParaRPr lang="uk-UA" sz="20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6632"/>
            <a:ext cx="1187505" cy="640871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ru-RU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Польща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0338" y="1600200"/>
            <a:ext cx="5986462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800" u="sng" dirty="0" smtClean="0"/>
              <a:t>Спільні риси</a:t>
            </a:r>
          </a:p>
          <a:p>
            <a:pPr>
              <a:defRPr/>
            </a:pPr>
            <a:r>
              <a:rPr lang="uk-UA" sz="2800" dirty="0" smtClean="0"/>
              <a:t>Прагнення знищити монопольну владу правлячих комуністичних партій та оновити життя суспільства на основі широких демократичних перетворень</a:t>
            </a:r>
          </a:p>
          <a:p>
            <a:pPr>
              <a:defRPr/>
            </a:pPr>
            <a:r>
              <a:rPr lang="uk-UA" sz="2800" dirty="0" smtClean="0"/>
              <a:t>Масова участь та підтримання населенням</a:t>
            </a:r>
          </a:p>
          <a:p>
            <a:pPr>
              <a:defRPr/>
            </a:pPr>
            <a:r>
              <a:rPr lang="uk-UA" sz="2800" dirty="0" smtClean="0"/>
              <a:t>Антисоціалістичні гасла</a:t>
            </a:r>
          </a:p>
          <a:p>
            <a:pPr>
              <a:defRPr/>
            </a:pPr>
            <a:r>
              <a:rPr lang="uk-UA" sz="2800" dirty="0" smtClean="0"/>
              <a:t>Тісний зв’язок між всім, що відбувалося в різних країнах </a:t>
            </a:r>
          </a:p>
          <a:p>
            <a:pPr>
              <a:defRPr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76761"/>
            <a:ext cx="64220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Революції кінця </a:t>
            </a:r>
          </a:p>
          <a:p>
            <a:pPr algn="ctr">
              <a:defRPr/>
            </a:pPr>
            <a:r>
              <a:rPr lang="uk-UA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80-х – початку 90-х років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З'являється опозиція – Союз демократичних сил (СДС)</a:t>
            </a:r>
          </a:p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У 1990 році їхній лідер – Ж. </a:t>
            </a:r>
            <a:r>
              <a:rPr lang="uk-UA" sz="2000" dirty="0" err="1" smtClean="0">
                <a:solidFill>
                  <a:schemeClr val="bg1"/>
                </a:solidFill>
              </a:rPr>
              <a:t>Желєв</a:t>
            </a:r>
            <a:r>
              <a:rPr lang="uk-UA" sz="2000" dirty="0" smtClean="0">
                <a:solidFill>
                  <a:schemeClr val="bg1"/>
                </a:solidFill>
              </a:rPr>
              <a:t> обирається президентом</a:t>
            </a:r>
          </a:p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12 липня 1991р. Затверджується нова конституція</a:t>
            </a:r>
          </a:p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Згодом </a:t>
            </a:r>
            <a:r>
              <a:rPr lang="uk-UA" sz="2000" dirty="0" err="1" smtClean="0">
                <a:solidFill>
                  <a:schemeClr val="bg1"/>
                </a:solidFill>
              </a:rPr>
              <a:t>Желєв</a:t>
            </a:r>
            <a:r>
              <a:rPr lang="uk-UA" sz="2000" dirty="0" smtClean="0">
                <a:solidFill>
                  <a:schemeClr val="bg1"/>
                </a:solidFill>
              </a:rPr>
              <a:t> знов був обраний президентом</a:t>
            </a:r>
          </a:p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Були прийняті закони про: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-повернення власності колишнім власникам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-конфіскацію майна компартії, профспілок і організацій, утворених за часів комуністичного режиму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-ідеологізацію науки і освіти</a:t>
            </a:r>
          </a:p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Золотий запас країни стрімко зменшувався</a:t>
            </a:r>
          </a:p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Була сильна інфляція</a:t>
            </a:r>
          </a:p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Гостро відчувалась нестача продуктів харчування</a:t>
            </a:r>
          </a:p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Проте у листопаді 2001 р. болгарці віддали перевагу колишньому комуністу Г. </a:t>
            </a:r>
            <a:r>
              <a:rPr lang="uk-UA" sz="2000" dirty="0" err="1" smtClean="0">
                <a:solidFill>
                  <a:schemeClr val="bg1"/>
                </a:solidFill>
              </a:rPr>
              <a:t>Пирванову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uk-UA" sz="20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1431" y="476672"/>
            <a:ext cx="32211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Болгарія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2484438" y="476250"/>
            <a:ext cx="5924550" cy="5905500"/>
          </a:xfrm>
        </p:spPr>
        <p:txBody>
          <a:bodyPr/>
          <a:lstStyle/>
          <a:p>
            <a:r>
              <a:rPr lang="ru-RU" sz="2000" smtClean="0"/>
              <a:t>Болгарія — індустріально-аграрна країна. </a:t>
            </a:r>
          </a:p>
          <a:p>
            <a:r>
              <a:rPr lang="ru-RU" sz="2000" u="sng" smtClean="0"/>
              <a:t>Основні галузі економіки: </a:t>
            </a:r>
            <a:r>
              <a:rPr lang="ru-RU" sz="2000" smtClean="0"/>
              <a:t>машинобудівна та металообробна, харчова, хімічна, текстильна, конструкційних матеріалів. </a:t>
            </a:r>
          </a:p>
          <a:p>
            <a:r>
              <a:rPr lang="ru-RU" sz="2000" smtClean="0"/>
              <a:t>республіка з парламентським правлінням . Глава держави — Президент, законодавчу владу здійснюють Народні збори, виконавчим органом влади є Рада Міністрів (уряд).</a:t>
            </a:r>
          </a:p>
          <a:p>
            <a:r>
              <a:rPr lang="ru-RU" sz="2000" smtClean="0"/>
              <a:t>Стрімко розвивається туристична промисловість, є всесвітньо відомі курорти</a:t>
            </a:r>
          </a:p>
          <a:p>
            <a:r>
              <a:rPr lang="ru-RU" sz="2000" smtClean="0"/>
              <a:t>член міжнародних організацій ООН, </a:t>
            </a:r>
            <a:r>
              <a:rPr lang="ru-RU" sz="2000" b="1" smtClean="0"/>
              <a:t>ЄС</a:t>
            </a:r>
            <a:r>
              <a:rPr lang="ru-RU" sz="2000" smtClean="0"/>
              <a:t>, НАТО.</a:t>
            </a:r>
            <a:endParaRPr lang="uk-UA" sz="2000" smtClean="0"/>
          </a:p>
        </p:txBody>
      </p:sp>
      <p:pic>
        <p:nvPicPr>
          <p:cNvPr id="11267" name="Picture 2" descr="Файл:Flag of Bulgar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5300663"/>
            <a:ext cx="20097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Файл:Coat of arms of Bulgar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03713"/>
            <a:ext cx="2630487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130</Template>
  <TotalTime>239</TotalTime>
  <Words>1221</Words>
  <Application>Microsoft Office PowerPoint</Application>
  <PresentationFormat>Экран (4:3)</PresentationFormat>
  <Paragraphs>201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130</vt:lpstr>
      <vt:lpstr>Трансформації  посткомуністичного  суспільства</vt:lpstr>
      <vt:lpstr>Презентация PowerPoint</vt:lpstr>
      <vt:lpstr>Встановлення радянського домінування в східноєвропейських країнах</vt:lpstr>
      <vt:lpstr>Періодизація посткомуністичної трансформації</vt:lpstr>
      <vt:lpstr>Економічні реформи в Польщі</vt:lpstr>
      <vt:lpstr>Презентация PowerPoint</vt:lpstr>
      <vt:lpstr>Презентация PowerPoint</vt:lpstr>
      <vt:lpstr>Презентация PowerPoint</vt:lpstr>
      <vt:lpstr>Презентация PowerPoint</vt:lpstr>
      <vt:lpstr>Румунія</vt:lpstr>
      <vt:lpstr>Презентация PowerPoint</vt:lpstr>
      <vt:lpstr>Угорщина </vt:lpstr>
      <vt:lpstr>Презентация PowerPoint</vt:lpstr>
      <vt:lpstr>Презентация PowerPoint</vt:lpstr>
      <vt:lpstr>Презентация PowerPoint</vt:lpstr>
      <vt:lpstr>Презентация PowerPoint</vt:lpstr>
      <vt:lpstr>Югославія. Нові  південнослов'янські держави 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Юля Коноваленко</cp:lastModifiedBy>
  <cp:revision>27</cp:revision>
  <dcterms:created xsi:type="dcterms:W3CDTF">2013-05-07T09:50:57Z</dcterms:created>
  <dcterms:modified xsi:type="dcterms:W3CDTF">2013-12-14T20:29:39Z</dcterms:modified>
</cp:coreProperties>
</file>