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D050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B510-B433-4298-B2CB-FA90E1124141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B3188-C9BF-4432-8CFF-7A1C3EE01E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AC00-17FC-4576-B98E-F646B27DF64A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CC111-57F3-4005-94E0-7DC0F36FC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8B73-49E0-48F2-A3A4-E153A1BF1A3B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9168C-027F-423E-910C-C7DA7A0F4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20177-D96D-411B-B4C5-A4D65DA88CFB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C38CF-E1E3-48BF-8702-921FF9E0E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9A764-0C5D-4573-A934-14A160F85019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508BA-E204-479E-ACF5-4DABFCD15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FE701-A4D8-4A7B-B12B-F8A4E87955DE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8A0A0-9FE4-402C-B998-EBAF4E2E02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6741-29AD-4CCD-BF85-954BBA29D0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949B-2A7E-487E-8454-49C3EE342673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06FB6-2619-4F23-9740-DC30DBD472AC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D6C11-AADD-4A6C-BC23-707A30E0B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803F1-7EDB-4ECA-BDC3-D99FF710CF7C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084DF-3376-4A8E-90EF-3C89566CE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7E4D8-8D51-4244-BBFF-1BEC910BA90D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BCEC-154C-4CE8-AC4C-BB97D0504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BB7BE-0049-4D0C-A5CB-44704838D53E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5CC2-61E9-4B1C-B299-CFB13A0DA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843A88-321C-407C-9DAB-24113DBBA02B}" type="datetimeFigureOut">
              <a:rPr lang="ru-RU"/>
              <a:pPr>
                <a:defRPr/>
              </a:pPr>
              <a:t>27.12.2012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41E31A-FE27-4ECE-8C15-29F64471B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6" r:id="rId5"/>
    <p:sldLayoutId id="2147483681" r:id="rId6"/>
    <p:sldLayoutId id="2147483680" r:id="rId7"/>
    <p:sldLayoutId id="2147483687" r:id="rId8"/>
    <p:sldLayoutId id="2147483688" r:id="rId9"/>
    <p:sldLayoutId id="2147483679" r:id="rId10"/>
    <p:sldLayoutId id="2147483678" r:id="rId11"/>
  </p:sldLayoutIdLst>
  <p:transition spd="slow">
    <p:pull dir="d"/>
  </p:transition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http://img.babyblog.ru/a/1/4/a1464034cec54350e0beab3eb4287d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00166" y="3786190"/>
            <a:ext cx="627389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“Десятинна</a:t>
            </a:r>
            <a:r>
              <a:rPr lang="uk-UA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uk-UA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церква”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4414" y="2500306"/>
            <a:ext cx="6679649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Презентац</a:t>
            </a:r>
            <a:r>
              <a:rPr lang="uk-UA" sz="48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ія</a:t>
            </a:r>
            <a:r>
              <a:rPr lang="uk-UA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на тему: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http://t0.gstatic.com/images?q=tbn:ANd9GcREosLXm5mMpqhESfCkerMdSLiOB213WFzeXxJ2XdgnaSXa3O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5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http://t3.gstatic.com/images?q=tbn:ANd9GcQHxQYTiS8J9ftQCX6ZWBgDXWySmiDKB2OEjxNApQGOIpmLsgc_C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500063"/>
            <a:ext cx="247650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357188"/>
            <a:ext cx="8501062" cy="621506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		</a:t>
            </a:r>
            <a:r>
              <a:rPr lang="ru-RU" dirty="0" smtClean="0">
                <a:solidFill>
                  <a:srgbClr val="33CCFF"/>
                </a:solidFill>
              </a:rPr>
              <a:t>	  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Перша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</a:t>
            </a:r>
            <a:r>
              <a:rPr lang="en-US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`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яна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церква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Київської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Русі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					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Споруджена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						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древньоруськими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візантійськими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майстрами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989-996 роках у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князювання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Володимира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Святославовича,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котрий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виділив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побудову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десяту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частину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княжих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доходів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десятину.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Звідси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виникла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храму.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Старовинні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називають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Десятинну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церкву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церквою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Богородиці</a:t>
            </a:r>
            <a:r>
              <a:rPr lang="ru-RU" sz="3200" b="1" dirty="0" smtClean="0">
                <a:solidFill>
                  <a:srgbClr val="33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b="1" dirty="0">
              <a:solidFill>
                <a:srgbClr val="33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714625"/>
            <a:ext cx="8501062" cy="3786188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      Представляла собою </a:t>
            </a:r>
            <a:r>
              <a:rPr lang="ru-RU" b="1" dirty="0" err="1" smtClean="0"/>
              <a:t>хрестово-купольний</a:t>
            </a:r>
            <a:r>
              <a:rPr lang="ru-RU" b="1" dirty="0" smtClean="0"/>
              <a:t> </a:t>
            </a:r>
            <a:r>
              <a:rPr lang="ru-RU" b="1" dirty="0" err="1" smtClean="0"/>
              <a:t>шестистовпний</a:t>
            </a:r>
            <a:r>
              <a:rPr lang="ru-RU" b="1" dirty="0" smtClean="0"/>
              <a:t> храм. На початку ХІ </a:t>
            </a:r>
            <a:r>
              <a:rPr lang="ru-RU" b="1" dirty="0" err="1" smtClean="0"/>
              <a:t>століття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оточили галереями. </a:t>
            </a:r>
            <a:r>
              <a:rPr lang="ru-RU" b="1" dirty="0" err="1" smtClean="0"/>
              <a:t>Десятинну</a:t>
            </a:r>
            <a:r>
              <a:rPr lang="ru-RU" b="1" dirty="0" smtClean="0"/>
              <a:t> </a:t>
            </a:r>
            <a:r>
              <a:rPr lang="ru-RU" b="1" dirty="0" err="1" smtClean="0"/>
              <a:t>церкву</a:t>
            </a:r>
            <a:r>
              <a:rPr lang="ru-RU" b="1" dirty="0" smtClean="0"/>
              <a:t> </a:t>
            </a:r>
            <a:r>
              <a:rPr lang="ru-RU" b="1" dirty="0" err="1" smtClean="0"/>
              <a:t>вкрашали</a:t>
            </a:r>
            <a:r>
              <a:rPr lang="ru-RU" b="1" dirty="0" smtClean="0"/>
              <a:t> </a:t>
            </a:r>
            <a:r>
              <a:rPr lang="ru-RU" b="1" dirty="0" err="1" smtClean="0"/>
              <a:t>мозаїка</a:t>
            </a:r>
            <a:r>
              <a:rPr lang="ru-RU" b="1" dirty="0" smtClean="0"/>
              <a:t>, фрески, </a:t>
            </a:r>
            <a:r>
              <a:rPr lang="ru-RU" b="1" dirty="0" err="1" smtClean="0"/>
              <a:t>різні</a:t>
            </a:r>
            <a:r>
              <a:rPr lang="ru-RU" b="1" dirty="0" smtClean="0"/>
              <a:t> </a:t>
            </a:r>
            <a:r>
              <a:rPr lang="ru-RU" b="1" dirty="0" err="1" smtClean="0"/>
              <a:t>мармурові</a:t>
            </a:r>
            <a:r>
              <a:rPr lang="ru-RU" b="1" dirty="0" smtClean="0"/>
              <a:t> та </a:t>
            </a:r>
            <a:r>
              <a:rPr lang="ru-RU" b="1" dirty="0" err="1" smtClean="0"/>
              <a:t>шиферні</a:t>
            </a:r>
            <a:r>
              <a:rPr lang="ru-RU" b="1" dirty="0" smtClean="0"/>
              <a:t> </a:t>
            </a:r>
            <a:r>
              <a:rPr lang="ru-RU" b="1" dirty="0" err="1" smtClean="0"/>
              <a:t>плити</a:t>
            </a:r>
            <a:r>
              <a:rPr lang="ru-RU" b="1" dirty="0" smtClean="0"/>
              <a:t> (</a:t>
            </a:r>
            <a:r>
              <a:rPr lang="ru-RU" b="1" dirty="0" err="1" smtClean="0"/>
              <a:t>ікони</a:t>
            </a:r>
            <a:r>
              <a:rPr lang="ru-RU" b="1" dirty="0" smtClean="0"/>
              <a:t>, </a:t>
            </a:r>
            <a:r>
              <a:rPr lang="ru-RU" b="1" dirty="0" err="1" smtClean="0"/>
              <a:t>хрести</a:t>
            </a:r>
            <a:r>
              <a:rPr lang="ru-RU" b="1" dirty="0" smtClean="0"/>
              <a:t> </a:t>
            </a:r>
            <a:r>
              <a:rPr lang="ru-RU" b="1" dirty="0" err="1" smtClean="0"/>
              <a:t>та</a:t>
            </a:r>
            <a:r>
              <a:rPr lang="ru-RU" b="1" dirty="0" smtClean="0"/>
              <a:t> посуд привезено </a:t>
            </a:r>
            <a:r>
              <a:rPr lang="ru-RU" b="1" dirty="0" err="1" smtClean="0"/>
              <a:t>з</a:t>
            </a:r>
            <a:r>
              <a:rPr lang="ru-RU" b="1" dirty="0" smtClean="0"/>
              <a:t> Херсонеса </a:t>
            </a:r>
            <a:r>
              <a:rPr lang="ru-RU" b="1" dirty="0" err="1" smtClean="0"/>
              <a:t>Тавридського</a:t>
            </a:r>
            <a:r>
              <a:rPr lang="ru-RU" b="1" dirty="0" smtClean="0"/>
              <a:t> (</a:t>
            </a:r>
            <a:r>
              <a:rPr lang="ru-RU" b="1" dirty="0" err="1" smtClean="0"/>
              <a:t>Корсуня</a:t>
            </a:r>
            <a:r>
              <a:rPr lang="ru-RU" b="1" dirty="0" smtClean="0"/>
              <a:t>)). У </a:t>
            </a:r>
            <a:r>
              <a:rPr lang="ru-RU" b="1" dirty="0" err="1" smtClean="0"/>
              <a:t>Десятинній</a:t>
            </a:r>
            <a:r>
              <a:rPr lang="ru-RU" b="1" dirty="0" smtClean="0"/>
              <a:t> </a:t>
            </a:r>
            <a:r>
              <a:rPr lang="ru-RU" b="1" dirty="0" err="1" smtClean="0"/>
              <a:t>церкві</a:t>
            </a:r>
            <a:r>
              <a:rPr lang="ru-RU" b="1" dirty="0" smtClean="0"/>
              <a:t> </a:t>
            </a:r>
            <a:r>
              <a:rPr lang="ru-RU" b="1" dirty="0" err="1" smtClean="0"/>
              <a:t>поховані</a:t>
            </a:r>
            <a:r>
              <a:rPr lang="ru-RU" b="1" dirty="0" smtClean="0"/>
              <a:t> </a:t>
            </a:r>
            <a:r>
              <a:rPr lang="ru-RU" b="1" dirty="0" err="1" smtClean="0"/>
              <a:t>Володимир</a:t>
            </a:r>
            <a:r>
              <a:rPr lang="ru-RU" b="1" dirty="0" smtClean="0"/>
              <a:t> Святославович та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жінка</a:t>
            </a:r>
            <a:r>
              <a:rPr lang="ru-RU" b="1" dirty="0" smtClean="0"/>
              <a:t> - </a:t>
            </a:r>
            <a:r>
              <a:rPr lang="ru-RU" b="1" dirty="0" err="1" smtClean="0"/>
              <a:t>візантійська</a:t>
            </a:r>
            <a:r>
              <a:rPr lang="ru-RU" b="1" dirty="0" smtClean="0"/>
              <a:t> </a:t>
            </a:r>
            <a:r>
              <a:rPr lang="ru-RU" b="1" dirty="0" err="1" smtClean="0"/>
              <a:t>царівна</a:t>
            </a:r>
            <a:r>
              <a:rPr lang="ru-RU" b="1" dirty="0" smtClean="0"/>
              <a:t> Анна, </a:t>
            </a:r>
            <a:r>
              <a:rPr lang="ru-RU" b="1" dirty="0" err="1" smtClean="0"/>
              <a:t>сюди</a:t>
            </a:r>
            <a:r>
              <a:rPr lang="ru-RU" b="1" dirty="0" smtClean="0"/>
              <a:t> ж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Вишгорода</a:t>
            </a:r>
            <a:r>
              <a:rPr lang="ru-RU" b="1" dirty="0" smtClean="0"/>
              <a:t> привезли прах </a:t>
            </a:r>
            <a:r>
              <a:rPr lang="ru-RU" b="1" dirty="0" err="1" smtClean="0"/>
              <a:t>княгині</a:t>
            </a:r>
            <a:r>
              <a:rPr lang="ru-RU" b="1" dirty="0" smtClean="0"/>
              <a:t> Ольги.</a:t>
            </a:r>
            <a:endParaRPr lang="ru-RU" b="1" dirty="0"/>
          </a:p>
        </p:txBody>
      </p:sp>
      <p:pic>
        <p:nvPicPr>
          <p:cNvPr id="15362" name="Picture 2" descr="http://t3.gstatic.com/images?q=tbn:ANd9GcQRGjx4bcEThEVNvVj_6sm4szn9LzbUCOwp31oyvtDUIPTErGdcW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500063"/>
            <a:ext cx="20669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4" descr="http://t1.gstatic.com/images?q=tbn:ANd9GcRTmVSPKwq-ZC4hV1sWpaL_k2YfkHtG3ltkmQgIb7jxH412FsK0Y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8" y="500063"/>
            <a:ext cx="1857375" cy="217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 descr="http://t1.gstatic.com/images?q=tbn:ANd9GcTuptNHQKWroZidz7CGU0CPRIHVDqno9jVndZJFV7KTrfrRZy_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500063"/>
            <a:ext cx="22860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1000125" y="500063"/>
            <a:ext cx="7643813" cy="1500187"/>
          </a:xfrm>
          <a:solidFill>
            <a:srgbClr val="92D050">
              <a:alpha val="50195"/>
            </a:srgbClr>
          </a:solidFill>
          <a:ln w="76200">
            <a:solidFill>
              <a:srgbClr val="00B050"/>
            </a:solidFill>
          </a:ln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Наприкінці 1240 року орди хана Батия, захопивши Київ, знищили Десятинну церкву - останню схованку киян.</a:t>
            </a:r>
          </a:p>
        </p:txBody>
      </p:sp>
      <p:pic>
        <p:nvPicPr>
          <p:cNvPr id="16386" name="Picture 2" descr="http://t1.gstatic.com/images?q=tbn:ANd9GcQz2T-57vUTybRzq8K-54zrO7y5ye9-4fKpbiq65jrSpuHa9ZD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2286000"/>
            <a:ext cx="5500687" cy="4119563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38576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Розкопки руїн почалися ще в 30-х роках </a:t>
            </a:r>
            <a:r>
              <a:rPr lang="en-US" smtClean="0"/>
              <a:t>XVII </a:t>
            </a:r>
            <a:r>
              <a:rPr lang="ru-RU" smtClean="0"/>
              <a:t>століття за ініціативи митрополита Петра Могили. Далі розкопки проводились у 1824 році К. А. Лохвицьким, у 1826 році - Єфимовим, у 1908-14 роках - археологом Д. В. Милеєвим. Під час розкопок було знайдено чимало цінних фрагментів мозаїки підлоги, фрескового і мозаїчного прикрашень храму, кам"яні захоронення, залишки фундаменту тощо.</a:t>
            </a:r>
          </a:p>
        </p:txBody>
      </p:sp>
      <p:pic>
        <p:nvPicPr>
          <p:cNvPr id="17410" name="Picture 2" descr="http://t0.gstatic.com/images?q=tbn:ANd9GcRIVsSWOB-4wt8m8KInz1dLfyNXdM8uv4aBsw5sqfPw41IgG49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357563"/>
            <a:ext cx="4395788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28625" y="4095750"/>
            <a:ext cx="8229600" cy="276225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Поблизу Десятинної церкви було відкрито руїни княжих палаців і житла бояр, а також ремеслецькі майстерні та численні поховання ІХ-Х століть. Археологічні знахідки зберігаються у заповіднику "Софійський музей", в історичному музеї України та в інших музеях.</a:t>
            </a:r>
          </a:p>
        </p:txBody>
      </p:sp>
      <p:pic>
        <p:nvPicPr>
          <p:cNvPr id="18434" name="Picture 2" descr="http://t3.gstatic.com/images?q=tbn:ANd9GcRt46OspW56ej0FXcMZda_5KtaDerUNJ1pm5Mx93KbZrvbNp7Q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357188"/>
            <a:ext cx="5929312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500063" y="285750"/>
            <a:ext cx="8229600" cy="19764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У 30-х роках XVII століття Петром Могилою і у 1828-42 роках за проектом В. Й. Стасова на місці Десятинної церкви були збудовані однойменні храми, що не збереглися.</a:t>
            </a:r>
          </a:p>
        </p:txBody>
      </p:sp>
      <p:pic>
        <p:nvPicPr>
          <p:cNvPr id="19458" name="Picture 2" descr="http://t2.gstatic.com/images?q=tbn:ANd9GcQG8zEUun3OoKJNbFtPlSvRdKBqlDDoF8xNTJSDDQcK0g9FMkS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2143125"/>
            <a:ext cx="62865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t3.gstatic.com/images?q=tbn:ANd9GcTn2GIpIDUvKA-3PcgF5cwmT1lCkGAl2urSECnMjp9Z2956JU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/>
              <a:t>   </a:t>
            </a:r>
            <a:r>
              <a:rPr lang="ru-RU" sz="3200" b="1" dirty="0" smtClean="0">
                <a:solidFill>
                  <a:srgbClr val="FF0000"/>
                </a:solidFill>
              </a:rPr>
              <a:t>  З </a:t>
            </a:r>
            <a:r>
              <a:rPr lang="ru-RU" sz="3200" b="1" dirty="0" err="1" smtClean="0">
                <a:solidFill>
                  <a:srgbClr val="FF0000"/>
                </a:solidFill>
              </a:rPr>
              <a:t>липня</a:t>
            </a:r>
            <a:r>
              <a:rPr lang="ru-RU" sz="3200" b="1" dirty="0" smtClean="0">
                <a:solidFill>
                  <a:srgbClr val="FF0000"/>
                </a:solidFill>
              </a:rPr>
              <a:t> 2005 року </a:t>
            </a:r>
            <a:r>
              <a:rPr lang="ru-RU" sz="3200" b="1" dirty="0" err="1" smtClean="0">
                <a:solidFill>
                  <a:srgbClr val="FF0000"/>
                </a:solidFill>
              </a:rPr>
              <a:t>архітектурно-археологічною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експедицією</a:t>
            </a:r>
            <a:r>
              <a:rPr lang="ru-RU" sz="3200" b="1" dirty="0" smtClean="0">
                <a:solidFill>
                  <a:srgbClr val="FF0000"/>
                </a:solidFill>
              </a:rPr>
              <a:t> </a:t>
            </a:r>
            <a:r>
              <a:rPr lang="ru-RU" sz="3200" b="1" dirty="0" err="1" smtClean="0">
                <a:solidFill>
                  <a:srgbClr val="FF0000"/>
                </a:solidFill>
              </a:rPr>
              <a:t>Інституту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Археології</a:t>
            </a:r>
            <a:r>
              <a:rPr lang="ru-RU" sz="3200" b="1" dirty="0" smtClean="0">
                <a:solidFill>
                  <a:srgbClr val="FF0000"/>
                </a:solidFill>
              </a:rPr>
              <a:t> НАН </a:t>
            </a:r>
            <a:r>
              <a:rPr lang="ru-RU" sz="3200" b="1" dirty="0" err="1" smtClean="0">
                <a:solidFill>
                  <a:srgbClr val="FF0000"/>
                </a:solidFill>
              </a:rPr>
              <a:t>України</a:t>
            </a:r>
            <a:r>
              <a:rPr lang="ru-RU" sz="3200" b="1" dirty="0" smtClean="0">
                <a:solidFill>
                  <a:srgbClr val="FF0000"/>
                </a:solidFill>
              </a:rPr>
              <a:t> </a:t>
            </a:r>
            <a:r>
              <a:rPr lang="ru-RU" sz="3200" b="1" dirty="0" err="1" smtClean="0">
                <a:solidFill>
                  <a:srgbClr val="FF0000"/>
                </a:solidFill>
              </a:rPr>
              <a:t>під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керівництвом</a:t>
            </a:r>
            <a:r>
              <a:rPr lang="ru-RU" sz="3200" b="1" dirty="0" smtClean="0">
                <a:solidFill>
                  <a:srgbClr val="FF0000"/>
                </a:solidFill>
              </a:rPr>
              <a:t> Г. Ю. </a:t>
            </a:r>
            <a:r>
              <a:rPr lang="ru-RU" sz="3200" b="1" dirty="0" err="1" smtClean="0">
                <a:solidFill>
                  <a:srgbClr val="FF0000"/>
                </a:solidFill>
              </a:rPr>
              <a:t>Івакіна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спільно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з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дослідниками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з</a:t>
            </a:r>
            <a:r>
              <a:rPr lang="ru-RU" sz="3200" b="1" dirty="0" smtClean="0">
                <a:solidFill>
                  <a:srgbClr val="FF0000"/>
                </a:solidFill>
              </a:rPr>
              <a:t> Санкт-Петербурга (</a:t>
            </a:r>
            <a:r>
              <a:rPr lang="ru-RU" sz="3200" b="1" dirty="0" err="1" smtClean="0">
                <a:solidFill>
                  <a:srgbClr val="FF0000"/>
                </a:solidFill>
              </a:rPr>
              <a:t>зокрема</a:t>
            </a:r>
            <a:r>
              <a:rPr lang="ru-RU" sz="3200" b="1" dirty="0" smtClean="0">
                <a:solidFill>
                  <a:srgbClr val="FF0000"/>
                </a:solidFill>
              </a:rPr>
              <a:t> </a:t>
            </a:r>
            <a:r>
              <a:rPr lang="ru-RU" sz="3200" b="1" dirty="0" err="1" smtClean="0">
                <a:solidFill>
                  <a:srgbClr val="FF0000"/>
                </a:solidFill>
              </a:rPr>
              <a:t>Ермітажу</a:t>
            </a:r>
            <a:r>
              <a:rPr lang="ru-RU" sz="3200" b="1" dirty="0" smtClean="0">
                <a:solidFill>
                  <a:srgbClr val="FF0000"/>
                </a:solidFill>
              </a:rPr>
              <a:t>) та за </a:t>
            </a:r>
            <a:r>
              <a:rPr lang="ru-RU" sz="3200" b="1" dirty="0" err="1" smtClean="0">
                <a:solidFill>
                  <a:srgbClr val="FF0000"/>
                </a:solidFill>
              </a:rPr>
              <a:t>допомоги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студентів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історичних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факультетів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України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проводяться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археологічні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дослідження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фундаментів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Десятинної</a:t>
            </a:r>
            <a:r>
              <a:rPr lang="ru-RU" sz="3200" b="1" dirty="0" smtClean="0">
                <a:solidFill>
                  <a:srgbClr val="FF0000"/>
                </a:solidFill>
              </a:rPr>
              <a:t> церкви на </a:t>
            </a:r>
            <a:r>
              <a:rPr lang="ru-RU" sz="3200" b="1" dirty="0" err="1" smtClean="0">
                <a:solidFill>
                  <a:srgbClr val="FF0000"/>
                </a:solidFill>
              </a:rPr>
              <a:t>глибині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близько</a:t>
            </a:r>
            <a:r>
              <a:rPr lang="ru-RU" sz="3200" b="1" dirty="0" smtClean="0">
                <a:solidFill>
                  <a:srgbClr val="FF0000"/>
                </a:solidFill>
              </a:rPr>
              <a:t> 2-х </a:t>
            </a:r>
            <a:r>
              <a:rPr lang="ru-RU" sz="3200" b="1" dirty="0" err="1" smtClean="0">
                <a:solidFill>
                  <a:srgbClr val="FF0000"/>
                </a:solidFill>
              </a:rPr>
              <a:t>метрів</a:t>
            </a:r>
            <a:r>
              <a:rPr lang="ru-RU" sz="3200" b="1" dirty="0" smtClean="0">
                <a:solidFill>
                  <a:srgbClr val="FF0000"/>
                </a:solidFill>
              </a:rPr>
              <a:t> та </a:t>
            </a:r>
            <a:r>
              <a:rPr lang="ru-RU" sz="3200" b="1" dirty="0" err="1" smtClean="0">
                <a:solidFill>
                  <a:srgbClr val="FF0000"/>
                </a:solidFill>
              </a:rPr>
              <a:t>частини</a:t>
            </a:r>
            <a:r>
              <a:rPr lang="ru-RU" sz="3200" b="1" dirty="0" smtClean="0">
                <a:solidFill>
                  <a:srgbClr val="FF0000"/>
                </a:solidFill>
              </a:rPr>
              <a:t> оборонного </a:t>
            </a:r>
            <a:r>
              <a:rPr lang="ru-RU" sz="3200" b="1" dirty="0" err="1" smtClean="0">
                <a:solidFill>
                  <a:srgbClr val="FF0000"/>
                </a:solidFill>
              </a:rPr>
              <a:t>рову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з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залишками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дерев'яних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конструкцій</a:t>
            </a:r>
            <a:r>
              <a:rPr lang="ru-RU" sz="3200" b="1" dirty="0" smtClean="0">
                <a:solidFill>
                  <a:srgbClr val="FF0000"/>
                </a:solidFill>
              </a:rPr>
              <a:t>. </a:t>
            </a:r>
            <a:r>
              <a:rPr lang="ru-RU" sz="3200" b="1" dirty="0" err="1" smtClean="0">
                <a:solidFill>
                  <a:srgbClr val="FF0000"/>
                </a:solidFill>
              </a:rPr>
              <a:t>Незважаючи</a:t>
            </a:r>
            <a:r>
              <a:rPr lang="ru-RU" sz="3200" b="1" dirty="0" smtClean="0">
                <a:solidFill>
                  <a:srgbClr val="FF0000"/>
                </a:solidFill>
              </a:rPr>
              <a:t> на </a:t>
            </a:r>
            <a:r>
              <a:rPr lang="ru-RU" sz="3200" b="1" dirty="0" err="1" smtClean="0">
                <a:solidFill>
                  <a:srgbClr val="FF0000"/>
                </a:solidFill>
              </a:rPr>
              <a:t>відсутність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фінансування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археологічні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дослідження</a:t>
            </a:r>
            <a:r>
              <a:rPr lang="ru-RU" sz="3200" b="1" dirty="0" smtClean="0">
                <a:solidFill>
                  <a:srgbClr val="FF0000"/>
                </a:solidFill>
              </a:rPr>
              <a:t> не </a:t>
            </a:r>
            <a:r>
              <a:rPr lang="ru-RU" sz="3200" b="1" dirty="0" err="1" smtClean="0">
                <a:solidFill>
                  <a:srgbClr val="FF0000"/>
                </a:solidFill>
              </a:rPr>
              <a:t>припинялися</a:t>
            </a:r>
            <a:r>
              <a:rPr lang="ru-RU" sz="3200" b="1" dirty="0" smtClean="0">
                <a:solidFill>
                  <a:srgbClr val="FF0000"/>
                </a:solidFill>
              </a:rPr>
              <a:t>. На </a:t>
            </a:r>
            <a:r>
              <a:rPr lang="ru-RU" sz="3200" b="1" dirty="0" err="1" smtClean="0">
                <a:solidFill>
                  <a:srgbClr val="FF0000"/>
                </a:solidFill>
              </a:rPr>
              <a:t>теперішній</a:t>
            </a:r>
            <a:r>
              <a:rPr lang="ru-RU" sz="3200" b="1" dirty="0" smtClean="0">
                <a:solidFill>
                  <a:srgbClr val="FF0000"/>
                </a:solidFill>
              </a:rPr>
              <a:t> час вони </a:t>
            </a:r>
            <a:r>
              <a:rPr lang="ru-RU" sz="3200" b="1" dirty="0" err="1" smtClean="0">
                <a:solidFill>
                  <a:srgbClr val="FF0000"/>
                </a:solidFill>
              </a:rPr>
              <a:t>ще</a:t>
            </a:r>
            <a:r>
              <a:rPr lang="ru-RU" sz="3200" b="1" dirty="0" smtClean="0">
                <a:solidFill>
                  <a:srgbClr val="FF0000"/>
                </a:solidFill>
              </a:rPr>
              <a:t> не </a:t>
            </a:r>
            <a:r>
              <a:rPr lang="ru-RU" sz="3200" b="1" dirty="0" err="1" smtClean="0">
                <a:solidFill>
                  <a:srgbClr val="FF0000"/>
                </a:solidFill>
              </a:rPr>
              <a:t>завершені</a:t>
            </a:r>
            <a:r>
              <a:rPr lang="ru-RU" sz="3200" b="1" baseline="30000" dirty="0" smtClean="0">
                <a:solidFill>
                  <a:srgbClr val="FF0000"/>
                </a:solidFill>
              </a:rPr>
              <a:t>.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1"/>
          <p:cNvSpPr>
            <a:spLocks noGrp="1"/>
          </p:cNvSpPr>
          <p:nvPr>
            <p:ph idx="1"/>
          </p:nvPr>
        </p:nvSpPr>
        <p:spPr>
          <a:xfrm>
            <a:off x="357188" y="1000125"/>
            <a:ext cx="8358187" cy="51435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uk-UA" smtClean="0"/>
              <a:t>    </a:t>
            </a:r>
            <a:r>
              <a:rPr lang="uk-UA" sz="3200" smtClean="0"/>
              <a:t>Отже, будівництво Десятинної церкви відіграло велику роль в розвитку культури Київської Русі.  Нажаль від всієї будівлі залишився тільки фундамент.  Також під час розкопок було знайдено  фрески та мозаїки , які збереглись до наших днів.</a:t>
            </a:r>
            <a:r>
              <a:rPr lang="ru-RU" sz="3200" smtClean="0"/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uk-UA" sz="3200" smtClean="0"/>
              <a:t>      Якби будівля збереглася, вона була б справжньою перлиною архітектури України.</a:t>
            </a: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329</Words>
  <PresentationFormat>Экран (4:3)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Максим</cp:lastModifiedBy>
  <cp:revision>7</cp:revision>
  <dcterms:created xsi:type="dcterms:W3CDTF">2012-10-26T14:40:32Z</dcterms:created>
  <dcterms:modified xsi:type="dcterms:W3CDTF">2012-12-27T17:26:07Z</dcterms:modified>
</cp:coreProperties>
</file>