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8872-84C7-447E-971C-3F2BF279B97C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AEEB-C8FE-4651-A6E5-74CC0801D3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8872-84C7-447E-971C-3F2BF279B97C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AEEB-C8FE-4651-A6E5-74CC0801D3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8872-84C7-447E-971C-3F2BF279B97C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AEEB-C8FE-4651-A6E5-74CC0801D3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8872-84C7-447E-971C-3F2BF279B97C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AEEB-C8FE-4651-A6E5-74CC0801D3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8872-84C7-447E-971C-3F2BF279B97C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AEEB-C8FE-4651-A6E5-74CC0801D3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8872-84C7-447E-971C-3F2BF279B97C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AEEB-C8FE-4651-A6E5-74CC0801D3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8872-84C7-447E-971C-3F2BF279B97C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AEEB-C8FE-4651-A6E5-74CC0801D3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8872-84C7-447E-971C-3F2BF279B97C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AEEB-C8FE-4651-A6E5-74CC0801D3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8872-84C7-447E-971C-3F2BF279B97C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AEEB-C8FE-4651-A6E5-74CC0801D3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8872-84C7-447E-971C-3F2BF279B97C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AEEB-C8FE-4651-A6E5-74CC0801D3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8872-84C7-447E-971C-3F2BF279B97C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AEEB-C8FE-4651-A6E5-74CC0801D3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B8872-84C7-447E-971C-3F2BF279B97C}" type="datetimeFigureOut">
              <a:rPr lang="ru-RU" smtClean="0"/>
              <a:t>01.09.2013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3AEEB-C8FE-4651-A6E5-74CC0801D3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8358246" cy="18145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70-річч</a:t>
            </a:r>
            <a:r>
              <a:rPr lang="uk-UA" b="1" dirty="0" smtClean="0">
                <a:solidFill>
                  <a:schemeClr val="bg1"/>
                </a:solidFill>
              </a:rPr>
              <a:t>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uk-UA" b="1" dirty="0" smtClean="0">
                <a:solidFill>
                  <a:schemeClr val="bg1"/>
                </a:solidFill>
              </a:rPr>
              <a:t>визволення Харківщини від фашистських загарбників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28" y="3786190"/>
            <a:ext cx="3571900" cy="2000264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uk-UA" dirty="0" smtClean="0"/>
              <a:t>Підготували</a:t>
            </a:r>
          </a:p>
          <a:p>
            <a:pPr algn="r"/>
            <a:r>
              <a:rPr lang="uk-UA" dirty="0" smtClean="0"/>
              <a:t>Учениці 10-А класу</a:t>
            </a:r>
          </a:p>
          <a:p>
            <a:pPr algn="r"/>
            <a:r>
              <a:rPr lang="uk-UA" dirty="0" smtClean="0"/>
              <a:t>Самойленко Олеся, Приймак Аліна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357554" y="6172168"/>
            <a:ext cx="2414582" cy="685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Харків-2013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071670" y="0"/>
            <a:ext cx="4929222" cy="785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Харківська гімназія №55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bg1">
                    <a:lumMod val="85000"/>
                  </a:schemeClr>
                </a:solidFill>
              </a:rPr>
              <a:t>15 вересня 1941 німці завершили оточення основного угруповання радянських військ під Києвом. В обороні на полтавсько-харківському напрямі утворився стокілометровий розрив. </a:t>
            </a:r>
            <a:endParaRPr lang="ru-RU" sz="24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218" name="Picture 2" descr="history_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643050"/>
            <a:ext cx="7473308" cy="463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     Доля 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Харкова висіла на волосині. 18 вересня гітлерівці взяли Полтаву.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     20 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вересня їх передові частини вийшли на Харківщину і зайняли </a:t>
            </a:r>
            <a:r>
              <a:rPr lang="uk-UA" dirty="0" err="1">
                <a:solidFill>
                  <a:schemeClr val="bg1">
                    <a:lumMod val="85000"/>
                  </a:schemeClr>
                </a:solidFill>
              </a:rPr>
              <a:t>Красноград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     20 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жовтня 1941 передові підрозділи противника вийшли безпосередньо до найближчих околиць Харкова.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     24 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жовтня 1941 - чорна дата в житті міста. Для багатьох харків'ян ця дата стала дійсно "чорною".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786842" cy="1143000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bg1">
                    <a:lumMod val="85000"/>
                  </a:schemeClr>
                </a:solidFill>
              </a:rPr>
              <a:t>14 грудня 1941 за наказом військового коменданта міста генерала </a:t>
            </a:r>
            <a:r>
              <a:rPr lang="uk-UA" sz="2400" dirty="0" err="1">
                <a:solidFill>
                  <a:schemeClr val="bg1">
                    <a:lumMod val="85000"/>
                  </a:schemeClr>
                </a:solidFill>
              </a:rPr>
              <a:t>Путкамера</a:t>
            </a:r>
            <a:r>
              <a:rPr lang="uk-UA" sz="2400" dirty="0">
                <a:solidFill>
                  <a:schemeClr val="bg1">
                    <a:lumMod val="85000"/>
                  </a:schemeClr>
                </a:solidFill>
              </a:rPr>
              <a:t> всіх євреїв в дводенний термін зобов'язали переселитися в район ХТЗ, де було організовано єврейське гетто.</a:t>
            </a:r>
            <a:endParaRPr lang="ru-RU" sz="24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242" name="Picture 2" descr="history_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684770"/>
            <a:ext cx="8286808" cy="4415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     Всього 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за 23 місяці окупації на території області було вбито 280 000 мирних жителів і 23 тисячі поранених і полонених радянських воїнів, близько 160 тисяч молодих людей відправлено в Німеччину. У Харкові близько 195 тисяч чоловік були замучені, розстріляні або задушені в «душогубках».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Autofit/>
          </a:bodyPr>
          <a:lstStyle/>
          <a:p>
            <a:r>
              <a:rPr lang="uk-UA" sz="2800" dirty="0">
                <a:solidFill>
                  <a:schemeClr val="bg1">
                    <a:lumMod val="85000"/>
                  </a:schemeClr>
                </a:solidFill>
              </a:rPr>
              <a:t>12 травня </a:t>
            </a:r>
            <a:r>
              <a:rPr lang="uk-UA" sz="2800" dirty="0" smtClean="0">
                <a:solidFill>
                  <a:schemeClr val="bg1">
                    <a:lumMod val="85000"/>
                  </a:schemeClr>
                </a:solidFill>
              </a:rPr>
              <a:t>1942. Початок </a:t>
            </a:r>
            <a:r>
              <a:rPr lang="uk-UA" sz="2800" dirty="0">
                <a:solidFill>
                  <a:schemeClr val="bg1">
                    <a:lumMod val="85000"/>
                  </a:schemeClr>
                </a:solidFill>
              </a:rPr>
              <a:t>Харківської операції </a:t>
            </a:r>
            <a:r>
              <a:rPr lang="uk-UA" sz="28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uk-UA" sz="2800" dirty="0">
                <a:solidFill>
                  <a:schemeClr val="bg1">
                    <a:lumMod val="85000"/>
                  </a:schemeClr>
                </a:solidFill>
              </a:rPr>
              <a:t>– наступ радянських військ проти німецьких </a:t>
            </a:r>
            <a:r>
              <a:rPr lang="uk-UA" sz="2800" dirty="0" smtClean="0">
                <a:solidFill>
                  <a:schemeClr val="bg1">
                    <a:lumMod val="85000"/>
                  </a:schemeClr>
                </a:solidFill>
              </a:rPr>
              <a:t>окупантів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1266" name="Picture 2" descr="v_boy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643050"/>
            <a:ext cx="7358114" cy="4582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     У 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лютому </a:t>
            </a: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1943 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Харків було перший раз звільнено силами Воронезького фронту під </a:t>
            </a: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командуванням 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генерала Ф. І. </a:t>
            </a:r>
            <a:r>
              <a:rPr lang="uk-UA" dirty="0" err="1">
                <a:solidFill>
                  <a:schemeClr val="bg1">
                    <a:lumMod val="85000"/>
                  </a:schemeClr>
                </a:solidFill>
              </a:rPr>
              <a:t>Голікова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. </a:t>
            </a: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      Однак 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після цього </a:t>
            </a:r>
            <a:r>
              <a:rPr lang="uk-UA" dirty="0" err="1">
                <a:solidFill>
                  <a:schemeClr val="bg1">
                    <a:lumMod val="85000"/>
                  </a:schemeClr>
                </a:solidFill>
              </a:rPr>
              <a:t>послідував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 контрнаступ німецьких військ у березні 1943 року, що  призвело до повторної здачі міста 15 березня.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Autofit/>
          </a:bodyPr>
          <a:lstStyle/>
          <a:p>
            <a:endParaRPr lang="ru-RU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9001156" cy="1143000"/>
          </a:xfrm>
        </p:spPr>
        <p:txBody>
          <a:bodyPr>
            <a:noAutofit/>
          </a:bodyPr>
          <a:lstStyle/>
          <a:p>
            <a:r>
              <a:rPr lang="uk-UA" sz="2600" dirty="0" smtClean="0">
                <a:solidFill>
                  <a:schemeClr val="bg1">
                    <a:lumMod val="85000"/>
                  </a:schemeClr>
                </a:solidFill>
              </a:rPr>
              <a:t>641 день тривала окупація Харкова. Тільки з четвертої спроби, 23 серпня 1943 року, місто було остаточно звільнено.</a:t>
            </a:r>
            <a:endParaRPr lang="ru-RU" sz="26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2290" name="Picture 2" descr="history_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571612"/>
            <a:ext cx="6500858" cy="4750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571480"/>
            <a:ext cx="857256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    У 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Книзі </a:t>
            </a: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Пам’яті 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названо близько 190 тисяч прізвищ. До </a:t>
            </a: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них слід 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додати померлих від голоду в період окупації, замучених у в’язницях і катівнях гестапо, розстріляних у </a:t>
            </a:r>
            <a:r>
              <a:rPr lang="uk-UA" dirty="0" err="1">
                <a:solidFill>
                  <a:schemeClr val="bg1">
                    <a:lumMod val="85000"/>
                  </a:schemeClr>
                </a:solidFill>
              </a:rPr>
              <a:t>Дробицькому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 Яру, померлих від виснаження на каторжних роботах у Німеччині, загиблих під час бомбардувань ворожої авіації і чотириразових боїв на вулицях міста мирних жителів. За приблизними підрахунками, ці втрати становлять близько 300 тисяч, тобто третину довоєнного населення міста</a:t>
            </a: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bg1">
                    <a:lumMod val="85000"/>
                  </a:schemeClr>
                </a:solidFill>
              </a:rPr>
              <a:t>У пам’ять про тих, хто загинув у роки Великої Вітчизняної війни, в лісопарку було споруджено Меморіал Слави</a:t>
            </a:r>
            <a:r>
              <a:rPr lang="uk-UA" sz="2400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ru-RU" sz="24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3314" name="Picture 2" descr="memori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571612"/>
            <a:ext cx="7000924" cy="4640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86766" cy="1500174"/>
          </a:xfrm>
        </p:spPr>
        <p:txBody>
          <a:bodyPr>
            <a:normAutofit/>
          </a:bodyPr>
          <a:lstStyle/>
          <a:p>
            <a:r>
              <a:rPr lang="uk-UA" sz="2700" dirty="0">
                <a:solidFill>
                  <a:schemeClr val="bg1">
                    <a:lumMod val="85000"/>
                  </a:schemeClr>
                </a:solidFill>
              </a:rPr>
              <a:t>Напередодні війни населення Харкова, становило 902 312 жителів. До дня звільнення 23 серпня 1943 року в місті залишалося 180-190 тис. чоловік</a:t>
            </a:r>
            <a:r>
              <a:rPr lang="uk-UA" sz="2700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5122" name="Picture 2" descr="history_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571612"/>
            <a:ext cx="6597067" cy="4600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chemeClr val="bg1">
                    <a:lumMod val="95000"/>
                  </a:schemeClr>
                </a:solidFill>
              </a:rPr>
              <a:t>Як це було…</a:t>
            </a:r>
            <a:endParaRPr lang="ru-RU" sz="6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    О 4.00 22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червня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1941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командувач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підняв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по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тривозі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частини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гарнізону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м.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Харкова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    О 5.00 Маслов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розкрив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пакет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мобпланом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    О 7.00  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вже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доповідав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про початок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роботи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по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мобілізації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людей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техніки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. </a:t>
            </a: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     О 16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годині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голова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облвиконкому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П.Свінаренко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розкрив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конверт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планом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мобілізації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економіки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області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72560" cy="1214438"/>
          </a:xfrm>
        </p:spPr>
        <p:txBody>
          <a:bodyPr>
            <a:noAutofit/>
          </a:bodyPr>
          <a:lstStyle/>
          <a:p>
            <a:r>
              <a:rPr lang="uk-UA" sz="2200" dirty="0">
                <a:solidFill>
                  <a:schemeClr val="bg1">
                    <a:lumMod val="85000"/>
                  </a:schemeClr>
                </a:solidFill>
              </a:rPr>
              <a:t>У серпні Харків наповнили біженці та поранені. Населення збільшилося з 900 тисяч до півтора мільйонів, з'явилися продовольчі труднощі та перебої з хлібом, розвинулася спекуляція</a:t>
            </a:r>
            <a:r>
              <a:rPr lang="uk-UA" sz="2200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ru-RU" sz="22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6146" name="Picture 2" descr="history_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571612"/>
            <a:ext cx="6715172" cy="464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     16 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липня над Харковом з'явився перший німецький літак-розвідник.</a:t>
            </a:r>
            <a:br>
              <a:rPr lang="uk-UA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З 20 липня німці літали над містом уже </a:t>
            </a: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щодня.</a:t>
            </a:r>
          </a:p>
          <a:p>
            <a:pPr>
              <a:buNone/>
            </a:pP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     Перший </a:t>
            </a:r>
            <a:r>
              <a:rPr lang="uk-UA" dirty="0" err="1">
                <a:solidFill>
                  <a:schemeClr val="bg1">
                    <a:lumMod val="85000"/>
                  </a:schemeClr>
                </a:solidFill>
              </a:rPr>
              <a:t>авіаналіт</a:t>
            </a:r>
            <a:r>
              <a:rPr lang="uk-UA" dirty="0">
                <a:solidFill>
                  <a:schemeClr val="bg1">
                    <a:lumMod val="85000"/>
                  </a:schemeClr>
                </a:solidFill>
              </a:rPr>
              <a:t> ввечері 27 липня застав зненацька. Повітряну тривогу оголосили вже в розпал бомбардування, але жертв і руйнувань тоді не було: бомби впали на міське кладовище на Пушкінській.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143000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bg1">
                    <a:lumMod val="85000"/>
                  </a:schemeClr>
                </a:solidFill>
              </a:rPr>
              <a:t>Маскувальні роботи велися в місті мляво, зі світломаскуванням справа йшла кепсько. </a:t>
            </a:r>
            <a:endParaRPr lang="ru-RU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7170" name="Picture 2" descr="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500174"/>
            <a:ext cx="6643734" cy="489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28670"/>
            <a:ext cx="7929618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dirty="0" smtClean="0">
                <a:solidFill>
                  <a:schemeClr val="bg1">
                    <a:lumMod val="85000"/>
                  </a:schemeClr>
                </a:solidFill>
              </a:rPr>
              <a:t>     6 </a:t>
            </a:r>
            <a:r>
              <a:rPr lang="uk-UA" sz="4000" dirty="0">
                <a:solidFill>
                  <a:schemeClr val="bg1">
                    <a:lumMod val="85000"/>
                  </a:schemeClr>
                </a:solidFill>
              </a:rPr>
              <a:t>серпня німці здійснили другий </a:t>
            </a:r>
            <a:r>
              <a:rPr lang="uk-UA" sz="4000" dirty="0" err="1">
                <a:solidFill>
                  <a:schemeClr val="bg1">
                    <a:lumMod val="85000"/>
                  </a:schemeClr>
                </a:solidFill>
              </a:rPr>
              <a:t>авіаналіт</a:t>
            </a:r>
            <a:r>
              <a:rPr lang="uk-UA" sz="4000" dirty="0">
                <a:solidFill>
                  <a:schemeClr val="bg1">
                    <a:lumMod val="85000"/>
                  </a:schemeClr>
                </a:solidFill>
              </a:rPr>
              <a:t>, накривши бомбами ліву сторону проспекту Сталіна від площі Тевелєва до Харківського мосту. </a:t>
            </a:r>
            <a:endParaRPr lang="uk-UA" sz="40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r>
              <a:rPr lang="uk-UA" sz="4000" dirty="0" smtClean="0">
                <a:solidFill>
                  <a:schemeClr val="bg1">
                    <a:lumMod val="85000"/>
                  </a:schemeClr>
                </a:solidFill>
              </a:rPr>
              <a:t>     14 </a:t>
            </a:r>
            <a:r>
              <a:rPr lang="uk-UA" sz="4000" dirty="0">
                <a:solidFill>
                  <a:schemeClr val="bg1">
                    <a:lumMod val="85000"/>
                  </a:schemeClr>
                </a:solidFill>
              </a:rPr>
              <a:t>серпня місто піддалося третьому бомбардуванню. </a:t>
            </a:r>
            <a:endParaRPr lang="ru-RU" sz="4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143000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chemeClr val="bg1">
                    <a:lumMod val="85000"/>
                  </a:schemeClr>
                </a:solidFill>
              </a:rPr>
              <a:t>22 серпня 1941 близько 23.00 повідомили про наближення шістьох бомбардувальників.</a:t>
            </a:r>
            <a:endParaRPr lang="ru-RU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8194" name="Picture 2" descr="history_0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571612"/>
            <a:ext cx="7539749" cy="4719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-fotki.yandex.ru/get/23/slizovsky.0/0_c909_43c8b308_XL"/>
          <p:cNvPicPr>
            <a:picLocks noChangeAspect="1" noChangeArrowheads="1"/>
          </p:cNvPicPr>
          <p:nvPr/>
        </p:nvPicPr>
        <p:blipFill>
          <a:blip r:embed="rId2">
            <a:lum bright="-42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>
              <a:buNone/>
            </a:pPr>
            <a:r>
              <a:rPr lang="uk-UA" sz="3600" dirty="0" smtClean="0">
                <a:solidFill>
                  <a:schemeClr val="bg1">
                    <a:lumMod val="85000"/>
                  </a:schemeClr>
                </a:solidFill>
              </a:rPr>
              <a:t>     31 </a:t>
            </a:r>
            <a:r>
              <a:rPr lang="uk-UA" sz="3600" dirty="0">
                <a:solidFill>
                  <a:schemeClr val="bg1">
                    <a:lumMod val="85000"/>
                  </a:schemeClr>
                </a:solidFill>
              </a:rPr>
              <a:t>серпня дев'ять бомбардувальників здійснили другий нічний наліт. Майже вся ліва сторона проспекту від площі Тевелєва до Харківського мосту була зметена бомбами: з 17 будинків залишилися шість. Жертв виявилося багато</a:t>
            </a:r>
            <a:r>
              <a:rPr lang="uk-UA" sz="3600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uk-UA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526</Words>
  <Application>Microsoft Office PowerPoint</Application>
  <PresentationFormat>Экран (4:3)</PresentationFormat>
  <Paragraphs>32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70-річчя визволення Харківщини від фашистських загарбників</vt:lpstr>
      <vt:lpstr>Напередодні війни населення Харкова, становило 902 312 жителів. До дня звільнення 23 серпня 1943 року в місті залишалося 180-190 тис. чоловік.</vt:lpstr>
      <vt:lpstr>Як це було…</vt:lpstr>
      <vt:lpstr>У серпні Харків наповнили біженці та поранені. Населення збільшилося з 900 тисяч до півтора мільйонів, з'явилися продовольчі труднощі та перебої з хлібом, розвинулася спекуляція.</vt:lpstr>
      <vt:lpstr>Слайд 5</vt:lpstr>
      <vt:lpstr>Маскувальні роботи велися в місті мляво, зі світломаскуванням справа йшла кепсько. </vt:lpstr>
      <vt:lpstr>Слайд 7</vt:lpstr>
      <vt:lpstr>22 серпня 1941 близько 23.00 повідомили про наближення шістьох бомбардувальників.</vt:lpstr>
      <vt:lpstr>Слайд 9</vt:lpstr>
      <vt:lpstr>15 вересня 1941 німці завершили оточення основного угруповання радянських військ під Києвом. В обороні на полтавсько-харківському напрямі утворився стокілометровий розрив. </vt:lpstr>
      <vt:lpstr>Слайд 11</vt:lpstr>
      <vt:lpstr>14 грудня 1941 за наказом військового коменданта міста генерала Путкамера всіх євреїв в дводенний термін зобов'язали переселитися в район ХТЗ, де було організовано єврейське гетто.</vt:lpstr>
      <vt:lpstr>Слайд 13</vt:lpstr>
      <vt:lpstr>12 травня 1942. Початок Харківської операції  – наступ радянських військ проти німецьких окупантів</vt:lpstr>
      <vt:lpstr>Слайд 15</vt:lpstr>
      <vt:lpstr>641 день тривала окупація Харкова. Тільки з четвертої спроби, 23 серпня 1943 року, місто було остаточно звільнено.</vt:lpstr>
      <vt:lpstr>Слайд 17</vt:lpstr>
      <vt:lpstr>У пам’ять про тих, хто загинув у роки Великої Вітчизняної війни, в лісопарку було споруджено Меморіал Слави.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70-річчя визволення Харківщини від фашистських загарбників</dc:title>
  <dc:creator>Олеся</dc:creator>
  <cp:lastModifiedBy>Олеся</cp:lastModifiedBy>
  <cp:revision>14</cp:revision>
  <dcterms:created xsi:type="dcterms:W3CDTF">2013-09-01T16:27:09Z</dcterms:created>
  <dcterms:modified xsi:type="dcterms:W3CDTF">2013-09-01T18:45:19Z</dcterms:modified>
</cp:coreProperties>
</file>