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  <p:sldId id="284" r:id="rId3"/>
    <p:sldId id="257" r:id="rId4"/>
    <p:sldId id="258" r:id="rId5"/>
    <p:sldId id="282" r:id="rId6"/>
    <p:sldId id="265" r:id="rId7"/>
    <p:sldId id="262" r:id="rId8"/>
    <p:sldId id="264" r:id="rId9"/>
    <p:sldId id="263" r:id="rId10"/>
    <p:sldId id="274" r:id="rId11"/>
    <p:sldId id="275" r:id="rId12"/>
    <p:sldId id="261" r:id="rId13"/>
    <p:sldId id="260" r:id="rId14"/>
    <p:sldId id="269" r:id="rId15"/>
    <p:sldId id="267" r:id="rId16"/>
    <p:sldId id="266" r:id="rId17"/>
    <p:sldId id="259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9494"/>
    <a:srgbClr val="336600"/>
    <a:srgbClr val="99FFCC"/>
    <a:srgbClr val="FFFF99"/>
    <a:srgbClr val="FFCC99"/>
    <a:srgbClr val="008080"/>
    <a:srgbClr val="006666"/>
    <a:srgbClr val="00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6.bin"/><Relationship Id="rId3" Type="http://schemas.microsoft.com/office/2006/relationships/legacyDiagramText" Target="legacyDiagramText11.bin"/><Relationship Id="rId7" Type="http://schemas.microsoft.com/office/2006/relationships/legacyDiagramText" Target="legacyDiagramText15.bin"/><Relationship Id="rId2" Type="http://schemas.microsoft.com/office/2006/relationships/legacyDiagramText" Target="legacyDiagramText10.bin"/><Relationship Id="rId1" Type="http://schemas.openxmlformats.org/officeDocument/2006/relationships/image" Target="../media/image4.jpeg"/><Relationship Id="rId6" Type="http://schemas.microsoft.com/office/2006/relationships/legacyDiagramText" Target="legacyDiagramText14.bin"/><Relationship Id="rId11" Type="http://schemas.microsoft.com/office/2006/relationships/legacyDiagramText" Target="legacyDiagramText19.bin"/><Relationship Id="rId5" Type="http://schemas.microsoft.com/office/2006/relationships/legacyDiagramText" Target="legacyDiagramText13.bin"/><Relationship Id="rId10" Type="http://schemas.microsoft.com/office/2006/relationships/legacyDiagramText" Target="legacyDiagramText18.bin"/><Relationship Id="rId4" Type="http://schemas.microsoft.com/office/2006/relationships/legacyDiagramText" Target="legacyDiagramText12.bin"/><Relationship Id="rId9" Type="http://schemas.microsoft.com/office/2006/relationships/legacyDiagramText" Target="legacyDiagramText17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6CE778-CEE3-43FF-BD60-AFCE29BCA0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3D9F1D-157C-422E-B404-B65F5CDBE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8A8935-9F85-48C7-91A6-11187C852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39B4B5D-B59C-4FB8-961E-B10BB8826B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63CDE-1F06-4241-ABE7-23353DA1AC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32202F-5FB9-482C-AB94-399D3F4235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3F764D-229B-4C56-821A-18F125095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2A7EA-593E-4AE7-B38B-6CAEB8DDD9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130B97-1D5E-4024-8CD1-6981BB23FF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5C883E-ED72-4419-97EB-EABBDD4357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4A8FD-A6D7-42C3-8776-BAAF9469BD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2A25792-B414-42CB-BC3A-18F2987B53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629FD9A-A396-444F-9399-F1A13C9DAA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>
            <a:normAutofit/>
          </a:bodyPr>
          <a:lstStyle/>
          <a:p>
            <a:r>
              <a:rPr lang="uk-UA" b="1" dirty="0"/>
              <a:t>Україна в умовах </a:t>
            </a:r>
            <a:r>
              <a:rPr lang="uk-UA" b="1" dirty="0" err="1"/>
              <a:t>десталінізації</a:t>
            </a:r>
            <a:endParaRPr lang="ru-RU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Період </a:t>
            </a:r>
            <a:r>
              <a:rPr lang="uk-UA" b="1" dirty="0" err="1"/>
              <a:t>“</a:t>
            </a:r>
            <a:r>
              <a:rPr lang="uk-UA" b="1" dirty="0" err="1" smtClean="0"/>
              <a:t>відлиги”</a:t>
            </a:r>
            <a:r>
              <a:rPr lang="en-US" b="1" dirty="0" smtClean="0"/>
              <a:t>                                                                              </a:t>
            </a:r>
            <a:endParaRPr lang="uk-UA" b="1" dirty="0"/>
          </a:p>
          <a:p>
            <a:r>
              <a:rPr lang="uk-UA" b="1" dirty="0"/>
              <a:t>1956 - 1964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44008" y="3789040"/>
            <a:ext cx="4499992" cy="92333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uk-UA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Презентацію підготували учениці 7 класу </a:t>
            </a:r>
            <a:r>
              <a:rPr lang="uk-UA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Петрикевич</a:t>
            </a:r>
            <a:r>
              <a:rPr lang="uk-UA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і Биховець Олени</a:t>
            </a:r>
            <a:endParaRPr lang="uk-UA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uk-UA" sz="3600"/>
              <a:t>ХХІІ з</a:t>
            </a:r>
            <a:r>
              <a:rPr lang="en-US" sz="3600"/>
              <a:t>’</a:t>
            </a:r>
            <a:r>
              <a:rPr lang="uk-UA" sz="3600"/>
              <a:t>їзд КПРС</a:t>
            </a:r>
            <a:endParaRPr lang="ru-RU" sz="36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052513"/>
            <a:ext cx="8218487" cy="55165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800"/>
              <a:t>Прийняття нової програми партії – програми побудови в СРСР комуністичного ладу.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“Найвища мета партії - побудувати комуністичне суспільство, на прапорі якого написано: “Від кожного – за здібностями, кожному – за потребами”.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- 1961 – 1970 – перевершити за виробництвом продукції на душу населення наймогутнішу країну капіталізму – США.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- 1971 – 1980 – створити матеріально-технічну базу комунізму, яка забезпечить здійснення принципу розподілу за потребами.</a:t>
            </a:r>
          </a:p>
          <a:p>
            <a:pPr>
              <a:lnSpc>
                <a:spcPct val="90000"/>
              </a:lnSpc>
            </a:pPr>
            <a:r>
              <a:rPr lang="uk-UA" sz="2800"/>
              <a:t>Моральний кодекс будівника комунізму.</a:t>
            </a:r>
          </a:p>
          <a:p>
            <a:pPr>
              <a:lnSpc>
                <a:spcPct val="90000"/>
              </a:lnSpc>
            </a:pPr>
            <a:endParaRPr lang="ru-RU" sz="2800"/>
          </a:p>
        </p:txBody>
      </p:sp>
      <p:sp>
        <p:nvSpPr>
          <p:cNvPr id="23556" name="WordArt 4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7055668" y="188640"/>
            <a:ext cx="2088332" cy="90872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1962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  <p:bldP spid="235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uk-UA"/>
              <a:t>Антирелігійна кампанія</a:t>
            </a: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184775"/>
          </a:xfrm>
        </p:spPr>
        <p:txBody>
          <a:bodyPr>
            <a:normAutofit/>
          </a:bodyPr>
          <a:lstStyle/>
          <a:p>
            <a:r>
              <a:rPr lang="uk-UA" sz="2800"/>
              <a:t>Постанови ЦК КПРС липня і листопада 1954 р. “Про значні недоліки в науково-атеїстичній пропаганді і заходи її поліпшення”, “Про помилки у проведенні науково-атеїстичної пропаганди серед населення”.</a:t>
            </a:r>
          </a:p>
          <a:p>
            <a:r>
              <a:rPr lang="uk-UA" sz="2800"/>
              <a:t>З 1957 -1964 р. половина українських церковних громад залишилась без храмів, припинено діяльність 2/3 монастирів.</a:t>
            </a:r>
          </a:p>
          <a:p>
            <a:r>
              <a:rPr lang="uk-UA" sz="2800"/>
              <a:t>1961 р. з державного обліку знято 740 історичних пам</a:t>
            </a:r>
            <a:r>
              <a:rPr lang="en-US" sz="2800"/>
              <a:t>’</a:t>
            </a:r>
            <a:r>
              <a:rPr lang="uk-UA" sz="2800"/>
              <a:t>яток переважно культового походження.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r>
              <a:rPr lang="uk-UA" dirty="0"/>
              <a:t>Скорочено фонд нагромадження </a:t>
            </a:r>
          </a:p>
          <a:p>
            <a:pPr>
              <a:buFontTx/>
              <a:buNone/>
            </a:pPr>
            <a:r>
              <a:rPr lang="uk-UA" dirty="0"/>
              <a:t>    активна соціальна політика. </a:t>
            </a:r>
          </a:p>
          <a:p>
            <a:r>
              <a:rPr lang="uk-UA" dirty="0"/>
              <a:t>Скорочено армію         збільшено фінансування виробництва ракетно-ядерної зброї.</a:t>
            </a:r>
          </a:p>
          <a:p>
            <a:r>
              <a:rPr lang="uk-UA" dirty="0"/>
              <a:t>Рішення не створювати галузі “з </a:t>
            </a:r>
            <a:r>
              <a:rPr lang="uk-UA" dirty="0" err="1"/>
              <a:t>нуля”</a:t>
            </a:r>
            <a:r>
              <a:rPr lang="uk-UA" dirty="0"/>
              <a:t>, а закуповувати новітню техніку за кордоном.</a:t>
            </a:r>
          </a:p>
          <a:p>
            <a:endParaRPr lang="ru-RU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763713" y="549275"/>
            <a:ext cx="7380287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/>
              <a:t>                 Провідне завдання:       </a:t>
            </a:r>
            <a:r>
              <a:rPr lang="uk-UA" sz="2400" b="1"/>
              <a:t>Прискорення науково-технічного прогресу.</a:t>
            </a:r>
            <a:endParaRPr lang="ru-RU" sz="2400" b="1"/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250825" y="0"/>
            <a:ext cx="2665413" cy="14843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946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"/>
                <a:cs typeface="Arial"/>
              </a:rPr>
              <a:t>Економіка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7451725" y="2133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923928" y="3140968"/>
            <a:ext cx="3600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  <p:bldP spid="7173" grpId="0" animBg="1"/>
      <p:bldP spid="7175" grpId="0" animBg="1"/>
      <p:bldP spid="71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/>
              <a:t>Децентралізація управління промисловістю.</a:t>
            </a:r>
            <a:endParaRPr lang="ru-RU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/>
              <a:t>Лютневий (1957) пленум ЦК КПРС про необхідність ліквідації більшості галузевих міністерств і створення територіальних рад народного господарства – </a:t>
            </a:r>
            <a:r>
              <a:rPr lang="uk-UA" b="1"/>
              <a:t>раднаргоспів</a:t>
            </a:r>
            <a:r>
              <a:rPr lang="uk-UA"/>
              <a:t>.</a:t>
            </a:r>
          </a:p>
          <a:p>
            <a:pPr>
              <a:lnSpc>
                <a:spcPct val="90000"/>
              </a:lnSpc>
            </a:pPr>
            <a:r>
              <a:rPr lang="uk-UA"/>
              <a:t>У віданні 111 українських раднаргоспів перебувало 2,8 тис. підприємств, які виробляли абсолютну більшість промислової продукції. </a:t>
            </a:r>
            <a:endParaRPr lang="ru-RU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6948488" y="3429000"/>
            <a:ext cx="1223962" cy="4333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50000">
                <a:srgbClr val="949494"/>
              </a:gs>
              <a:gs pos="100000">
                <a:schemeClr val="tx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4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18488" cy="1799927"/>
          </a:xfrm>
        </p:spPr>
        <p:txBody>
          <a:bodyPr>
            <a:normAutofit/>
          </a:bodyPr>
          <a:lstStyle/>
          <a:p>
            <a:r>
              <a:rPr lang="uk-UA" sz="2800" dirty="0"/>
              <a:t>Три </a:t>
            </a:r>
            <a:r>
              <a:rPr lang="uk-UA" sz="2800" dirty="0" err="1"/>
              <a:t>надпрограми</a:t>
            </a:r>
            <a:r>
              <a:rPr lang="uk-UA" sz="2800" dirty="0"/>
              <a:t> в сільському господарстві.</a:t>
            </a:r>
            <a:br>
              <a:rPr lang="uk-UA" sz="2800" dirty="0"/>
            </a:br>
            <a:r>
              <a:rPr lang="uk-UA" sz="2800" dirty="0"/>
              <a:t>Спроби вирішити зернову проблему.</a:t>
            </a:r>
            <a:endParaRPr lang="ru-RU" sz="28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772816"/>
            <a:ext cx="7956376" cy="4463826"/>
          </a:xfrm>
        </p:spPr>
        <p:txBody>
          <a:bodyPr>
            <a:normAutofit lnSpcReduction="10000"/>
          </a:bodyPr>
          <a:lstStyle/>
          <a:p>
            <a:r>
              <a:rPr lang="uk-UA" sz="2400" dirty="0"/>
              <a:t>1954 – освоєння цілини. 75 тис. працівників з України. Відтік фахівців, техніки і ресурсів.</a:t>
            </a:r>
          </a:p>
          <a:p>
            <a:r>
              <a:rPr lang="uk-UA" sz="2400" dirty="0"/>
              <a:t>1955 – КУКУРУДЗА!. 1961 року під </a:t>
            </a:r>
            <a:r>
              <a:rPr lang="uk-UA" sz="2400" dirty="0" err="1"/>
              <a:t>“царицю</a:t>
            </a:r>
            <a:r>
              <a:rPr lang="uk-UA" sz="2400" dirty="0"/>
              <a:t> </a:t>
            </a:r>
            <a:r>
              <a:rPr lang="uk-UA" sz="2400" dirty="0" err="1"/>
              <a:t>полів”</a:t>
            </a:r>
            <a:r>
              <a:rPr lang="uk-UA" sz="2400" dirty="0"/>
              <a:t> відведено 20% посівних площ.</a:t>
            </a:r>
          </a:p>
          <a:p>
            <a:pPr>
              <a:buFontTx/>
              <a:buNone/>
            </a:pPr>
            <a:r>
              <a:rPr lang="uk-UA" sz="2400" dirty="0"/>
              <a:t>           1963 р. вперше здійснено закупівлі хліба у США і Канаді.</a:t>
            </a:r>
          </a:p>
          <a:p>
            <a:pPr>
              <a:buFontTx/>
              <a:buNone/>
            </a:pPr>
            <a:r>
              <a:rPr lang="uk-UA" sz="2400" dirty="0"/>
              <a:t>Реорганізація МТС – передача техніки у розпорядження колгоспів. Укрупнення колгоспів (з 19 295 у 1950 р. залишилось 9634). </a:t>
            </a:r>
            <a:r>
              <a:rPr lang="uk-UA" sz="2400" dirty="0" smtClean="0"/>
              <a:t>Наступ </a:t>
            </a:r>
            <a:r>
              <a:rPr lang="uk-UA" sz="2400" dirty="0"/>
              <a:t>на особисті присадибні господарства.</a:t>
            </a:r>
          </a:p>
          <a:p>
            <a:r>
              <a:rPr lang="uk-UA" sz="2400" dirty="0"/>
              <a:t>1957 – </a:t>
            </a:r>
            <a:r>
              <a:rPr lang="uk-UA" sz="2400" dirty="0" err="1"/>
              <a:t>надпрограма</a:t>
            </a:r>
            <a:r>
              <a:rPr lang="uk-UA" sz="2400" dirty="0"/>
              <a:t>  у тваринництві (</a:t>
            </a:r>
            <a:r>
              <a:rPr lang="uk-UA" sz="2400" dirty="0" err="1"/>
              <a:t>“наздогнати</a:t>
            </a:r>
            <a:r>
              <a:rPr lang="uk-UA" sz="2400" dirty="0"/>
              <a:t> і </a:t>
            </a:r>
            <a:r>
              <a:rPr lang="uk-UA" sz="2400" dirty="0" err="1"/>
              <a:t>перегнати”</a:t>
            </a:r>
            <a:r>
              <a:rPr lang="uk-UA" sz="2400" dirty="0"/>
              <a:t>)</a:t>
            </a:r>
            <a:endParaRPr lang="ru-RU" sz="2400" dirty="0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395536" y="2996952"/>
            <a:ext cx="576585" cy="35979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50000">
                <a:srgbClr val="949494"/>
              </a:gs>
              <a:gs pos="100000">
                <a:schemeClr val="tx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  <p:bldP spid="184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Соціальна сфера</a:t>
            </a: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800"/>
              <a:t>Збільшення мінімальної зарплатні та пенсій.</a:t>
            </a:r>
          </a:p>
          <a:p>
            <a:pPr>
              <a:lnSpc>
                <a:spcPct val="90000"/>
              </a:lnSpc>
            </a:pPr>
            <a:r>
              <a:rPr lang="uk-UA" sz="2800"/>
              <a:t>Скорочення робочого тижня.</a:t>
            </a:r>
          </a:p>
          <a:p>
            <a:pPr>
              <a:lnSpc>
                <a:spcPct val="90000"/>
              </a:lnSpc>
            </a:pPr>
            <a:r>
              <a:rPr lang="uk-UA" sz="2800"/>
              <a:t>Зниження пенсійного віку.</a:t>
            </a:r>
          </a:p>
          <a:p>
            <a:pPr>
              <a:lnSpc>
                <a:spcPct val="90000"/>
              </a:lnSpc>
            </a:pPr>
            <a:r>
              <a:rPr lang="uk-UA" sz="2800"/>
              <a:t>Видача паспортів селянам.</a:t>
            </a:r>
          </a:p>
          <a:p>
            <a:pPr>
              <a:lnSpc>
                <a:spcPct val="90000"/>
              </a:lnSpc>
            </a:pPr>
            <a:r>
              <a:rPr lang="uk-UA" sz="2800"/>
              <a:t>Скасування плати за навчання.</a:t>
            </a:r>
          </a:p>
          <a:p>
            <a:pPr>
              <a:lnSpc>
                <a:spcPct val="90000"/>
              </a:lnSpc>
            </a:pPr>
            <a:r>
              <a:rPr lang="uk-UA" sz="2800"/>
              <a:t>Припинення практики примусових державних позик.</a:t>
            </a:r>
          </a:p>
          <a:p>
            <a:pPr>
              <a:lnSpc>
                <a:spcPct val="90000"/>
              </a:lnSpc>
            </a:pPr>
            <a:r>
              <a:rPr lang="uk-UA" sz="2800"/>
              <a:t>Широкомасштабне житлове будівництво.</a:t>
            </a:r>
          </a:p>
          <a:p>
            <a:pPr>
              <a:lnSpc>
                <a:spcPct val="90000"/>
              </a:lnSpc>
            </a:pPr>
            <a:r>
              <a:rPr lang="uk-UA" sz="2800"/>
              <a:t>Грошова реформа 1961 року.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33413"/>
          </a:xfrm>
        </p:spPr>
        <p:txBody>
          <a:bodyPr/>
          <a:lstStyle/>
          <a:p>
            <a:r>
              <a:rPr lang="uk-UA" sz="3200"/>
              <a:t>Висновки </a:t>
            </a:r>
            <a:endParaRPr lang="ru-RU" sz="32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832475"/>
          </a:xfrm>
        </p:spPr>
        <p:txBody>
          <a:bodyPr/>
          <a:lstStyle/>
          <a:p>
            <a:r>
              <a:rPr lang="uk-UA" sz="2800" dirty="0"/>
              <a:t>В Україні з</a:t>
            </a:r>
            <a:r>
              <a:rPr lang="en-US" sz="2800" dirty="0"/>
              <a:t>’</a:t>
            </a:r>
            <a:r>
              <a:rPr lang="uk-UA" sz="2800" dirty="0"/>
              <a:t>явилися нові галузі:</a:t>
            </a:r>
          </a:p>
          <a:p>
            <a:pPr>
              <a:buFontTx/>
              <a:buNone/>
            </a:pPr>
            <a:r>
              <a:rPr lang="uk-UA" sz="2800" dirty="0"/>
              <a:t>   - </a:t>
            </a:r>
            <a:r>
              <a:rPr lang="uk-UA" sz="2800" dirty="0" err="1"/>
              <a:t>автомобіле-</a:t>
            </a:r>
            <a:r>
              <a:rPr lang="uk-UA" sz="2800" dirty="0"/>
              <a:t> та літакобудування,</a:t>
            </a:r>
          </a:p>
          <a:p>
            <a:pPr>
              <a:buFontTx/>
              <a:buNone/>
            </a:pPr>
            <a:r>
              <a:rPr lang="uk-UA" sz="2800" dirty="0"/>
              <a:t>   - ракетобудування,</a:t>
            </a:r>
          </a:p>
          <a:p>
            <a:pPr>
              <a:buFontTx/>
              <a:buNone/>
            </a:pPr>
            <a:r>
              <a:rPr lang="uk-UA" sz="2800" dirty="0"/>
              <a:t>   - хімічна промисловість,</a:t>
            </a:r>
          </a:p>
          <a:p>
            <a:pPr>
              <a:buFontTx/>
              <a:buNone/>
            </a:pPr>
            <a:r>
              <a:rPr lang="uk-UA" sz="2800" dirty="0"/>
              <a:t>   - виробництво обчислювальної техніки та радіоелектроніка.</a:t>
            </a:r>
          </a:p>
          <a:p>
            <a:r>
              <a:rPr lang="uk-UA" sz="2800" dirty="0"/>
              <a:t>Розвал С/Г.</a:t>
            </a:r>
          </a:p>
          <a:p>
            <a:r>
              <a:rPr lang="uk-UA" sz="2800" dirty="0"/>
              <a:t>Позитивні зрушення у соціальній сфері.</a:t>
            </a:r>
          </a:p>
          <a:p>
            <a:r>
              <a:rPr lang="uk-UA" sz="2800" dirty="0"/>
              <a:t>Робітничі </a:t>
            </a:r>
            <a:r>
              <a:rPr lang="uk-UA" sz="2800" dirty="0" smtClean="0"/>
              <a:t>виступи:</a:t>
            </a:r>
            <a:endParaRPr lang="uk-UA" sz="2800" dirty="0"/>
          </a:p>
          <a:p>
            <a:pPr>
              <a:buFontTx/>
              <a:buNone/>
            </a:pPr>
            <a:r>
              <a:rPr lang="uk-UA" sz="2800" dirty="0"/>
              <a:t>   - 1962 – у Донецьку, </a:t>
            </a:r>
            <a:r>
              <a:rPr lang="uk-UA" sz="2800" dirty="0" err="1"/>
              <a:t>Жданові</a:t>
            </a:r>
            <a:r>
              <a:rPr lang="uk-UA" sz="2800" dirty="0"/>
              <a:t> (Маріуполі),</a:t>
            </a:r>
          </a:p>
          <a:p>
            <a:pPr>
              <a:buFontTx/>
              <a:buNone/>
            </a:pPr>
            <a:r>
              <a:rPr lang="uk-UA" sz="2800" dirty="0"/>
              <a:t>   - 1963 – у Кривому Розі.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buFontTx/>
              <a:buNone/>
            </a:pPr>
            <a:r>
              <a:rPr lang="uk-UA" sz="3600" b="1" dirty="0"/>
              <a:t>14.10.64 на пленумі ЦК КПРС Хрущова відправлено на пенсію за станом здоров</a:t>
            </a:r>
            <a:r>
              <a:rPr lang="en-US" sz="3600" b="1" dirty="0"/>
              <a:t>’</a:t>
            </a:r>
            <a:r>
              <a:rPr lang="uk-UA" sz="3600" b="1" dirty="0"/>
              <a:t>я</a:t>
            </a:r>
            <a:r>
              <a:rPr lang="uk-UA" sz="3600" dirty="0"/>
              <a:t>. </a:t>
            </a:r>
          </a:p>
          <a:p>
            <a:pPr algn="ctr">
              <a:buFontTx/>
              <a:buNone/>
            </a:pPr>
            <a:r>
              <a:rPr lang="uk-UA" sz="3600" b="1" i="1" dirty="0">
                <a:solidFill>
                  <a:schemeClr val="accent2">
                    <a:lumMod val="75000"/>
                  </a:schemeClr>
                </a:solidFill>
              </a:rPr>
              <a:t>Діагноз – ВОЛЮНТАРИЗМ.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FontTx/>
              <a:buNone/>
            </a:pPr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5" name="Picture 5" descr="Paseka_3000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25963" y="0"/>
            <a:ext cx="4519612" cy="6669088"/>
          </a:xfrm>
          <a:prstGeom prst="rect">
            <a:avLst/>
          </a:prstGeom>
          <a:noFill/>
        </p:spPr>
      </p:pic>
      <p:pic>
        <p:nvPicPr>
          <p:cNvPr id="35846" name="Picture 6" descr="Paseka_3000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60648"/>
            <a:ext cx="4460292" cy="6597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58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079" name="Organization Chart 7"/>
          <p:cNvGraphicFramePr>
            <a:graphicFrameLocks/>
          </p:cNvGraphicFramePr>
          <p:nvPr>
            <p:ph type="dgm" idx="1"/>
          </p:nvPr>
        </p:nvGraphicFramePr>
        <p:xfrm>
          <a:off x="179388" y="549275"/>
          <a:ext cx="8964612" cy="5740400"/>
        </p:xfrm>
        <a:graphic>
          <a:graphicData uri="http://schemas.openxmlformats.org/drawingml/2006/compatibility">
            <com:legacyDrawing xmlns:com="http://schemas.openxmlformats.org/drawingml/2006/compatibility" spid="_x0000_s307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3" name="Organization Chart 7"/>
          <p:cNvGraphicFramePr>
            <a:graphicFrameLocks/>
          </p:cNvGraphicFramePr>
          <p:nvPr>
            <p:ph type="dgm" idx="1"/>
          </p:nvPr>
        </p:nvGraphicFramePr>
        <p:xfrm>
          <a:off x="0" y="404813"/>
          <a:ext cx="9144000" cy="6048375"/>
        </p:xfrm>
        <a:graphic>
          <a:graphicData uri="http://schemas.openxmlformats.org/drawingml/2006/compatibility">
            <com:legacyDrawing xmlns:com="http://schemas.openxmlformats.org/drawingml/2006/compatibility" spid="_x0000_s410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uk-UA" sz="3200"/>
              <a:t>Десталінізація</a:t>
            </a:r>
            <a:r>
              <a:rPr lang="uk-UA" sz="4000"/>
              <a:t> </a:t>
            </a:r>
            <a:endParaRPr lang="ru-RU" sz="40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413"/>
            <a:ext cx="9144000" cy="5145087"/>
          </a:xfrm>
        </p:spPr>
        <p:txBody>
          <a:bodyPr>
            <a:normAutofit/>
          </a:bodyPr>
          <a:lstStyle/>
          <a:p>
            <a:pPr indent="20638">
              <a:lnSpc>
                <a:spcPct val="90000"/>
              </a:lnSpc>
            </a:pPr>
            <a:r>
              <a:rPr lang="uk-UA" sz="2800"/>
              <a:t>Ліквідація системи масових репресій та ГУтабу.</a:t>
            </a:r>
          </a:p>
          <a:p>
            <a:pPr indent="20638">
              <a:lnSpc>
                <a:spcPct val="90000"/>
              </a:lnSpc>
            </a:pPr>
            <a:r>
              <a:rPr lang="uk-UA" sz="2800"/>
              <a:t>Амністія. Реабілітація незаконно засуджених.</a:t>
            </a:r>
          </a:p>
          <a:p>
            <a:pPr indent="20638">
              <a:lnSpc>
                <a:spcPct val="90000"/>
              </a:lnSpc>
            </a:pPr>
            <a:r>
              <a:rPr lang="uk-UA" sz="2800"/>
              <a:t>Реформа силових відомств, судової системи. Упровадження в їх діяльності принципу законності.</a:t>
            </a:r>
          </a:p>
          <a:p>
            <a:pPr indent="20638">
              <a:lnSpc>
                <a:spcPct val="90000"/>
              </a:lnSpc>
            </a:pPr>
            <a:r>
              <a:rPr lang="uk-UA" sz="2800"/>
              <a:t>Послаблення ідеологічного тиску.</a:t>
            </a:r>
          </a:p>
          <a:p>
            <a:pPr indent="20638">
              <a:lnSpc>
                <a:spcPct val="90000"/>
              </a:lnSpc>
            </a:pPr>
            <a:r>
              <a:rPr lang="uk-UA" sz="2800"/>
              <a:t>Послаблення адміністративно-командної системи. Децентралізація управління.</a:t>
            </a:r>
          </a:p>
          <a:p>
            <a:pPr indent="20638">
              <a:lnSpc>
                <a:spcPct val="90000"/>
              </a:lnSpc>
            </a:pPr>
            <a:r>
              <a:rPr lang="uk-UA" sz="2800"/>
              <a:t>Розширення прав і повноважень союзних республік. Зростання частки українців у партійному і державному апараті республіки. Зростання впливу української партійно-державної еліти в союзному керівництві. 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33413"/>
          </a:xfrm>
        </p:spPr>
        <p:txBody>
          <a:bodyPr/>
          <a:lstStyle/>
          <a:p>
            <a:r>
              <a:rPr lang="uk-UA" sz="3200" b="1"/>
              <a:t>Реабілітації, ліквідація ГУтабу</a:t>
            </a:r>
            <a:endParaRPr lang="ru-RU" sz="3200" b="1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620713"/>
            <a:ext cx="8713787" cy="60213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800"/>
              <a:t>На 1953 рік у системі Головного управління таборів налічувалося </a:t>
            </a:r>
            <a:r>
              <a:rPr lang="en-US" sz="2800">
                <a:cs typeface="Arial" charset="0"/>
              </a:rPr>
              <a:t>&gt;</a:t>
            </a:r>
            <a:r>
              <a:rPr lang="uk-UA" sz="2800">
                <a:cs typeface="Arial" charset="0"/>
              </a:rPr>
              <a:t> мільйона ув</a:t>
            </a:r>
            <a:r>
              <a:rPr lang="en-US" sz="2800">
                <a:cs typeface="Arial" charset="0"/>
              </a:rPr>
              <a:t>’</a:t>
            </a:r>
            <a:r>
              <a:rPr lang="uk-UA" sz="2800">
                <a:cs typeface="Arial" charset="0"/>
              </a:rPr>
              <a:t>язнених.</a:t>
            </a:r>
          </a:p>
          <a:p>
            <a:pPr>
              <a:lnSpc>
                <a:spcPct val="80000"/>
              </a:lnSpc>
            </a:pPr>
            <a:r>
              <a:rPr lang="uk-UA" sz="2800">
                <a:cs typeface="Arial" charset="0"/>
              </a:rPr>
              <a:t>До 1957 р. повернулися 65 534 особи (ОУН-УПА).</a:t>
            </a:r>
          </a:p>
          <a:p>
            <a:pPr>
              <a:lnSpc>
                <a:spcPct val="80000"/>
              </a:lnSpc>
            </a:pPr>
            <a:r>
              <a:rPr lang="uk-UA" sz="2800">
                <a:cs typeface="Arial" charset="0"/>
              </a:rPr>
              <a:t>До 1959 р. КДБ і прокуратура УРСР переглянули 4263 тис. справ на 5481 тис. осіб.</a:t>
            </a:r>
          </a:p>
          <a:p>
            <a:pPr>
              <a:lnSpc>
                <a:spcPct val="80000"/>
              </a:lnSpc>
            </a:pPr>
            <a:r>
              <a:rPr lang="uk-UA" sz="2800">
                <a:cs typeface="Arial" charset="0"/>
              </a:rPr>
              <a:t>Фактично реабілітовано 2684 тис. осіб (58% загальної кількості засуджених).</a:t>
            </a:r>
          </a:p>
          <a:p>
            <a:pPr>
              <a:lnSpc>
                <a:spcPct val="80000"/>
              </a:lnSpc>
            </a:pPr>
            <a:r>
              <a:rPr lang="uk-UA" sz="2800">
                <a:cs typeface="Arial" charset="0"/>
              </a:rPr>
              <a:t>Реабілітації не підлягали: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sz="2800">
                <a:cs typeface="Arial" charset="0"/>
              </a:rPr>
              <a:t>жертви політичних репресій до 1 грудня 1934 р.,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sz="2800">
                <a:cs typeface="Arial" charset="0"/>
              </a:rPr>
              <a:t>всі репресовані за звинуваченням в “українському буржуазному націоналізмі” і в колабораціонізмі,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sz="2800">
                <a:cs typeface="Arial" charset="0"/>
              </a:rPr>
              <a:t>депортовані під час колективізації, радянізації,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uk-UA" sz="2800">
                <a:cs typeface="Arial" charset="0"/>
              </a:rPr>
              <a:t>депортовані з України кримські татари і німці.</a:t>
            </a:r>
            <a:endParaRPr lang="en-US" sz="28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 rot="-786940">
            <a:off x="5076825" y="404813"/>
            <a:ext cx="3384550" cy="1150937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tx1"/>
                    </a:gs>
                    <a:gs pos="50000">
                      <a:srgbClr val="FFFFFF"/>
                    </a:gs>
                    <a:gs pos="100000">
                      <a:schemeClr val="tx1"/>
                    </a:gs>
                  </a:gsLst>
                  <a:lin ang="3486940" scaled="1"/>
                </a:gradFill>
                <a:latin typeface="Impact"/>
              </a:rPr>
              <a:t>1956</a:t>
            </a:r>
          </a:p>
        </p:txBody>
      </p:sp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 rot="-774077">
            <a:off x="684213" y="1916113"/>
            <a:ext cx="6497637" cy="1355725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tx1"/>
                    </a:gs>
                    <a:gs pos="50000">
                      <a:srgbClr val="FFFFFF"/>
                    </a:gs>
                    <a:gs pos="100000">
                      <a:schemeClr val="tx1"/>
                    </a:gs>
                  </a:gsLst>
                  <a:lin ang="3474077" scaled="1"/>
                </a:gradFill>
                <a:latin typeface="Impact"/>
              </a:rPr>
              <a:t>ХХ з'їзд КПРСС</a:t>
            </a:r>
          </a:p>
        </p:txBody>
      </p:sp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684213" y="4221163"/>
            <a:ext cx="7991475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chemeClr val="tx1"/>
                    </a:gs>
                    <a:gs pos="100000">
                      <a:srgbClr val="949494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"Про культ особи</a:t>
            </a:r>
          </a:p>
          <a:p>
            <a:pPr algn="ctr"/>
            <a:r>
              <a:rPr lang="ru-RU" sz="3600" b="1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chemeClr val="tx1"/>
                    </a:gs>
                    <a:gs pos="100000">
                      <a:srgbClr val="949494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та його наслідки"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6" grpId="1" animBg="1"/>
      <p:bldP spid="8197" grpId="0" animBg="1"/>
      <p:bldP spid="81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44408" cy="1008658"/>
          </a:xfrm>
        </p:spPr>
        <p:txBody>
          <a:bodyPr>
            <a:normAutofit fontScale="90000"/>
          </a:bodyPr>
          <a:lstStyle/>
          <a:p>
            <a:r>
              <a:rPr lang="uk-UA" sz="3600" dirty="0"/>
              <a:t>Від колективного керівництва – до </a:t>
            </a:r>
            <a:r>
              <a:rPr lang="uk-UA" sz="3600" dirty="0" smtClean="0"/>
              <a:t>нового</a:t>
            </a:r>
            <a:r>
              <a:rPr lang="ru-RU" sz="3600" dirty="0" smtClean="0"/>
              <a:t> вождя.</a:t>
            </a:r>
            <a:r>
              <a:rPr lang="uk-UA" sz="3600" dirty="0"/>
              <a:t/>
            </a:r>
            <a:br>
              <a:rPr lang="uk-UA" sz="3600" dirty="0"/>
            </a:br>
            <a:endParaRPr lang="ru-RU" sz="36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213"/>
            <a:ext cx="8686800" cy="4968875"/>
          </a:xfrm>
        </p:spPr>
        <p:txBody>
          <a:bodyPr/>
          <a:lstStyle/>
          <a:p>
            <a:r>
              <a:rPr lang="uk-UA" sz="2800" dirty="0"/>
              <a:t>Розгром антипартійної групи (Молотов, </a:t>
            </a:r>
            <a:r>
              <a:rPr lang="uk-UA" sz="2800" dirty="0" err="1"/>
              <a:t>Каганович</a:t>
            </a:r>
            <a:r>
              <a:rPr lang="uk-UA" sz="2800" dirty="0"/>
              <a:t>, </a:t>
            </a:r>
            <a:r>
              <a:rPr lang="uk-UA" sz="2800" dirty="0" err="1"/>
              <a:t>Маленков</a:t>
            </a:r>
            <a:r>
              <a:rPr lang="uk-UA" sz="2800" dirty="0"/>
              <a:t>) на червневому (1957) пленумі ЦК КПРС.</a:t>
            </a:r>
          </a:p>
          <a:p>
            <a:r>
              <a:rPr lang="uk-UA" sz="2800" dirty="0"/>
              <a:t>Зміни у кадровій політиці:</a:t>
            </a:r>
          </a:p>
          <a:p>
            <a:pPr>
              <a:buFontTx/>
              <a:buNone/>
            </a:pPr>
            <a:r>
              <a:rPr lang="uk-UA" sz="2800" dirty="0"/>
              <a:t>   - О.Кириченко (1953) – М.</a:t>
            </a:r>
            <a:r>
              <a:rPr lang="uk-UA" sz="2800" dirty="0" err="1"/>
              <a:t>Підгорний</a:t>
            </a:r>
            <a:r>
              <a:rPr lang="uk-UA" sz="2800" dirty="0"/>
              <a:t>(1957) – П.Шелест(1963) – секретарі  ЦК КПУ.</a:t>
            </a:r>
          </a:p>
          <a:p>
            <a:pPr>
              <a:buFontTx/>
              <a:buNone/>
            </a:pPr>
            <a:r>
              <a:rPr lang="uk-UA" sz="2800" dirty="0"/>
              <a:t>   - на осінь 1964 р. з 10 членів президії ЦК КПРС 5 були </a:t>
            </a:r>
            <a:r>
              <a:rPr lang="uk-UA" sz="2800" dirty="0" err="1"/>
              <a:t>пов</a:t>
            </a:r>
            <a:r>
              <a:rPr lang="en-US" sz="2800" dirty="0"/>
              <a:t>’</a:t>
            </a:r>
            <a:r>
              <a:rPr lang="uk-UA" sz="2800" dirty="0" err="1"/>
              <a:t>язані</a:t>
            </a:r>
            <a:r>
              <a:rPr lang="uk-UA" sz="2800" dirty="0"/>
              <a:t> з Україною (Л.Брежнєв, В.</a:t>
            </a:r>
            <a:r>
              <a:rPr lang="uk-UA" sz="2800" dirty="0" err="1"/>
              <a:t>Підгорний</a:t>
            </a:r>
            <a:r>
              <a:rPr lang="uk-UA" sz="2800" dirty="0"/>
              <a:t>, Д.Полянській, О.Кириченко)і взяли участь у поваленні Хрущова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r>
              <a:rPr lang="uk-UA" dirty="0"/>
              <a:t>Нові вожді стають залежні від партійної еліти, яка втрачає відданість задекларованим ідеалам і служить перш за все своїм власним інтересам.</a:t>
            </a:r>
          </a:p>
          <a:p>
            <a:r>
              <a:rPr lang="uk-UA" dirty="0" smtClean="0"/>
              <a:t>Зростає </a:t>
            </a:r>
            <a:r>
              <a:rPr lang="uk-UA" dirty="0"/>
              <a:t>внутрішня суперечливість ідеології режиму.</a:t>
            </a:r>
            <a:endParaRPr lang="ru-RU" dirty="0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 rot="5400000">
            <a:off x="3582194" y="351632"/>
            <a:ext cx="1368425" cy="104298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949494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383</TotalTime>
  <Words>826</Words>
  <Application>Microsoft Office PowerPoint</Application>
  <PresentationFormat>Экран (4:3)</PresentationFormat>
  <Paragraphs>122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Метро</vt:lpstr>
      <vt:lpstr>Україна в умовах десталінізації</vt:lpstr>
      <vt:lpstr>Слайд 2</vt:lpstr>
      <vt:lpstr>Слайд 3</vt:lpstr>
      <vt:lpstr>Слайд 4</vt:lpstr>
      <vt:lpstr>Десталінізація </vt:lpstr>
      <vt:lpstr>Реабілітації, ліквідація ГУтабу</vt:lpstr>
      <vt:lpstr>Слайд 7</vt:lpstr>
      <vt:lpstr>Від колективного керівництва – до нового вождя. </vt:lpstr>
      <vt:lpstr>Слайд 9</vt:lpstr>
      <vt:lpstr>ХХІІ з’їзд КПРС</vt:lpstr>
      <vt:lpstr>Антирелігійна кампанія</vt:lpstr>
      <vt:lpstr>Слайд 12</vt:lpstr>
      <vt:lpstr>Децентралізація управління промисловістю.</vt:lpstr>
      <vt:lpstr>Три надпрограми в сільському господарстві. Спроби вирішити зернову проблему.</vt:lpstr>
      <vt:lpstr>Соціальна сфера</vt:lpstr>
      <vt:lpstr>Висновки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vadim</dc:creator>
  <cp:lastModifiedBy>Лена</cp:lastModifiedBy>
  <cp:revision>16</cp:revision>
  <dcterms:created xsi:type="dcterms:W3CDTF">2002-01-22T23:07:48Z</dcterms:created>
  <dcterms:modified xsi:type="dcterms:W3CDTF">2014-11-25T20:56:35Z</dcterms:modified>
</cp:coreProperties>
</file>