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9" r:id="rId2"/>
    <p:sldId id="280" r:id="rId3"/>
    <p:sldId id="272" r:id="rId4"/>
    <p:sldId id="275" r:id="rId5"/>
    <p:sldId id="274" r:id="rId6"/>
    <p:sldId id="282" r:id="rId7"/>
    <p:sldId id="281" r:id="rId8"/>
    <p:sldId id="277" r:id="rId9"/>
    <p:sldId id="283" r:id="rId10"/>
    <p:sldId id="278" r:id="rId11"/>
    <p:sldId id="279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76" r:id="rId23"/>
    <p:sldId id="270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878" autoAdjust="0"/>
    <p:restoredTop sz="94633" autoAdjust="0"/>
  </p:normalViewPr>
  <p:slideViewPr>
    <p:cSldViewPr>
      <p:cViewPr varScale="1">
        <p:scale>
          <a:sx n="70" d="100"/>
          <a:sy n="70" d="100"/>
        </p:scale>
        <p:origin x="-450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1472" y="642918"/>
            <a:ext cx="6072230" cy="3286148"/>
          </a:xfrm>
        </p:spPr>
        <p:txBody>
          <a:bodyPr>
            <a:normAutofit fontScale="90000"/>
          </a:bodyPr>
          <a:lstStyle/>
          <a:p>
            <a:pPr algn="ctr"/>
            <a:r>
              <a:rPr lang="uk-UA" sz="7200" dirty="0" smtClean="0">
                <a:solidFill>
                  <a:schemeClr val="tx1"/>
                </a:solidFill>
              </a:rPr>
              <a:t>              		Презентація </a:t>
            </a:r>
            <a:r>
              <a:rPr lang="uk-UA" dirty="0" smtClean="0">
                <a:solidFill>
                  <a:schemeClr val="tx1"/>
                </a:solidFill>
              </a:rPr>
              <a:t/>
            </a:r>
            <a:br>
              <a:rPr lang="uk-UA" dirty="0" smtClean="0">
                <a:solidFill>
                  <a:schemeClr val="tx1"/>
                </a:solidFill>
              </a:rPr>
            </a:br>
            <a:r>
              <a:rPr lang="uk-UA" dirty="0" smtClean="0">
                <a:solidFill>
                  <a:schemeClr val="tx1"/>
                </a:solidFill>
              </a:rPr>
              <a:t>     на тему:</a:t>
            </a:r>
            <a:br>
              <a:rPr lang="uk-UA" dirty="0" smtClean="0">
                <a:solidFill>
                  <a:schemeClr val="tx1"/>
                </a:solidFill>
              </a:rPr>
            </a:br>
            <a:r>
              <a:rPr lang="uk-UA" dirty="0" smtClean="0">
                <a:solidFill>
                  <a:schemeClr val="tx1"/>
                </a:solidFill>
              </a:rPr>
              <a:t> </a:t>
            </a:r>
            <a:r>
              <a:rPr lang="uk-UA" dirty="0" err="1" smtClean="0">
                <a:solidFill>
                  <a:srgbClr val="FFC000"/>
                </a:solidFill>
              </a:rPr>
              <a:t>“Історичні</a:t>
            </a:r>
            <a:r>
              <a:rPr lang="uk-UA" dirty="0" smtClean="0">
                <a:solidFill>
                  <a:srgbClr val="FFC000"/>
                </a:solidFill>
              </a:rPr>
              <a:t> землі </a:t>
            </a:r>
            <a:r>
              <a:rPr lang="uk-UA" dirty="0" err="1" smtClean="0">
                <a:solidFill>
                  <a:srgbClr val="FFC000"/>
                </a:solidFill>
              </a:rPr>
              <a:t>України”</a:t>
            </a:r>
            <a:r>
              <a:rPr lang="ru-RU" dirty="0" smtClean="0">
                <a:solidFill>
                  <a:srgbClr val="FFC000"/>
                </a:solidFill>
              </a:rPr>
              <a:t/>
            </a:r>
            <a:br>
              <a:rPr lang="ru-RU" dirty="0" smtClean="0">
                <a:solidFill>
                  <a:srgbClr val="FFC000"/>
                </a:solidFill>
              </a:rPr>
            </a:b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6" name="Заголовок 2"/>
          <p:cNvSpPr txBox="1">
            <a:spLocks/>
          </p:cNvSpPr>
          <p:nvPr/>
        </p:nvSpPr>
        <p:spPr>
          <a:xfrm>
            <a:off x="2928926" y="2928934"/>
            <a:ext cx="2514560" cy="2357454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7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             </a:t>
            </a:r>
            <a:endParaRPr kumimoji="0" lang="ru-RU" sz="40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FC00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00760" y="4214818"/>
            <a:ext cx="249897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uk-UA" sz="28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підготував  </a:t>
            </a:r>
          </a:p>
          <a:p>
            <a:pPr lvl="0">
              <a:spcBef>
                <a:spcPct val="0"/>
              </a:spcBef>
              <a:defRPr/>
            </a:pPr>
            <a:r>
              <a:rPr lang="uk-UA" sz="28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учень  10 класу</a:t>
            </a:r>
          </a:p>
          <a:p>
            <a:pPr lvl="0">
              <a:spcBef>
                <a:spcPct val="0"/>
              </a:spcBef>
              <a:defRPr/>
            </a:pPr>
            <a:r>
              <a:rPr lang="uk-UA" sz="28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C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ЛСШ № 69</a:t>
            </a:r>
          </a:p>
          <a:p>
            <a:pPr lvl="0">
              <a:spcBef>
                <a:spcPct val="0"/>
              </a:spcBef>
              <a:defRPr/>
            </a:pPr>
            <a:r>
              <a:rPr lang="uk-UA" sz="2800" spc="-100" dirty="0" err="1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Ферій</a:t>
            </a:r>
            <a:r>
              <a:rPr lang="uk-UA" sz="28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 Ярослав</a:t>
            </a:r>
            <a:endParaRPr lang="ru-RU" sz="28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5286388"/>
            <a:ext cx="8229600" cy="1262058"/>
          </a:xfrm>
        </p:spPr>
        <p:txBody>
          <a:bodyPr>
            <a:normAutofit lnSpcReduction="10000"/>
          </a:bodyPr>
          <a:lstStyle/>
          <a:p>
            <a:r>
              <a:rPr lang="ru-RU" sz="2400" dirty="0" err="1" smtClean="0"/>
              <a:t>Найбільші</a:t>
            </a:r>
            <a:r>
              <a:rPr lang="ru-RU" sz="2400" dirty="0" smtClean="0"/>
              <a:t> </a:t>
            </a:r>
            <a:r>
              <a:rPr lang="ru-RU" sz="2400" dirty="0" err="1" smtClean="0"/>
              <a:t>міста</a:t>
            </a:r>
            <a:r>
              <a:rPr lang="ru-RU" sz="2400" dirty="0" smtClean="0"/>
              <a:t> </a:t>
            </a:r>
            <a:r>
              <a:rPr lang="ru-RU" sz="2400" dirty="0" err="1" smtClean="0"/>
              <a:t>Підляшшя</a:t>
            </a:r>
            <a:r>
              <a:rPr lang="ru-RU" sz="2400" dirty="0" smtClean="0"/>
              <a:t>: </a:t>
            </a:r>
            <a:r>
              <a:rPr lang="ru-RU" sz="2400" dirty="0" err="1" smtClean="0"/>
              <a:t>Дорогичин</a:t>
            </a:r>
            <a:r>
              <a:rPr lang="ru-RU" sz="2400" dirty="0" smtClean="0"/>
              <a:t>, </a:t>
            </a:r>
            <a:r>
              <a:rPr lang="ru-RU" sz="2400" dirty="0" err="1" smtClean="0"/>
              <a:t>Більськ</a:t>
            </a:r>
            <a:r>
              <a:rPr lang="ru-RU" sz="2400" dirty="0" smtClean="0"/>
              <a:t>, Мельник та </a:t>
            </a:r>
            <a:r>
              <a:rPr lang="ru-RU" sz="2400" dirty="0" err="1" smtClean="0"/>
              <a:t>інші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У 1253 в </a:t>
            </a:r>
            <a:r>
              <a:rPr lang="ru-RU" sz="2400" dirty="0" err="1" smtClean="0"/>
              <a:t>Дорогичині</a:t>
            </a:r>
            <a:r>
              <a:rPr lang="ru-RU" sz="2400" dirty="0" smtClean="0"/>
              <a:t> </a:t>
            </a:r>
            <a:r>
              <a:rPr lang="ru-RU" sz="2400" dirty="0" err="1" smtClean="0"/>
              <a:t>коронувався</a:t>
            </a:r>
            <a:r>
              <a:rPr lang="ru-RU" sz="2400" dirty="0" smtClean="0"/>
              <a:t> Данило </a:t>
            </a:r>
            <a:r>
              <a:rPr lang="ru-RU" sz="2400" dirty="0" err="1" smtClean="0"/>
              <a:t>Галицький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6834182" cy="4638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3071810"/>
            <a:ext cx="5262584" cy="3535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94068" y="0"/>
            <a:ext cx="4549932" cy="340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357158" y="857232"/>
            <a:ext cx="41433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/>
              <a:t>Українці цього регіону</a:t>
            </a:r>
          </a:p>
          <a:p>
            <a:r>
              <a:rPr lang="uk-UA" sz="2400" dirty="0" smtClean="0"/>
              <a:t> плекають народні традиції </a:t>
            </a:r>
            <a:endParaRPr lang="ru-RU" sz="2400" dirty="0"/>
          </a:p>
        </p:txBody>
      </p:sp>
    </p:spTree>
  </p:cSld>
  <p:clrMapOvr>
    <a:masterClrMapping/>
  </p:clrMapOvr>
  <p:transition>
    <p:pull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428736"/>
            <a:ext cx="8372476" cy="5143536"/>
          </a:xfrm>
        </p:spPr>
        <p:txBody>
          <a:bodyPr>
            <a:normAutofit/>
          </a:bodyPr>
          <a:lstStyle/>
          <a:p>
            <a:r>
              <a:rPr lang="ru-RU" dirty="0" err="1" smtClean="0"/>
              <a:t>Стародубщина</a:t>
            </a:r>
            <a:r>
              <a:rPr lang="ru-RU" dirty="0" smtClean="0"/>
              <a:t> — </a:t>
            </a:r>
            <a:r>
              <a:rPr lang="ru-RU" dirty="0" err="1" smtClean="0"/>
              <a:t>найпівнічніша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українських</a:t>
            </a:r>
            <a:r>
              <a:rPr lang="ru-RU" dirty="0" smtClean="0"/>
              <a:t> </a:t>
            </a:r>
            <a:r>
              <a:rPr lang="ru-RU" dirty="0" err="1" smtClean="0"/>
              <a:t>історичних</a:t>
            </a:r>
            <a:r>
              <a:rPr lang="ru-RU" dirty="0" smtClean="0"/>
              <a:t> земель. Зараз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південно-західна</a:t>
            </a:r>
            <a:r>
              <a:rPr lang="ru-RU" dirty="0" smtClean="0"/>
              <a:t> </a:t>
            </a:r>
            <a:r>
              <a:rPr lang="ru-RU" dirty="0" err="1" smtClean="0"/>
              <a:t>частина</a:t>
            </a:r>
            <a:r>
              <a:rPr lang="ru-RU" dirty="0" smtClean="0"/>
              <a:t> </a:t>
            </a:r>
            <a:r>
              <a:rPr lang="ru-RU" dirty="0" err="1" smtClean="0"/>
              <a:t>Брянської</a:t>
            </a:r>
            <a:r>
              <a:rPr lang="ru-RU" dirty="0" smtClean="0"/>
              <a:t> </a:t>
            </a:r>
            <a:r>
              <a:rPr lang="ru-RU" dirty="0" err="1" smtClean="0"/>
              <a:t>області</a:t>
            </a:r>
            <a:r>
              <a:rPr lang="ru-RU" dirty="0" smtClean="0"/>
              <a:t> </a:t>
            </a:r>
            <a:r>
              <a:rPr lang="ru-RU" dirty="0" err="1" smtClean="0"/>
              <a:t>Росії</a:t>
            </a:r>
            <a:r>
              <a:rPr lang="ru-RU" dirty="0" smtClean="0"/>
              <a:t>. </a:t>
            </a:r>
            <a:r>
              <a:rPr lang="ru-RU" dirty="0" err="1" smtClean="0"/>
              <a:t>Історичний</a:t>
            </a:r>
            <a:r>
              <a:rPr lang="ru-RU" dirty="0" smtClean="0"/>
              <a:t> центр — </a:t>
            </a:r>
            <a:r>
              <a:rPr lang="ru-RU" dirty="0" err="1" smtClean="0"/>
              <a:t>місто</a:t>
            </a:r>
            <a:r>
              <a:rPr lang="ru-RU" dirty="0" smtClean="0"/>
              <a:t> Стародуб.</a:t>
            </a: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dirty="0" err="1" smtClean="0"/>
              <a:t>Історично</a:t>
            </a:r>
            <a:r>
              <a:rPr lang="ru-RU" dirty="0" smtClean="0"/>
              <a:t> </a:t>
            </a:r>
            <a:r>
              <a:rPr lang="ru-RU" dirty="0" err="1" smtClean="0"/>
              <a:t>Стародубщина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складовою</a:t>
            </a:r>
            <a:r>
              <a:rPr lang="ru-RU" dirty="0" smtClean="0"/>
              <a:t> </a:t>
            </a:r>
            <a:r>
              <a:rPr lang="ru-RU" dirty="0" err="1" smtClean="0"/>
              <a:t>частиною</a:t>
            </a:r>
            <a:r>
              <a:rPr lang="ru-RU" dirty="0" smtClean="0"/>
              <a:t> </a:t>
            </a:r>
            <a:r>
              <a:rPr lang="ru-RU" dirty="0" err="1" smtClean="0"/>
              <a:t>Черніговсько-Сіверської</a:t>
            </a:r>
            <a:r>
              <a:rPr lang="ru-RU" dirty="0" smtClean="0"/>
              <a:t> </a:t>
            </a:r>
            <a:r>
              <a:rPr lang="ru-RU" dirty="0" err="1" smtClean="0"/>
              <a:t>землі</a:t>
            </a:r>
            <a:r>
              <a:rPr lang="ru-RU" dirty="0" smtClean="0"/>
              <a:t>. </a:t>
            </a:r>
            <a:r>
              <a:rPr lang="ru-RU" dirty="0" err="1" smtClean="0"/>
              <a:t>Місто</a:t>
            </a:r>
            <a:r>
              <a:rPr lang="ru-RU" dirty="0" smtClean="0"/>
              <a:t> Стародуб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засновано</a:t>
            </a:r>
            <a:r>
              <a:rPr lang="ru-RU" dirty="0" smtClean="0"/>
              <a:t> у 1096 </a:t>
            </a:r>
            <a:r>
              <a:rPr lang="ru-RU" dirty="0" err="1" smtClean="0"/>
              <a:t>році</a:t>
            </a:r>
            <a:r>
              <a:rPr lang="ru-RU" dirty="0" smtClean="0"/>
              <a:t>, а у 12-му — на </a:t>
            </a:r>
            <a:r>
              <a:rPr lang="ru-RU" dirty="0" err="1" smtClean="0"/>
              <a:t>поч</a:t>
            </a:r>
            <a:r>
              <a:rPr lang="ru-RU" dirty="0" smtClean="0"/>
              <a:t>. 13 </a:t>
            </a:r>
            <a:r>
              <a:rPr lang="ru-RU" dirty="0" err="1" smtClean="0"/>
              <a:t>століття</a:t>
            </a:r>
            <a:r>
              <a:rPr lang="ru-RU" dirty="0" smtClean="0"/>
              <a:t> </a:t>
            </a:r>
            <a:r>
              <a:rPr lang="ru-RU" dirty="0" err="1" smtClean="0"/>
              <a:t>виокремлюється</a:t>
            </a:r>
            <a:r>
              <a:rPr lang="ru-RU" dirty="0" smtClean="0"/>
              <a:t> </a:t>
            </a:r>
            <a:r>
              <a:rPr lang="ru-RU" dirty="0" err="1" smtClean="0"/>
              <a:t>Стародубське</a:t>
            </a:r>
            <a:r>
              <a:rPr lang="ru-RU" dirty="0" smtClean="0"/>
              <a:t> </a:t>
            </a:r>
            <a:r>
              <a:rPr lang="ru-RU" dirty="0" err="1" smtClean="0"/>
              <a:t>удільне</a:t>
            </a:r>
            <a:r>
              <a:rPr lang="ru-RU" dirty="0" smtClean="0"/>
              <a:t> </a:t>
            </a:r>
            <a:r>
              <a:rPr lang="ru-RU" dirty="0" err="1" smtClean="0"/>
              <a:t>князівство</a:t>
            </a:r>
            <a:r>
              <a:rPr lang="ru-RU" dirty="0" smtClean="0"/>
              <a:t>. У 1239 Стародуб </a:t>
            </a:r>
            <a:r>
              <a:rPr lang="ru-RU" dirty="0" err="1" smtClean="0"/>
              <a:t>зруйнували</a:t>
            </a:r>
            <a:r>
              <a:rPr lang="ru-RU" dirty="0" smtClean="0"/>
              <a:t> </a:t>
            </a:r>
            <a:r>
              <a:rPr lang="ru-RU" dirty="0" err="1" smtClean="0"/>
              <a:t>монголо-татари</a:t>
            </a:r>
            <a:r>
              <a:rPr lang="ru-RU" dirty="0" smtClean="0"/>
              <a:t>. З 14 ст. </a:t>
            </a:r>
            <a:r>
              <a:rPr lang="ru-RU" dirty="0" err="1" smtClean="0"/>
              <a:t>Стародубщина</a:t>
            </a:r>
            <a:r>
              <a:rPr lang="ru-RU" dirty="0" smtClean="0"/>
              <a:t> у </a:t>
            </a:r>
            <a:r>
              <a:rPr lang="ru-RU" dirty="0" err="1" smtClean="0"/>
              <a:t>складі</a:t>
            </a:r>
            <a:r>
              <a:rPr lang="ru-RU" dirty="0" smtClean="0"/>
              <a:t> Великого </a:t>
            </a:r>
            <a:r>
              <a:rPr lang="ru-RU" dirty="0" err="1" smtClean="0"/>
              <a:t>князівства</a:t>
            </a:r>
            <a:r>
              <a:rPr lang="ru-RU" dirty="0" smtClean="0"/>
              <a:t> </a:t>
            </a:r>
            <a:r>
              <a:rPr lang="ru-RU" dirty="0" err="1" smtClean="0"/>
              <a:t>Литовського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800" dirty="0" smtClean="0"/>
              <a:t>               </a:t>
            </a:r>
            <a:r>
              <a:rPr lang="uk-UA" sz="4800" dirty="0" err="1" smtClean="0"/>
              <a:t>Стародубщина</a:t>
            </a:r>
            <a:endParaRPr lang="ru-RU" sz="48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type="subTitle" idx="1"/>
          </p:nvPr>
        </p:nvSpPr>
        <p:spPr>
          <a:xfrm>
            <a:off x="285720" y="285728"/>
            <a:ext cx="8305800" cy="114300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З </a:t>
            </a:r>
            <a:r>
              <a:rPr lang="ru-RU" dirty="0" err="1" smtClean="0"/>
              <a:t>кінця</a:t>
            </a:r>
            <a:r>
              <a:rPr lang="ru-RU" dirty="0" smtClean="0"/>
              <a:t> 1650-х у </a:t>
            </a:r>
            <a:r>
              <a:rPr lang="ru-RU" dirty="0" err="1" smtClean="0"/>
              <a:t>стародубські</a:t>
            </a:r>
            <a:r>
              <a:rPr lang="ru-RU" dirty="0" smtClean="0"/>
              <a:t> </a:t>
            </a:r>
            <a:r>
              <a:rPr lang="ru-RU" dirty="0" err="1" smtClean="0"/>
              <a:t>ліси</a:t>
            </a:r>
            <a:r>
              <a:rPr lang="ru-RU" dirty="0" smtClean="0"/>
              <a:t> стали </a:t>
            </a:r>
            <a:r>
              <a:rPr lang="ru-RU" dirty="0" err="1" smtClean="0"/>
              <a:t>втікати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Росії</a:t>
            </a:r>
            <a:r>
              <a:rPr lang="ru-RU" dirty="0" smtClean="0"/>
              <a:t> </a:t>
            </a:r>
            <a:r>
              <a:rPr lang="ru-RU" dirty="0" err="1" smtClean="0"/>
              <a:t>старообрядники</a:t>
            </a:r>
            <a:r>
              <a:rPr lang="ru-RU" dirty="0" smtClean="0"/>
              <a:t>. За </a:t>
            </a:r>
            <a:r>
              <a:rPr lang="ru-RU" dirty="0" err="1" smtClean="0"/>
              <a:t>часів</a:t>
            </a:r>
            <a:r>
              <a:rPr lang="ru-RU" dirty="0" smtClean="0"/>
              <a:t> Петра I </a:t>
            </a:r>
            <a:r>
              <a:rPr lang="ru-RU" dirty="0" err="1" smtClean="0"/>
              <a:t>приплив</a:t>
            </a:r>
            <a:r>
              <a:rPr lang="ru-RU" dirty="0" smtClean="0"/>
              <a:t> </a:t>
            </a:r>
            <a:r>
              <a:rPr lang="ru-RU" dirty="0" err="1" smtClean="0"/>
              <a:t>старовірів</a:t>
            </a:r>
            <a:r>
              <a:rPr lang="ru-RU" dirty="0" smtClean="0"/>
              <a:t> у </a:t>
            </a:r>
            <a:r>
              <a:rPr lang="ru-RU" dirty="0" err="1" smtClean="0"/>
              <a:t>ці</a:t>
            </a:r>
            <a:r>
              <a:rPr lang="ru-RU" dirty="0" smtClean="0"/>
              <a:t> </a:t>
            </a:r>
            <a:r>
              <a:rPr lang="ru-RU" dirty="0" err="1" smtClean="0"/>
              <a:t>краї</a:t>
            </a:r>
            <a:r>
              <a:rPr lang="ru-RU" dirty="0" smtClean="0"/>
              <a:t> </a:t>
            </a:r>
            <a:r>
              <a:rPr lang="ru-RU" dirty="0" err="1" smtClean="0"/>
              <a:t>посилився</a:t>
            </a:r>
            <a:r>
              <a:rPr lang="ru-RU" dirty="0" smtClean="0"/>
              <a:t>. </a:t>
            </a:r>
            <a:r>
              <a:rPr lang="ru-RU" dirty="0" err="1" smtClean="0"/>
              <a:t>Поступово</a:t>
            </a:r>
            <a:r>
              <a:rPr lang="ru-RU" dirty="0" smtClean="0"/>
              <a:t> один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двох</a:t>
            </a:r>
            <a:r>
              <a:rPr lang="ru-RU" dirty="0" smtClean="0"/>
              <a:t> </a:t>
            </a:r>
            <a:r>
              <a:rPr lang="ru-RU" dirty="0" err="1" smtClean="0"/>
              <a:t>повітів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складали</a:t>
            </a:r>
            <a:r>
              <a:rPr lang="ru-RU" dirty="0" smtClean="0"/>
              <a:t> </a:t>
            </a:r>
            <a:r>
              <a:rPr lang="ru-RU" dirty="0" err="1" smtClean="0"/>
              <a:t>Стародубщину</a:t>
            </a:r>
            <a:r>
              <a:rPr lang="ru-RU" dirty="0" smtClean="0"/>
              <a:t>, </a:t>
            </a:r>
            <a:r>
              <a:rPr lang="ru-RU" dirty="0" err="1" smtClean="0"/>
              <a:t>Новозибківський</a:t>
            </a:r>
            <a:r>
              <a:rPr lang="ru-RU" dirty="0" smtClean="0"/>
              <a:t>, став практично </a:t>
            </a:r>
            <a:r>
              <a:rPr lang="ru-RU" dirty="0" err="1" smtClean="0"/>
              <a:t>російським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357158" y="4786322"/>
            <a:ext cx="8234362" cy="1000132"/>
          </a:xfrm>
        </p:spPr>
        <p:txBody>
          <a:bodyPr/>
          <a:lstStyle/>
          <a:p>
            <a:r>
              <a:rPr lang="uk-UA" dirty="0" smtClean="0"/>
              <a:t>Стародубський  степ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428736"/>
            <a:ext cx="5786478" cy="2928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0000" endA="300" endPos="90000" dir="5400000" sy="-100000" algn="bl" rotWithShape="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Річка </a:t>
            </a:r>
            <a:r>
              <a:rPr lang="uk-UA" dirty="0" err="1" smtClean="0"/>
              <a:t>Іпуть</a:t>
            </a:r>
            <a:r>
              <a:rPr lang="uk-UA" dirty="0" smtClean="0"/>
              <a:t>. </a:t>
            </a:r>
            <a:r>
              <a:rPr lang="uk-UA" dirty="0" err="1" smtClean="0"/>
              <a:t>Суразький</a:t>
            </a:r>
            <a:r>
              <a:rPr lang="uk-UA" dirty="0" smtClean="0"/>
              <a:t> район.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type="pic" idx="1"/>
          </p:nvPr>
        </p:nvPicPr>
        <p:blipFill>
          <a:blip r:embed="rId2"/>
          <a:srcRect l="9358" r="9358"/>
          <a:stretch>
            <a:fillRect/>
          </a:stretch>
        </p:blipFill>
        <p:spPr bwMode="auto">
          <a:xfrm>
            <a:off x="285720" y="285728"/>
            <a:ext cx="4071966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Right"/>
            <a:lightRig rig="threePt" dir="t"/>
          </a:scene3d>
        </p:spPr>
      </p:pic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642910" y="4357694"/>
            <a:ext cx="3000396" cy="1643074"/>
          </a:xfrm>
        </p:spPr>
        <p:txBody>
          <a:bodyPr>
            <a:normAutofit fontScale="62500" lnSpcReduction="20000"/>
          </a:bodyPr>
          <a:lstStyle/>
          <a:p>
            <a:r>
              <a:rPr lang="uk-UA" sz="4600" dirty="0" smtClean="0"/>
              <a:t>Річка </a:t>
            </a:r>
            <a:r>
              <a:rPr lang="uk-UA" sz="4600" dirty="0" err="1" smtClean="0"/>
              <a:t>Іпуть</a:t>
            </a:r>
            <a:r>
              <a:rPr lang="uk-UA" sz="4600" dirty="0" smtClean="0"/>
              <a:t>. </a:t>
            </a:r>
            <a:r>
              <a:rPr lang="uk-UA" sz="4600" dirty="0" err="1" smtClean="0"/>
              <a:t>Суразький</a:t>
            </a:r>
            <a:r>
              <a:rPr lang="uk-UA" sz="4600" dirty="0" smtClean="0"/>
              <a:t> район.</a:t>
            </a:r>
            <a:endParaRPr lang="ru-RU" sz="4600" dirty="0" smtClean="0"/>
          </a:p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428604"/>
            <a:ext cx="3929090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Left"/>
            <a:lightRig rig="threePt" dir="t"/>
          </a:scene3d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4214810" y="4500570"/>
            <a:ext cx="471490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Куточок </a:t>
            </a:r>
            <a:r>
              <a:rPr kumimoji="0" lang="uk-UA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Стародубщини</a:t>
            </a:r>
            <a:r>
              <a:rPr kumimoji="0" lang="uk-UA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uk-UA" sz="2400" dirty="0" smtClean="0"/>
              <a:t>Козацька церква часів гетьмана Мазепи. Село Старий </a:t>
            </a:r>
            <a:r>
              <a:rPr lang="uk-UA" sz="2400" dirty="0" err="1" smtClean="0"/>
              <a:t>Ропськ</a:t>
            </a:r>
            <a:r>
              <a:rPr lang="uk-UA" dirty="0" smtClean="0"/>
              <a:t>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/>
          <p:cNvPicPr>
            <a:picLocks noGrp="1"/>
          </p:cNvPicPr>
          <p:nvPr>
            <p:ph type="pic" idx="1"/>
          </p:nvPr>
        </p:nvPicPr>
        <p:blipFill>
          <a:blip r:embed="rId2"/>
          <a:srcRect t="6992" b="6992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  <a:softEdge rad="127000"/>
          </a:effectLst>
          <a:scene3d>
            <a:camera prst="perspectiveFront"/>
            <a:lightRig rig="threePt" dir="t"/>
          </a:scene3d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0"/>
            <a:ext cx="6143668" cy="1285860"/>
          </a:xfrm>
        </p:spPr>
        <p:txBody>
          <a:bodyPr>
            <a:normAutofit/>
          </a:bodyPr>
          <a:lstStyle/>
          <a:p>
            <a:r>
              <a:rPr lang="uk-UA" sz="6600" dirty="0" err="1" smtClean="0"/>
              <a:t>Пряшівщина</a:t>
            </a:r>
            <a:endParaRPr lang="ru-RU" sz="66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5720" y="1643050"/>
            <a:ext cx="8501122" cy="4419600"/>
          </a:xfrm>
        </p:spPr>
        <p:txBody>
          <a:bodyPr>
            <a:normAutofit/>
          </a:bodyPr>
          <a:lstStyle/>
          <a:p>
            <a:r>
              <a:rPr lang="uk-UA" sz="2000" dirty="0" smtClean="0">
                <a:solidFill>
                  <a:schemeClr val="tx1"/>
                </a:solidFill>
              </a:rPr>
              <a:t>Українська </a:t>
            </a:r>
            <a:r>
              <a:rPr lang="uk-UA" sz="2000" dirty="0" err="1" smtClean="0">
                <a:solidFill>
                  <a:schemeClr val="tx1"/>
                </a:solidFill>
              </a:rPr>
              <a:t>Пряшівщина</a:t>
            </a:r>
            <a:r>
              <a:rPr lang="uk-UA" sz="2000" dirty="0" smtClean="0">
                <a:solidFill>
                  <a:schemeClr val="tx1"/>
                </a:solidFill>
              </a:rPr>
              <a:t>, за винятком найбільше на схід висуненої прилеглої до УРСР частини, являє собою смугу до 150 км довжиною, шириною лише на 10-40 км. До </a:t>
            </a:r>
            <a:r>
              <a:rPr lang="uk-UA" sz="2000" u="sng" dirty="0" smtClean="0">
                <a:solidFill>
                  <a:schemeClr val="tx1"/>
                </a:solidFill>
              </a:rPr>
              <a:t>1945</a:t>
            </a:r>
            <a:r>
              <a:rPr lang="uk-UA" sz="2000" dirty="0" smtClean="0">
                <a:solidFill>
                  <a:schemeClr val="tx1"/>
                </a:solidFill>
              </a:rPr>
              <a:t> р. північна частина </a:t>
            </a:r>
            <a:r>
              <a:rPr lang="uk-UA" sz="2000" dirty="0" err="1" smtClean="0">
                <a:solidFill>
                  <a:schemeClr val="tx1"/>
                </a:solidFill>
              </a:rPr>
              <a:t>Пряшівщини</a:t>
            </a:r>
            <a:r>
              <a:rPr lang="uk-UA" sz="2000" dirty="0" smtClean="0">
                <a:solidFill>
                  <a:schemeClr val="tx1"/>
                </a:solidFill>
              </a:rPr>
              <a:t> межувала з </a:t>
            </a:r>
            <a:r>
              <a:rPr lang="uk-UA" sz="2000" u="sng" dirty="0" smtClean="0">
                <a:solidFill>
                  <a:schemeClr val="tx1"/>
                </a:solidFill>
              </a:rPr>
              <a:t>Лемківщиною</a:t>
            </a:r>
            <a:r>
              <a:rPr lang="uk-UA" sz="2000" dirty="0" smtClean="0">
                <a:solidFill>
                  <a:schemeClr val="tx1"/>
                </a:solidFill>
              </a:rPr>
              <a:t> у складі  </a:t>
            </a:r>
            <a:r>
              <a:rPr lang="uk-UA" sz="2000" dirty="0" err="1" smtClean="0">
                <a:solidFill>
                  <a:schemeClr val="tx1"/>
                </a:solidFill>
              </a:rPr>
              <a:t>Польщі.Після</a:t>
            </a:r>
            <a:r>
              <a:rPr lang="uk-UA" sz="2000" dirty="0" smtClean="0">
                <a:solidFill>
                  <a:schemeClr val="tx1"/>
                </a:solidFill>
              </a:rPr>
              <a:t> виселення </a:t>
            </a:r>
            <a:r>
              <a:rPr lang="uk-UA" sz="2000" u="sng" dirty="0" smtClean="0">
                <a:solidFill>
                  <a:schemeClr val="tx1"/>
                </a:solidFill>
              </a:rPr>
              <a:t>лемків</a:t>
            </a:r>
            <a:r>
              <a:rPr lang="uk-UA" sz="2000" dirty="0" smtClean="0">
                <a:solidFill>
                  <a:schemeClr val="tx1"/>
                </a:solidFill>
              </a:rPr>
              <a:t> українська частина </a:t>
            </a:r>
            <a:r>
              <a:rPr lang="uk-UA" sz="2000" dirty="0" err="1" smtClean="0">
                <a:solidFill>
                  <a:schemeClr val="tx1"/>
                </a:solidFill>
              </a:rPr>
              <a:t>Пряшівщини</a:t>
            </a:r>
            <a:r>
              <a:rPr lang="uk-UA" sz="2000" dirty="0" smtClean="0">
                <a:solidFill>
                  <a:schemeClr val="tx1"/>
                </a:solidFill>
              </a:rPr>
              <a:t> — це вузький клин між словацькою та польською </a:t>
            </a:r>
            <a:r>
              <a:rPr lang="uk-UA" sz="2000" u="sng" dirty="0" smtClean="0">
                <a:solidFill>
                  <a:schemeClr val="tx1"/>
                </a:solidFill>
              </a:rPr>
              <a:t>етнічною територіями</a:t>
            </a:r>
            <a:r>
              <a:rPr lang="uk-UA" sz="2000" dirty="0" smtClean="0">
                <a:solidFill>
                  <a:schemeClr val="tx1"/>
                </a:solidFill>
              </a:rPr>
              <a:t>. Після турецької окупації нижньої і центральної Угорщини вся </a:t>
            </a:r>
            <a:r>
              <a:rPr lang="uk-UA" sz="2000" dirty="0" err="1" smtClean="0">
                <a:solidFill>
                  <a:schemeClr val="tx1"/>
                </a:solidFill>
              </a:rPr>
              <a:t>Пряшівщина</a:t>
            </a:r>
            <a:r>
              <a:rPr lang="uk-UA" sz="2000" dirty="0" smtClean="0">
                <a:solidFill>
                  <a:schemeClr val="tx1"/>
                </a:solidFill>
              </a:rPr>
              <a:t> залишилася в складі Габсбурзької імперії, але на початку 17 ст. південна частина </a:t>
            </a:r>
            <a:r>
              <a:rPr lang="uk-UA" sz="2000" dirty="0" err="1" smtClean="0">
                <a:solidFill>
                  <a:schemeClr val="tx1"/>
                </a:solidFill>
              </a:rPr>
              <a:t>Земплинської</a:t>
            </a:r>
            <a:r>
              <a:rPr lang="uk-UA" sz="2000" dirty="0" smtClean="0">
                <a:solidFill>
                  <a:schemeClr val="tx1"/>
                </a:solidFill>
              </a:rPr>
              <a:t> жупи відійшла на півсторіччя до турків.</a:t>
            </a:r>
            <a:r>
              <a:rPr lang="ru-RU" sz="2000" dirty="0" smtClean="0">
                <a:solidFill>
                  <a:schemeClr val="tx1"/>
                </a:solidFill>
              </a:rPr>
              <a:t>Через </a:t>
            </a:r>
            <a:r>
              <a:rPr lang="ru-RU" sz="2000" dirty="0" err="1" smtClean="0">
                <a:solidFill>
                  <a:schemeClr val="tx1"/>
                </a:solidFill>
              </a:rPr>
              <a:t>Пряшів</a:t>
            </a:r>
            <a:r>
              <a:rPr lang="ru-RU" sz="2000" dirty="0" smtClean="0">
                <a:solidFill>
                  <a:schemeClr val="tx1"/>
                </a:solidFill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</a:rPr>
              <a:t>Сабинів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і</a:t>
            </a:r>
            <a:r>
              <a:rPr lang="ru-RU" sz="2000" dirty="0" smtClean="0">
                <a:solidFill>
                  <a:schemeClr val="tx1"/>
                </a:solidFill>
              </a:rPr>
              <a:t> </a:t>
            </a:r>
            <a:r>
              <a:rPr lang="ru-RU" sz="2000" dirty="0" err="1" smtClean="0">
                <a:solidFill>
                  <a:schemeClr val="tx1"/>
                </a:solidFill>
              </a:rPr>
              <a:t>Бардіїв</a:t>
            </a:r>
            <a:r>
              <a:rPr lang="ru-RU" sz="2000" dirty="0" smtClean="0">
                <a:solidFill>
                  <a:schemeClr val="tx1"/>
                </a:solidFill>
              </a:rPr>
              <a:t> проходили </a:t>
            </a:r>
            <a:r>
              <a:rPr lang="ru-RU" sz="2000" dirty="0" err="1" smtClean="0">
                <a:solidFill>
                  <a:schemeClr val="tx1"/>
                </a:solidFill>
              </a:rPr>
              <a:t>важливі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торговельні</a:t>
            </a:r>
            <a:r>
              <a:rPr lang="ru-RU" sz="2000" dirty="0" smtClean="0">
                <a:solidFill>
                  <a:schemeClr val="tx1"/>
                </a:solidFill>
              </a:rPr>
              <a:t> шляхи </a:t>
            </a:r>
            <a:r>
              <a:rPr lang="ru-RU" sz="2000" dirty="0" err="1" smtClean="0">
                <a:solidFill>
                  <a:schemeClr val="tx1"/>
                </a:solidFill>
              </a:rPr>
              <a:t>з</a:t>
            </a:r>
            <a:r>
              <a:rPr lang="ru-RU" sz="2000" dirty="0" smtClean="0">
                <a:solidFill>
                  <a:schemeClr val="tx1"/>
                </a:solidFill>
              </a:rPr>
              <a:t> </a:t>
            </a:r>
            <a:r>
              <a:rPr lang="ru-RU" sz="2000" dirty="0" err="1" smtClean="0">
                <a:solidFill>
                  <a:schemeClr val="tx1"/>
                </a:solidFill>
              </a:rPr>
              <a:t>Угорщини</a:t>
            </a:r>
            <a:r>
              <a:rPr lang="ru-RU" sz="2000" dirty="0" smtClean="0">
                <a:solidFill>
                  <a:schemeClr val="tx1"/>
                </a:solidFill>
              </a:rPr>
              <a:t> до </a:t>
            </a:r>
            <a:r>
              <a:rPr lang="ru-RU" sz="2000" dirty="0" err="1" smtClean="0">
                <a:solidFill>
                  <a:schemeClr val="tx1"/>
                </a:solidFill>
              </a:rPr>
              <a:t>Польщі</a:t>
            </a:r>
            <a:r>
              <a:rPr lang="ru-RU" sz="2000" dirty="0" smtClean="0">
                <a:solidFill>
                  <a:schemeClr val="tx1"/>
                </a:solidFill>
              </a:rPr>
              <a:t> </a:t>
            </a:r>
            <a:r>
              <a:rPr lang="ru-RU" sz="2000" dirty="0" err="1" smtClean="0">
                <a:solidFill>
                  <a:schemeClr val="tx1"/>
                </a:solidFill>
              </a:rPr>
              <a:t>і</a:t>
            </a:r>
            <a:r>
              <a:rPr lang="ru-RU" sz="2000" dirty="0" smtClean="0">
                <a:solidFill>
                  <a:schemeClr val="tx1"/>
                </a:solidFill>
              </a:rPr>
              <a:t> на Русь.</a:t>
            </a:r>
            <a:endParaRPr lang="uk-UA" sz="2000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158" y="3429000"/>
            <a:ext cx="3529878" cy="2714644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lumMod val="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43372" y="3286124"/>
            <a:ext cx="4762500" cy="3175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perspectiveAbove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596" y="285728"/>
            <a:ext cx="5603624" cy="2714644"/>
          </a:xfrm>
          <a:prstGeom prst="rect">
            <a:avLst/>
          </a:prstGeom>
          <a:scene3d>
            <a:camera prst="perspectiveRight"/>
            <a:lightRig rig="threePt" dir="t"/>
          </a:scene3d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472" y="428604"/>
            <a:ext cx="3671859" cy="55077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9124" y="285728"/>
            <a:ext cx="4095779" cy="37862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643174" y="285728"/>
            <a:ext cx="47149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err="1" smtClean="0"/>
              <a:t>Берестейщина</a:t>
            </a:r>
            <a:r>
              <a:rPr lang="ru-RU" sz="4800" dirty="0" smtClean="0"/>
              <a:t> </a:t>
            </a:r>
            <a:endParaRPr lang="ru-RU" sz="4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28662" y="1643050"/>
            <a:ext cx="55721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000" b="1" dirty="0" err="1" smtClean="0"/>
              <a:t>Берестейщина</a:t>
            </a:r>
            <a:r>
              <a:rPr lang="ru-RU" sz="2000" dirty="0" smtClean="0"/>
              <a:t> — </a:t>
            </a:r>
            <a:r>
              <a:rPr lang="ru-RU" sz="2000" dirty="0" err="1" smtClean="0"/>
              <a:t>український</a:t>
            </a:r>
            <a:r>
              <a:rPr lang="ru-RU" sz="2000" dirty="0" smtClean="0"/>
              <a:t> </a:t>
            </a:r>
            <a:r>
              <a:rPr lang="ru-RU" sz="2000" dirty="0" err="1" smtClean="0"/>
              <a:t>етнокультурний</a:t>
            </a:r>
            <a:r>
              <a:rPr lang="ru-RU" sz="2000" dirty="0" smtClean="0"/>
              <a:t> </a:t>
            </a:r>
            <a:r>
              <a:rPr lang="ru-RU" sz="2000" dirty="0" err="1" smtClean="0"/>
              <a:t>регіон</a:t>
            </a:r>
            <a:r>
              <a:rPr lang="ru-RU" sz="2000" dirty="0" smtClean="0"/>
              <a:t> у </a:t>
            </a:r>
            <a:r>
              <a:rPr lang="ru-RU" sz="2000" dirty="0" err="1" smtClean="0"/>
              <a:t>складі</a:t>
            </a:r>
            <a:r>
              <a:rPr lang="ru-RU" sz="2000" dirty="0" smtClean="0"/>
              <a:t> </a:t>
            </a:r>
            <a:r>
              <a:rPr lang="ru-RU" sz="2000" dirty="0" err="1" smtClean="0"/>
              <a:t>сучасної</a:t>
            </a:r>
            <a:r>
              <a:rPr lang="ru-RU" sz="2000" dirty="0" smtClean="0"/>
              <a:t> </a:t>
            </a:r>
            <a:r>
              <a:rPr lang="ru-RU" sz="2000" dirty="0" err="1" smtClean="0"/>
              <a:t>Республіки</a:t>
            </a:r>
            <a:r>
              <a:rPr lang="ru-RU" sz="2000" dirty="0" smtClean="0"/>
              <a:t> </a:t>
            </a:r>
            <a:r>
              <a:rPr lang="ru-RU" sz="2000" dirty="0" err="1" smtClean="0"/>
              <a:t>Білорусь</a:t>
            </a:r>
            <a:r>
              <a:rPr lang="ru-RU" sz="2000" dirty="0" smtClean="0"/>
              <a:t>, </a:t>
            </a:r>
            <a:r>
              <a:rPr lang="ru-RU" sz="2000" dirty="0" err="1" smtClean="0"/>
              <a:t>частина</a:t>
            </a:r>
            <a:r>
              <a:rPr lang="ru-RU" sz="2000" dirty="0" smtClean="0"/>
              <a:t> </a:t>
            </a:r>
            <a:r>
              <a:rPr lang="ru-RU" sz="2000" dirty="0" err="1" smtClean="0"/>
              <a:t>Західного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Полісся</a:t>
            </a:r>
            <a:r>
              <a:rPr lang="en-US" sz="2000" dirty="0" smtClean="0"/>
              <a:t>.</a:t>
            </a:r>
          </a:p>
        </p:txBody>
      </p:sp>
      <p:pic>
        <p:nvPicPr>
          <p:cNvPr id="7" name="Picture 2" descr="Coat of Arms of Bieraście Voivodeship.sv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1285860"/>
            <a:ext cx="1619250" cy="1981201"/>
          </a:xfrm>
          <a:prstGeom prst="rect">
            <a:avLst/>
          </a:prstGeom>
          <a:noFill/>
          <a:effectLst/>
          <a:scene3d>
            <a:camera prst="obliqueBottomLeft"/>
            <a:lightRig rig="threePt" dir="t"/>
          </a:scene3d>
        </p:spPr>
      </p:pic>
      <p:sp>
        <p:nvSpPr>
          <p:cNvPr id="8" name="Прямоугольник 7"/>
          <p:cNvSpPr/>
          <p:nvPr/>
        </p:nvSpPr>
        <p:spPr>
          <a:xfrm>
            <a:off x="2428860" y="3429000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 smtClean="0"/>
              <a:t>Охоплює</a:t>
            </a:r>
            <a:r>
              <a:rPr lang="ru-RU" dirty="0" smtClean="0"/>
              <a:t> </a:t>
            </a:r>
            <a:r>
              <a:rPr lang="ru-RU" dirty="0" err="1" smtClean="0"/>
              <a:t>Березівський</a:t>
            </a:r>
            <a:r>
              <a:rPr lang="ru-RU" dirty="0" smtClean="0"/>
              <a:t>, </a:t>
            </a:r>
            <a:r>
              <a:rPr lang="ru-RU" dirty="0" err="1" smtClean="0"/>
              <a:t>Берестейський</a:t>
            </a:r>
            <a:r>
              <a:rPr lang="ru-RU" dirty="0" smtClean="0"/>
              <a:t>, </a:t>
            </a:r>
            <a:r>
              <a:rPr lang="ru-RU" dirty="0" err="1" smtClean="0"/>
              <a:t>Дрогичинський</a:t>
            </a:r>
            <a:r>
              <a:rPr lang="ru-RU" dirty="0" smtClean="0"/>
              <a:t>, </a:t>
            </a:r>
            <a:r>
              <a:rPr lang="ru-RU" dirty="0" err="1" smtClean="0"/>
              <a:t>Жабинківський</a:t>
            </a:r>
            <a:r>
              <a:rPr lang="ru-RU" dirty="0" smtClean="0"/>
              <a:t>, </a:t>
            </a:r>
            <a:r>
              <a:rPr lang="ru-RU" dirty="0" err="1" smtClean="0"/>
              <a:t>Кам'янецький</a:t>
            </a:r>
            <a:r>
              <a:rPr lang="ru-RU" dirty="0" smtClean="0"/>
              <a:t>, </a:t>
            </a:r>
            <a:r>
              <a:rPr lang="ru-RU" dirty="0" err="1" smtClean="0"/>
              <a:t>Кобринський</a:t>
            </a:r>
            <a:r>
              <a:rPr lang="ru-RU" dirty="0" smtClean="0"/>
              <a:t>, </a:t>
            </a:r>
            <a:r>
              <a:rPr lang="ru-RU" dirty="0" err="1" smtClean="0"/>
              <a:t>Малоритський</a:t>
            </a:r>
            <a:r>
              <a:rPr lang="ru-RU" dirty="0" smtClean="0"/>
              <a:t>, </a:t>
            </a:r>
            <a:r>
              <a:rPr lang="ru-RU" dirty="0" err="1" smtClean="0"/>
              <a:t>Пінський,Янівський</a:t>
            </a:r>
            <a:r>
              <a:rPr lang="ru-RU" dirty="0" smtClean="0"/>
              <a:t> (</a:t>
            </a:r>
            <a:r>
              <a:rPr lang="ru-RU" dirty="0" err="1" smtClean="0"/>
              <a:t>Івановський</a:t>
            </a:r>
            <a:r>
              <a:rPr lang="ru-RU" dirty="0" smtClean="0"/>
              <a:t>) </a:t>
            </a:r>
            <a:r>
              <a:rPr lang="ru-RU" dirty="0" err="1" smtClean="0"/>
              <a:t>райони</a:t>
            </a:r>
            <a:r>
              <a:rPr lang="ru-RU" dirty="0" smtClean="0"/>
              <a:t> </a:t>
            </a:r>
            <a:r>
              <a:rPr lang="ru-RU" dirty="0" err="1" smtClean="0"/>
              <a:t>Берестейської</a:t>
            </a:r>
            <a:r>
              <a:rPr lang="ru-RU" dirty="0" smtClean="0"/>
              <a:t> </a:t>
            </a:r>
            <a:r>
              <a:rPr lang="ru-RU" dirty="0" err="1" smtClean="0"/>
              <a:t>області</a:t>
            </a:r>
            <a:r>
              <a:rPr lang="ru-RU" dirty="0" smtClean="0"/>
              <a:t> </a:t>
            </a:r>
            <a:r>
              <a:rPr lang="ru-RU" dirty="0" err="1" smtClean="0"/>
              <a:t>цілком</a:t>
            </a:r>
            <a:r>
              <a:rPr lang="ru-RU" dirty="0" smtClean="0"/>
              <a:t>, </a:t>
            </a:r>
            <a:r>
              <a:rPr lang="ru-RU" dirty="0" err="1" smtClean="0"/>
              <a:t>Івацевицький</a:t>
            </a:r>
            <a:r>
              <a:rPr lang="ru-RU" dirty="0" smtClean="0"/>
              <a:t>, </a:t>
            </a:r>
            <a:r>
              <a:rPr lang="ru-RU" dirty="0" err="1" smtClean="0"/>
              <a:t>Лунинецький</a:t>
            </a:r>
            <a:r>
              <a:rPr lang="ru-RU" dirty="0" smtClean="0"/>
              <a:t> район, </a:t>
            </a:r>
            <a:r>
              <a:rPr lang="ru-RU" dirty="0" err="1" smtClean="0"/>
              <a:t>Пружанський</a:t>
            </a:r>
            <a:r>
              <a:rPr lang="ru-RU" dirty="0" smtClean="0"/>
              <a:t>, </a:t>
            </a:r>
            <a:r>
              <a:rPr lang="ru-RU" dirty="0" err="1" smtClean="0"/>
              <a:t>Столінський</a:t>
            </a:r>
            <a:r>
              <a:rPr lang="ru-RU" dirty="0" smtClean="0"/>
              <a:t> — </a:t>
            </a:r>
            <a:r>
              <a:rPr lang="ru-RU" dirty="0" err="1" smtClean="0"/>
              <a:t>частково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Площа</a:t>
            </a:r>
            <a:r>
              <a:rPr lang="ru-RU" dirty="0" smtClean="0"/>
              <a:t> </a:t>
            </a:r>
            <a:r>
              <a:rPr lang="ru-RU" dirty="0" err="1" smtClean="0"/>
              <a:t>регіону</a:t>
            </a:r>
            <a:r>
              <a:rPr lang="ru-RU" dirty="0" smtClean="0"/>
              <a:t> — 19,8 тис. км</a:t>
            </a:r>
            <a:r>
              <a:rPr lang="ru-RU" baseline="30000" dirty="0" smtClean="0"/>
              <a:t>2</a:t>
            </a:r>
            <a:r>
              <a:rPr lang="ru-RU" dirty="0" smtClean="0"/>
              <a:t>.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857232"/>
            <a:ext cx="7649178" cy="5312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28662" y="1071546"/>
            <a:ext cx="778674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Ле́мківщина, також Лемковина (лем. Лемковина, польські Łemkowszczyzna) — українська етнічна територія, на якій здавна проживала етнографічна група українців — лемки</a:t>
            </a:r>
            <a:endParaRPr lang="uk-UA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488" y="428604"/>
            <a:ext cx="35719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b="1" dirty="0" smtClean="0">
                <a:latin typeface="Times New Roman" pitchFamily="18" charset="0"/>
                <a:cs typeface="Times New Roman" pitchFamily="18" charset="0"/>
              </a:rPr>
              <a:t>Ле́мківщина</a:t>
            </a:r>
            <a:endParaRPr lang="ru-RU" sz="4000" dirty="0"/>
          </a:p>
        </p:txBody>
      </p:sp>
      <p:pic>
        <p:nvPicPr>
          <p:cNvPr id="9" name="Picture 2" descr="Файл:Karta Lemkivshchin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2976" y="2643182"/>
            <a:ext cx="6556970" cy="3934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928794" y="571480"/>
            <a:ext cx="507206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b="1" dirty="0" smtClean="0">
                <a:latin typeface="Times New Roman" pitchFamily="18" charset="0"/>
                <a:cs typeface="Times New Roman" pitchFamily="18" charset="0"/>
              </a:rPr>
              <a:t> Розташована в українських Карпатах (по обох схилах Сх. Бескидів) між ріками Сяном і Попрадом у межах сучасної Польщі, та на північний захід від ріки Уж у Закарпатті до ріки Попрад у Словаччині. Загальна площа бл. 3,500 км2.</a:t>
            </a:r>
            <a:endParaRPr lang="ru-RU" dirty="0"/>
          </a:p>
        </p:txBody>
      </p:sp>
      <p:pic>
        <p:nvPicPr>
          <p:cNvPr id="9" name="Picture 8" descr="http://besahy.com/images/stories/ethno/lem/arch/lem_arch_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472" y="2643182"/>
            <a:ext cx="3810027" cy="2857520"/>
          </a:xfrm>
          <a:prstGeom prst="rect">
            <a:avLst/>
          </a:prstGeom>
          <a:noFill/>
          <a:scene3d>
            <a:camera prst="perspectiveLeft"/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besahy.com/images/stories/ethno/lem/arch/lem_arch_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90" y="2506737"/>
            <a:ext cx="3022626" cy="2931921"/>
          </a:xfrm>
          <a:prstGeom prst="rect">
            <a:avLst/>
          </a:prstGeom>
          <a:noFill/>
          <a:scene3d>
            <a:camera prst="perspectiveRight"/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219200"/>
          </a:xfrm>
        </p:spPr>
        <p:txBody>
          <a:bodyPr/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Лемківщина та сучасність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600200"/>
            <a:ext cx="389877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Лемківська Ватра — найбільший щорічний лемківський етнографічний фестиваль, який об’єднує перед усім лемківське середовище з цілого світу. Організатор — Об'єднання лемків. Місце проведення — с. </a:t>
            </a:r>
            <a:r>
              <a:rPr lang="uk-UA" sz="1600" dirty="0" err="1">
                <a:latin typeface="Times New Roman" pitchFamily="18" charset="0"/>
                <a:cs typeface="Times New Roman" pitchFamily="18" charset="0"/>
              </a:rPr>
              <a:t>Ждиня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, Польща.</a:t>
            </a:r>
          </a:p>
          <a:p>
            <a:pPr marL="0" indent="0">
              <a:buNone/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/>
          </a:p>
        </p:txBody>
      </p:sp>
      <p:sp>
        <p:nvSpPr>
          <p:cNvPr id="4" name="Прямокутник 3"/>
          <p:cNvSpPr/>
          <p:nvPr/>
        </p:nvSpPr>
        <p:spPr>
          <a:xfrm>
            <a:off x="3500430" y="3786190"/>
            <a:ext cx="583165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Перша Ватра відбулася 25 липня 1982 року і від того часу, безперервно, на третьому або четвертому тижні липня в селі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Ждиня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(пол.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Zdynia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) (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горлицький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повіт, малопольське воєводство), при полум’ї ватри зустрічаються люди, які стараються культивувати традиції і зберігати рідну культуру, співом, танцем чи словом.</a:t>
            </a: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Кожного року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ватряну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сцену відвідує приблизно 50 колективів з Польщі, України, Словаччини, Канади та інших країн.</a:t>
            </a:r>
          </a:p>
        </p:txBody>
      </p:sp>
      <p:pic>
        <p:nvPicPr>
          <p:cNvPr id="5" name="Picture 2" descr="LemkiwskaWatraZdyni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3504" y="1285860"/>
            <a:ext cx="3066134" cy="2305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ethnos.lemky.com/uploads/posts/2009-03/1238344581_vatr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3214686"/>
            <a:ext cx="3214710" cy="3118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76757925"/>
      </p:ext>
    </p:extLst>
  </p:cSld>
  <p:clrMapOvr>
    <a:masterClrMapping/>
  </p:clrMapOvr>
  <p:transition>
    <p:wheel spokes="8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57234" y="2214554"/>
            <a:ext cx="8186766" cy="3519494"/>
          </a:xfrm>
        </p:spPr>
        <p:txBody>
          <a:bodyPr>
            <a:normAutofit/>
          </a:bodyPr>
          <a:lstStyle/>
          <a:p>
            <a:r>
              <a:rPr lang="uk-UA" sz="8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Дякую за увагу!</a:t>
            </a:r>
            <a:endParaRPr lang="ru-RU" sz="80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 l="4160" t="2083" r="4320"/>
          <a:stretch>
            <a:fillRect/>
          </a:stretch>
        </p:blipFill>
        <p:spPr bwMode="auto">
          <a:xfrm>
            <a:off x="5715008" y="928670"/>
            <a:ext cx="3143272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158" y="1571612"/>
            <a:ext cx="5429288" cy="500062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uk-UA" sz="3600" dirty="0" smtClean="0"/>
              <a:t>Українська </a:t>
            </a:r>
            <a:r>
              <a:rPr lang="uk-UA" sz="3600" dirty="0"/>
              <a:t>етнічна територія в закарпатській Румунії. Межує з українським </a:t>
            </a:r>
            <a:r>
              <a:rPr lang="uk-UA" sz="3600" dirty="0" smtClean="0"/>
              <a:t>Закарпаттям.</a:t>
            </a:r>
            <a:r>
              <a:rPr lang="ru-RU" sz="3600" dirty="0"/>
              <a:t> </a:t>
            </a:r>
            <a:r>
              <a:rPr lang="ru-RU" sz="3600" dirty="0" err="1"/>
              <a:t>Терторія</a:t>
            </a:r>
            <a:r>
              <a:rPr lang="ru-RU" sz="3600" dirty="0"/>
              <a:t> </a:t>
            </a:r>
            <a:r>
              <a:rPr lang="ru-RU" sz="3600" dirty="0" err="1"/>
              <a:t>площею</a:t>
            </a:r>
            <a:r>
              <a:rPr lang="ru-RU" sz="3600" dirty="0"/>
              <a:t> 0.7 тис </a:t>
            </a:r>
            <a:r>
              <a:rPr lang="ru-RU" sz="3600" dirty="0" err="1"/>
              <a:t>кв</a:t>
            </a:r>
            <a:r>
              <a:rPr lang="ru-RU" sz="3600" dirty="0"/>
              <a:t> км на </a:t>
            </a:r>
            <a:r>
              <a:rPr lang="ru-RU" sz="3600" dirty="0" err="1"/>
              <a:t>лівобережжі</a:t>
            </a:r>
            <a:r>
              <a:rPr lang="ru-RU" sz="3600" dirty="0"/>
              <a:t> р </a:t>
            </a:r>
            <a:r>
              <a:rPr lang="ru-RU" sz="3600" dirty="0" err="1"/>
              <a:t>Тиси</a:t>
            </a:r>
            <a:r>
              <a:rPr lang="ru-RU" sz="3600" dirty="0"/>
              <a:t>, на </a:t>
            </a:r>
            <a:r>
              <a:rPr lang="ru-RU" sz="3600" dirty="0" err="1"/>
              <a:t>південний</a:t>
            </a:r>
            <a:r>
              <a:rPr lang="ru-RU" sz="3600" dirty="0"/>
              <a:t> </a:t>
            </a:r>
            <a:r>
              <a:rPr lang="ru-RU" sz="3600" dirty="0" err="1"/>
              <a:t>схід</a:t>
            </a:r>
            <a:r>
              <a:rPr lang="ru-RU" sz="3600" dirty="0"/>
              <a:t> </a:t>
            </a:r>
            <a:r>
              <a:rPr lang="ru-RU" sz="3600" dirty="0" err="1"/>
              <a:t>від</a:t>
            </a:r>
            <a:r>
              <a:rPr lang="ru-RU" sz="3600" dirty="0"/>
              <a:t> м. </a:t>
            </a:r>
            <a:r>
              <a:rPr lang="ru-RU" sz="3600" dirty="0" err="1"/>
              <a:t>Сігет</a:t>
            </a:r>
            <a:r>
              <a:rPr lang="ru-RU" sz="3600" dirty="0"/>
              <a:t> у </a:t>
            </a:r>
            <a:r>
              <a:rPr lang="ru-RU" sz="3600" dirty="0" err="1"/>
              <a:t>Румунії</a:t>
            </a:r>
            <a:r>
              <a:rPr lang="ru-RU" sz="3600" dirty="0"/>
              <a:t>. Заселена у 5 ст. </a:t>
            </a:r>
            <a:r>
              <a:rPr lang="ru-RU" sz="3600" dirty="0" err="1"/>
              <a:t>нашої</a:t>
            </a:r>
            <a:r>
              <a:rPr lang="ru-RU" sz="3600" dirty="0"/>
              <a:t> </a:t>
            </a:r>
            <a:r>
              <a:rPr lang="ru-RU" sz="3600" dirty="0" err="1"/>
              <a:t>ери</a:t>
            </a:r>
            <a:r>
              <a:rPr lang="ru-RU" sz="3600" dirty="0"/>
              <a:t> племенами </a:t>
            </a:r>
            <a:r>
              <a:rPr lang="ru-RU" sz="3600" dirty="0" err="1"/>
              <a:t>Білих</a:t>
            </a:r>
            <a:r>
              <a:rPr lang="ru-RU" sz="3600" dirty="0"/>
              <a:t> </a:t>
            </a:r>
            <a:r>
              <a:rPr lang="ru-RU" sz="3600" dirty="0" err="1"/>
              <a:t>Хорватів</a:t>
            </a:r>
            <a:r>
              <a:rPr lang="ru-RU" sz="3600" dirty="0" smtClean="0"/>
              <a:t>.</a:t>
            </a:r>
            <a:endParaRPr lang="uk-UA" sz="3600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428604"/>
            <a:ext cx="592935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400" b="1" dirty="0" err="1" smtClean="0"/>
              <a:t>Марамарощина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xmlns="" val="1339381398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357166"/>
            <a:ext cx="7812399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1714480" y="5929330"/>
            <a:ext cx="65008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/>
              <a:t>Українська діаспора в Румунії</a:t>
            </a:r>
            <a:endParaRPr lang="ru-RU" sz="28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85720" y="285728"/>
            <a:ext cx="8229600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800" dirty="0" smtClean="0"/>
              <a:t>  При </a:t>
            </a:r>
            <a:r>
              <a:rPr lang="uk-UA" sz="2800" dirty="0"/>
              <a:t>довгих роках </a:t>
            </a:r>
            <a:r>
              <a:rPr lang="uk-UA" sz="2800" dirty="0" smtClean="0"/>
              <a:t>румунізації на </a:t>
            </a:r>
            <a:r>
              <a:rPr lang="uk-UA" sz="2800" dirty="0"/>
              <a:t>території Мараморощини досі зберігається українська мова і в місті Сигіт діє український ліцей. Майже все населення краю можна назвати нащадками українців, але знають про свої українські корені мало.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000372"/>
            <a:ext cx="3714744" cy="3439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2571744"/>
            <a:ext cx="4572032" cy="3413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53356617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714480" y="500042"/>
            <a:ext cx="585791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400" b="1" i="1" dirty="0" err="1" smtClean="0"/>
              <a:t>Перемишльщина</a:t>
            </a:r>
            <a:endParaRPr lang="ru-RU" sz="4400" b="1" i="1" dirty="0" smtClean="0"/>
          </a:p>
        </p:txBody>
      </p:sp>
      <p:sp>
        <p:nvSpPr>
          <p:cNvPr id="10" name="Прямоугольник 9"/>
          <p:cNvSpPr/>
          <p:nvPr/>
        </p:nvSpPr>
        <p:spPr>
          <a:xfrm>
            <a:off x="357158" y="1214422"/>
            <a:ext cx="507209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/>
              <a:t>Перемишльська</a:t>
            </a:r>
            <a:r>
              <a:rPr lang="ru-RU" sz="2400" dirty="0" smtClean="0"/>
              <a:t> земля </a:t>
            </a:r>
            <a:r>
              <a:rPr lang="ru-RU" sz="2400" dirty="0" err="1" smtClean="0"/>
              <a:t>займала</a:t>
            </a:r>
            <a:r>
              <a:rPr lang="ru-RU" sz="2400" dirty="0" smtClean="0"/>
              <a:t> </a:t>
            </a:r>
            <a:r>
              <a:rPr lang="ru-RU" sz="2400" dirty="0" err="1" smtClean="0"/>
              <a:t>північно-західну</a:t>
            </a:r>
            <a:r>
              <a:rPr lang="ru-RU" sz="2400" dirty="0" smtClean="0"/>
              <a:t> </a:t>
            </a:r>
            <a:r>
              <a:rPr lang="ru-RU" sz="2400" dirty="0" err="1" smtClean="0"/>
              <a:t>частину</a:t>
            </a:r>
            <a:r>
              <a:rPr lang="ru-RU" sz="2400" dirty="0" smtClean="0"/>
              <a:t> </a:t>
            </a:r>
            <a:r>
              <a:rPr lang="ru-RU" sz="2400" dirty="0" err="1" smtClean="0"/>
              <a:t>Руського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воєводства</a:t>
            </a:r>
            <a:r>
              <a:rPr lang="ru-RU" sz="2400" dirty="0" smtClean="0"/>
              <a:t>, </a:t>
            </a:r>
            <a:r>
              <a:rPr lang="ru-RU" sz="2400" dirty="0" err="1" smtClean="0"/>
              <a:t>створеного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королівською</a:t>
            </a:r>
            <a:r>
              <a:rPr lang="ru-RU" sz="2400" dirty="0" smtClean="0"/>
              <a:t> </a:t>
            </a:r>
            <a:r>
              <a:rPr lang="ru-RU" sz="2400" dirty="0" err="1" smtClean="0"/>
              <a:t>Польщею</a:t>
            </a:r>
            <a:r>
              <a:rPr lang="ru-RU" sz="2400" dirty="0" smtClean="0"/>
              <a:t> на </a:t>
            </a:r>
            <a:r>
              <a:rPr lang="ru-RU" sz="2400" dirty="0" err="1" smtClean="0"/>
              <a:t>захоплених</a:t>
            </a:r>
            <a:r>
              <a:rPr lang="ru-RU" sz="2400" dirty="0" smtClean="0"/>
              <a:t> в </a:t>
            </a:r>
            <a:r>
              <a:rPr lang="ru-RU" sz="2400" dirty="0" err="1" smtClean="0"/>
              <a:t>кінці</a:t>
            </a:r>
            <a:r>
              <a:rPr lang="ru-RU" sz="2400" dirty="0" smtClean="0"/>
              <a:t> </a:t>
            </a:r>
            <a:r>
              <a:rPr lang="en-US" sz="2400" dirty="0" smtClean="0"/>
              <a:t> 14 </a:t>
            </a:r>
            <a:r>
              <a:rPr lang="uk-UA" sz="2400" dirty="0" smtClean="0"/>
              <a:t>ст.</a:t>
            </a:r>
            <a:r>
              <a:rPr lang="ru-RU" sz="2400" dirty="0" smtClean="0"/>
              <a:t> землях </a:t>
            </a:r>
            <a:r>
              <a:rPr lang="ru-RU" sz="2400" dirty="0" err="1" smtClean="0"/>
              <a:t>Галицького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князівства</a:t>
            </a:r>
            <a:r>
              <a:rPr lang="ru-RU" sz="2400" dirty="0" smtClean="0"/>
              <a:t>.</a:t>
            </a:r>
          </a:p>
        </p:txBody>
      </p:sp>
      <p:pic>
        <p:nvPicPr>
          <p:cNvPr id="11" name="Місце для вмісту 4" descr="498px-Alex_K_Peremyshel_2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86446" y="1500174"/>
            <a:ext cx="2608916" cy="3143272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57158" y="5072074"/>
            <a:ext cx="61436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/>
              <a:t>Після</a:t>
            </a:r>
            <a:r>
              <a:rPr lang="ru-RU" sz="2400" dirty="0" smtClean="0"/>
              <a:t> остаточного </a:t>
            </a:r>
            <a:r>
              <a:rPr lang="ru-RU" sz="2400" dirty="0" err="1" smtClean="0"/>
              <a:t>оформлення</a:t>
            </a:r>
            <a:r>
              <a:rPr lang="ru-RU" sz="2400" dirty="0" smtClean="0"/>
              <a:t> вона </a:t>
            </a:r>
            <a:r>
              <a:rPr lang="ru-RU" sz="2400" dirty="0" err="1" smtClean="0"/>
              <a:t>займала</a:t>
            </a:r>
            <a:r>
              <a:rPr lang="ru-RU" sz="2400" dirty="0" smtClean="0"/>
              <a:t> </a:t>
            </a:r>
            <a:r>
              <a:rPr lang="ru-RU" sz="2400" dirty="0" err="1" smtClean="0"/>
              <a:t>обширну</a:t>
            </a:r>
            <a:r>
              <a:rPr lang="ru-RU" sz="2400" dirty="0" smtClean="0"/>
              <a:t> </a:t>
            </a:r>
            <a:r>
              <a:rPr lang="ru-RU" sz="2400" dirty="0" err="1" smtClean="0"/>
              <a:t>територію</a:t>
            </a:r>
            <a:r>
              <a:rPr lang="ru-RU" sz="2400" dirty="0" smtClean="0"/>
              <a:t> у 13037 км² в </a:t>
            </a:r>
            <a:r>
              <a:rPr lang="ru-RU" sz="2400" dirty="0" err="1" smtClean="0"/>
              <a:t>басейнах</a:t>
            </a:r>
            <a:r>
              <a:rPr lang="ru-RU" sz="2400" dirty="0" smtClean="0"/>
              <a:t> </a:t>
            </a:r>
            <a:r>
              <a:rPr lang="ru-RU" sz="2400" dirty="0" err="1" smtClean="0"/>
              <a:t>рік</a:t>
            </a:r>
            <a:r>
              <a:rPr lang="ru-RU" sz="2400" dirty="0" smtClean="0"/>
              <a:t> </a:t>
            </a:r>
            <a:r>
              <a:rPr lang="ru-RU" sz="2400" dirty="0" err="1" smtClean="0"/>
              <a:t>Стрия</a:t>
            </a:r>
            <a:r>
              <a:rPr lang="ru-RU" sz="2400" dirty="0" smtClean="0"/>
              <a:t>, </a:t>
            </a:r>
            <a:r>
              <a:rPr lang="ru-RU" sz="2400" dirty="0" err="1" smtClean="0"/>
              <a:t>Дністра</a:t>
            </a:r>
            <a:r>
              <a:rPr lang="ru-RU" sz="2400" dirty="0" smtClean="0"/>
              <a:t> та </a:t>
            </a:r>
            <a:r>
              <a:rPr lang="ru-RU" sz="2400" dirty="0" err="1" smtClean="0"/>
              <a:t>Сяну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285720" y="4429132"/>
            <a:ext cx="84296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/>
              <a:t>Рівно</a:t>
            </a:r>
            <a:r>
              <a:rPr lang="ru-RU" sz="2000" dirty="0" smtClean="0"/>
              <a:t> 150 </a:t>
            </a:r>
            <a:r>
              <a:rPr lang="ru-RU" sz="2000" dirty="0" err="1" smtClean="0"/>
              <a:t>років</a:t>
            </a:r>
            <a:r>
              <a:rPr lang="ru-RU" sz="2000" dirty="0" smtClean="0"/>
              <a:t> тому в </a:t>
            </a:r>
            <a:r>
              <a:rPr lang="ru-RU" sz="2000" dirty="0" err="1" smtClean="0"/>
              <a:t>Україну</a:t>
            </a:r>
            <a:r>
              <a:rPr lang="ru-RU" sz="2000" dirty="0" smtClean="0"/>
              <a:t> </a:t>
            </a:r>
            <a:r>
              <a:rPr lang="ru-RU" sz="2000" dirty="0" err="1" smtClean="0"/>
              <a:t>прибув</a:t>
            </a:r>
            <a:r>
              <a:rPr lang="ru-RU" sz="2000" dirty="0" smtClean="0"/>
              <a:t> перший </a:t>
            </a:r>
            <a:r>
              <a:rPr lang="ru-RU" sz="2000" dirty="0" err="1" smtClean="0"/>
              <a:t>поїзд</a:t>
            </a:r>
            <a:r>
              <a:rPr lang="ru-RU" sz="2000" dirty="0" smtClean="0"/>
              <a:t>. </a:t>
            </a:r>
            <a:r>
              <a:rPr lang="ru-RU" sz="2000" dirty="0" err="1" smtClean="0"/>
              <a:t>Чотири</a:t>
            </a:r>
            <a:r>
              <a:rPr lang="ru-RU" sz="2000" dirty="0" smtClean="0"/>
              <a:t> </a:t>
            </a:r>
            <a:r>
              <a:rPr lang="ru-RU" sz="2000" dirty="0" err="1" smtClean="0"/>
              <a:t>вагони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назвою</a:t>
            </a:r>
            <a:r>
              <a:rPr lang="ru-RU" sz="2000" dirty="0" smtClean="0"/>
              <a:t> "Ярослав" </a:t>
            </a:r>
            <a:r>
              <a:rPr lang="ru-RU" sz="2000" dirty="0" err="1" smtClean="0"/>
              <a:t>приїхали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польського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Перемишля</a:t>
            </a:r>
            <a:r>
              <a:rPr lang="ru-RU" sz="2000" dirty="0" smtClean="0"/>
              <a:t> до </a:t>
            </a:r>
            <a:r>
              <a:rPr lang="ru-RU" sz="2000" dirty="0" err="1" smtClean="0"/>
              <a:t>Австро-Угорського</a:t>
            </a:r>
            <a:r>
              <a:rPr lang="ru-RU" sz="2000" dirty="0" smtClean="0"/>
              <a:t> Львова. </a:t>
            </a:r>
            <a:r>
              <a:rPr lang="ru-RU" sz="2000" dirty="0" err="1" smtClean="0"/>
              <a:t>Це</a:t>
            </a:r>
            <a:r>
              <a:rPr lang="ru-RU" sz="2000" dirty="0" smtClean="0"/>
              <a:t> </a:t>
            </a:r>
            <a:r>
              <a:rPr lang="ru-RU" sz="2000" dirty="0" err="1" smtClean="0"/>
              <a:t>була</a:t>
            </a:r>
            <a:r>
              <a:rPr lang="ru-RU" sz="2000" dirty="0" smtClean="0"/>
              <a:t> </a:t>
            </a:r>
            <a:r>
              <a:rPr lang="ru-RU" sz="2000" dirty="0" err="1" smtClean="0"/>
              <a:t>гілка</a:t>
            </a:r>
            <a:r>
              <a:rPr lang="ru-RU" sz="2000" dirty="0" smtClean="0"/>
              <a:t>, яка вела </a:t>
            </a:r>
            <a:r>
              <a:rPr lang="ru-RU" sz="2000" dirty="0" err="1" smtClean="0"/>
              <a:t>зі</a:t>
            </a:r>
            <a:r>
              <a:rPr lang="ru-RU" sz="2000" dirty="0" smtClean="0"/>
              <a:t> </a:t>
            </a:r>
            <a:r>
              <a:rPr lang="ru-RU" sz="2000" dirty="0" err="1" smtClean="0"/>
              <a:t>столиці</a:t>
            </a:r>
            <a:r>
              <a:rPr lang="ru-RU" sz="2000" dirty="0" smtClean="0"/>
              <a:t> - </a:t>
            </a:r>
            <a:r>
              <a:rPr lang="ru-RU" sz="2000" dirty="0" err="1" smtClean="0"/>
              <a:t>Відня</a:t>
            </a:r>
            <a:r>
              <a:rPr lang="ru-RU" sz="2000" dirty="0" smtClean="0"/>
              <a:t> - до </a:t>
            </a:r>
            <a:r>
              <a:rPr lang="ru-RU" sz="2000" dirty="0" err="1" smtClean="0"/>
              <a:t>східного</a:t>
            </a:r>
            <a:r>
              <a:rPr lang="ru-RU" sz="2000" dirty="0" smtClean="0"/>
              <a:t> кордону </a:t>
            </a:r>
            <a:r>
              <a:rPr lang="ru-RU" sz="2000" dirty="0" err="1" smtClean="0"/>
              <a:t>Австро-Угорщини</a:t>
            </a:r>
            <a:r>
              <a:rPr lang="ru-RU" sz="2000" dirty="0" smtClean="0"/>
              <a:t>. </a:t>
            </a:r>
            <a:r>
              <a:rPr lang="ru-RU" sz="2000" dirty="0" err="1" smtClean="0"/>
              <a:t>Близько</a:t>
            </a:r>
            <a:r>
              <a:rPr lang="ru-RU" sz="2000" dirty="0" smtClean="0"/>
              <a:t> 800 </a:t>
            </a:r>
            <a:r>
              <a:rPr lang="ru-RU" sz="2000" dirty="0" err="1" smtClean="0"/>
              <a:t>кілометрів</a:t>
            </a:r>
            <a:r>
              <a:rPr lang="ru-RU" sz="2000" dirty="0" smtClean="0"/>
              <a:t> </a:t>
            </a:r>
            <a:r>
              <a:rPr lang="ru-RU" sz="2000" dirty="0" err="1" smtClean="0"/>
              <a:t>залізниці</a:t>
            </a:r>
            <a:r>
              <a:rPr lang="ru-RU" sz="2000" dirty="0" smtClean="0"/>
              <a:t> </a:t>
            </a:r>
            <a:r>
              <a:rPr lang="ru-RU" sz="2000" dirty="0" err="1" smtClean="0"/>
              <a:t>австрійські</a:t>
            </a:r>
            <a:r>
              <a:rPr lang="ru-RU" sz="2000" dirty="0" smtClean="0"/>
              <a:t> </a:t>
            </a:r>
            <a:r>
              <a:rPr lang="ru-RU" sz="2000" dirty="0" err="1" smtClean="0"/>
              <a:t>інженери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проклали</a:t>
            </a:r>
            <a:r>
              <a:rPr lang="ru-RU" sz="2000" dirty="0" smtClean="0"/>
              <a:t> </a:t>
            </a:r>
            <a:r>
              <a:rPr lang="ru-RU" sz="2000" dirty="0" err="1" smtClean="0"/>
              <a:t>всього</a:t>
            </a:r>
            <a:r>
              <a:rPr lang="ru-RU" sz="2000" dirty="0" smtClean="0"/>
              <a:t> за два роки. </a:t>
            </a:r>
            <a:r>
              <a:rPr lang="ru-RU" sz="2000" dirty="0" err="1" smtClean="0"/>
              <a:t>Прибуття</a:t>
            </a:r>
            <a:r>
              <a:rPr lang="ru-RU" sz="2000" dirty="0" smtClean="0"/>
              <a:t> </a:t>
            </a:r>
            <a:r>
              <a:rPr lang="ru-RU" sz="2000" dirty="0" err="1" smtClean="0"/>
              <a:t>першого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поїзда</a:t>
            </a:r>
            <a:r>
              <a:rPr lang="ru-RU" sz="2000" dirty="0" smtClean="0"/>
              <a:t> до Львова стало </a:t>
            </a:r>
            <a:r>
              <a:rPr lang="ru-RU" sz="2000" dirty="0" err="1" smtClean="0"/>
              <a:t>технічним</a:t>
            </a:r>
            <a:r>
              <a:rPr lang="ru-RU" sz="2000" dirty="0" smtClean="0"/>
              <a:t> </a:t>
            </a:r>
            <a:r>
              <a:rPr lang="ru-RU" sz="2000" dirty="0" err="1" smtClean="0"/>
              <a:t>проривом</a:t>
            </a:r>
            <a:r>
              <a:rPr lang="ru-RU" sz="2000" dirty="0" smtClean="0"/>
              <a:t>. А </a:t>
            </a:r>
            <a:r>
              <a:rPr lang="ru-RU" sz="2000" dirty="0" err="1" smtClean="0"/>
              <a:t>подивитися</a:t>
            </a:r>
            <a:r>
              <a:rPr lang="ru-RU" sz="2000" dirty="0" smtClean="0"/>
              <a:t> на диво </a:t>
            </a:r>
            <a:r>
              <a:rPr lang="ru-RU" sz="2000" dirty="0" err="1" smtClean="0"/>
              <a:t>техніки</a:t>
            </a:r>
            <a:r>
              <a:rPr lang="ru-RU" sz="2000" dirty="0" smtClean="0"/>
              <a:t> </a:t>
            </a:r>
            <a:r>
              <a:rPr lang="ru-RU" sz="2000" dirty="0" err="1" smtClean="0"/>
              <a:t>зібралися</a:t>
            </a:r>
            <a:r>
              <a:rPr lang="ru-RU" sz="2000" dirty="0" smtClean="0"/>
              <a:t> не </a:t>
            </a:r>
            <a:r>
              <a:rPr lang="ru-RU" sz="2000" dirty="0" err="1" smtClean="0"/>
              <a:t>лише</a:t>
            </a:r>
            <a:r>
              <a:rPr lang="ru-RU" sz="2000" dirty="0" smtClean="0"/>
              <a:t> </a:t>
            </a:r>
            <a:r>
              <a:rPr lang="ru-RU" sz="2000" dirty="0" err="1" smtClean="0"/>
              <a:t>львів'яни</a:t>
            </a:r>
            <a:r>
              <a:rPr lang="ru-RU" sz="2000" dirty="0" smtClean="0"/>
              <a:t>, а </a:t>
            </a:r>
            <a:r>
              <a:rPr lang="ru-RU" sz="2000" dirty="0" err="1" smtClean="0"/>
              <a:t>й</a:t>
            </a:r>
            <a:r>
              <a:rPr lang="ru-RU" sz="2000" dirty="0" smtClean="0"/>
              <a:t> </a:t>
            </a:r>
            <a:r>
              <a:rPr lang="ru-RU" sz="2000" dirty="0" err="1" smtClean="0"/>
              <a:t>жителі</a:t>
            </a:r>
            <a:r>
              <a:rPr lang="ru-RU" sz="2000" dirty="0" smtClean="0"/>
              <a:t> </a:t>
            </a:r>
            <a:r>
              <a:rPr lang="ru-RU" sz="2000" dirty="0" err="1" smtClean="0"/>
              <a:t>навколишніх</a:t>
            </a:r>
            <a:r>
              <a:rPr lang="ru-RU" sz="2000" dirty="0" smtClean="0"/>
              <a:t> </a:t>
            </a:r>
            <a:r>
              <a:rPr lang="ru-RU" sz="2000" dirty="0" err="1" smtClean="0"/>
              <a:t>містечок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85720" y="214290"/>
            <a:ext cx="68580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Перший </a:t>
            </a:r>
            <a:r>
              <a:rPr lang="ru-RU" dirty="0" err="1" smtClean="0"/>
              <a:t>поїзд</a:t>
            </a:r>
            <a:r>
              <a:rPr lang="ru-RU" dirty="0" smtClean="0"/>
              <a:t> </a:t>
            </a:r>
            <a:r>
              <a:rPr lang="ru-RU" dirty="0" err="1" smtClean="0"/>
              <a:t>прибув</a:t>
            </a:r>
            <a:r>
              <a:rPr lang="ru-RU" dirty="0" smtClean="0"/>
              <a:t> до Львова 4 листопада 1861 року.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571480"/>
            <a:ext cx="6072230" cy="3761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4282" y="571480"/>
            <a:ext cx="4572032" cy="1219200"/>
          </a:xfrm>
        </p:spPr>
        <p:txBody>
          <a:bodyPr>
            <a:normAutofit/>
          </a:bodyPr>
          <a:lstStyle/>
          <a:p>
            <a:pPr algn="ctr"/>
            <a:r>
              <a:rPr lang="uk-UA" sz="6000" dirty="0" smtClean="0"/>
              <a:t>Підляшшя</a:t>
            </a:r>
            <a:endParaRPr lang="ru-RU" sz="6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285728"/>
            <a:ext cx="2785844" cy="2705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1928794" y="1928802"/>
            <a:ext cx="678661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sz="4800" dirty="0" smtClean="0"/>
          </a:p>
          <a:p>
            <a:r>
              <a:rPr lang="uk-UA" sz="4800" dirty="0" smtClean="0"/>
              <a:t>               Та</a:t>
            </a:r>
            <a:endParaRPr lang="uk-UA" sz="4800" dirty="0" smtClean="0"/>
          </a:p>
          <a:p>
            <a:endParaRPr lang="uk-UA" sz="4800" dirty="0" smtClean="0"/>
          </a:p>
          <a:p>
            <a:r>
              <a:rPr lang="uk-UA" sz="4800" dirty="0" smtClean="0"/>
              <a:t>                      </a:t>
            </a:r>
          </a:p>
          <a:p>
            <a:r>
              <a:rPr lang="uk-UA" sz="4800" dirty="0" smtClean="0"/>
              <a:t> </a:t>
            </a:r>
            <a:r>
              <a:rPr lang="uk-UA" sz="4800" dirty="0" smtClean="0"/>
              <a:t>                       Холмщина    </a:t>
            </a:r>
            <a:endParaRPr lang="ru-RU" sz="4800" dirty="0"/>
          </a:p>
        </p:txBody>
      </p:sp>
      <p:pic>
        <p:nvPicPr>
          <p:cNvPr id="1026" name="Picture 2" descr="200px-POL_powiat_che%C5%82mski_CO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786058"/>
            <a:ext cx="3312125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85720" y="214290"/>
            <a:ext cx="7143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b="1" dirty="0" err="1" smtClean="0">
                <a:solidFill>
                  <a:schemeClr val="tx1">
                    <a:lumMod val="9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Хо́лмщина</a:t>
            </a:r>
            <a:r>
              <a:rPr lang="uk-UA" dirty="0" smtClean="0">
                <a:solidFill>
                  <a:schemeClr val="tx1">
                    <a:lumMod val="9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 (також </a:t>
            </a:r>
            <a:r>
              <a:rPr lang="uk-UA" b="1" dirty="0" err="1" smtClean="0">
                <a:solidFill>
                  <a:schemeClr val="tx1">
                    <a:lumMod val="9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Холмська</a:t>
            </a:r>
            <a:r>
              <a:rPr lang="uk-UA" b="1" dirty="0" smtClean="0">
                <a:solidFill>
                  <a:schemeClr val="tx1">
                    <a:lumMod val="9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Русь</a:t>
            </a:r>
            <a:r>
              <a:rPr lang="uk-UA" dirty="0" smtClean="0">
                <a:solidFill>
                  <a:schemeClr val="tx1">
                    <a:lumMod val="9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 </a:t>
            </a:r>
            <a:r>
              <a:rPr lang="uk-UA" b="1" dirty="0" err="1" smtClean="0">
                <a:solidFill>
                  <a:schemeClr val="tx1">
                    <a:lumMod val="9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Забужжя</a:t>
            </a:r>
            <a:r>
              <a:rPr lang="uk-UA" dirty="0" smtClean="0">
                <a:solidFill>
                  <a:schemeClr val="tx1">
                    <a:lumMod val="9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 </a:t>
            </a:r>
            <a:r>
              <a:rPr lang="uk-UA" b="1" dirty="0" smtClean="0">
                <a:solidFill>
                  <a:schemeClr val="tx1">
                    <a:lumMod val="9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Забузька Русь</a:t>
            </a:r>
            <a:r>
              <a:rPr lang="uk-UA" dirty="0" smtClean="0">
                <a:solidFill>
                  <a:schemeClr val="tx1">
                    <a:lumMod val="9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 </a:t>
            </a:r>
            <a:r>
              <a:rPr lang="uk-UA" i="1" dirty="0" err="1" smtClean="0">
                <a:solidFill>
                  <a:schemeClr val="tx1">
                    <a:lumMod val="9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Холмська</a:t>
            </a:r>
            <a:r>
              <a:rPr lang="uk-UA" i="1" dirty="0" smtClean="0">
                <a:solidFill>
                  <a:schemeClr val="tx1">
                    <a:lumMod val="9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земля</a:t>
            </a:r>
            <a:r>
              <a:rPr lang="uk-UA" dirty="0" smtClean="0">
                <a:solidFill>
                  <a:schemeClr val="tx1">
                    <a:lumMod val="9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) — </a:t>
            </a:r>
            <a:r>
              <a:rPr lang="uk-UA" dirty="0" err="1" smtClean="0">
                <a:solidFill>
                  <a:schemeClr val="tx1">
                    <a:lumMod val="9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історико-географічна</a:t>
            </a:r>
            <a:r>
              <a:rPr lang="uk-UA" dirty="0" smtClean="0">
                <a:solidFill>
                  <a:schemeClr val="tx1">
                    <a:lumMod val="9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область Русі, розташована на захід від середини </a:t>
            </a:r>
            <a:r>
              <a:rPr lang="uk-UA" dirty="0" smtClean="0">
                <a:solidFill>
                  <a:schemeClr val="tx1">
                    <a:lumMod val="9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Бугу. </a:t>
            </a:r>
            <a:r>
              <a:rPr lang="uk-UA" dirty="0" smtClean="0">
                <a:solidFill>
                  <a:schemeClr val="tx1">
                    <a:lumMod val="9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На </a:t>
            </a:r>
            <a:r>
              <a:rPr lang="uk-UA" dirty="0" err="1" smtClean="0">
                <a:solidFill>
                  <a:schemeClr val="tx1">
                    <a:lumMod val="9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зах</a:t>
            </a:r>
            <a:r>
              <a:rPr lang="uk-UA" dirty="0" smtClean="0">
                <a:solidFill>
                  <a:schemeClr val="tx1">
                    <a:lumMod val="9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 межує з польською </a:t>
            </a:r>
            <a:r>
              <a:rPr lang="uk-UA" dirty="0" err="1" smtClean="0">
                <a:solidFill>
                  <a:schemeClr val="tx1">
                    <a:lumMod val="9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Люблінщиною</a:t>
            </a:r>
            <a:r>
              <a:rPr lang="uk-UA" dirty="0" smtClean="0">
                <a:solidFill>
                  <a:schemeClr val="tx1">
                    <a:lumMod val="9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на сх. </a:t>
            </a:r>
            <a:r>
              <a:rPr lang="uk-UA" dirty="0" smtClean="0">
                <a:solidFill>
                  <a:schemeClr val="tx1">
                    <a:lumMod val="9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З Волинню, </a:t>
            </a:r>
            <a:r>
              <a:rPr lang="uk-UA" dirty="0" smtClean="0">
                <a:solidFill>
                  <a:schemeClr val="tx1">
                    <a:lumMod val="9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на </a:t>
            </a:r>
            <a:r>
              <a:rPr lang="uk-UA" dirty="0" err="1" smtClean="0">
                <a:solidFill>
                  <a:schemeClr val="tx1">
                    <a:lumMod val="9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півн</a:t>
            </a:r>
            <a:r>
              <a:rPr lang="uk-UA" dirty="0" smtClean="0">
                <a:solidFill>
                  <a:schemeClr val="tx1">
                    <a:lumMod val="9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lang="uk-UA" dirty="0" smtClean="0">
                <a:solidFill>
                  <a:schemeClr val="tx1">
                    <a:lumMod val="9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З Підляшшям, </a:t>
            </a:r>
            <a:r>
              <a:rPr lang="uk-UA" dirty="0" smtClean="0">
                <a:solidFill>
                  <a:schemeClr val="tx1">
                    <a:lumMod val="9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на півдні </a:t>
            </a:r>
            <a:r>
              <a:rPr lang="uk-UA" dirty="0" smtClean="0">
                <a:solidFill>
                  <a:schemeClr val="tx1">
                    <a:lumMod val="9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з</a:t>
            </a:r>
            <a:r>
              <a:rPr lang="uk-UA" dirty="0" smtClean="0">
                <a:solidFill>
                  <a:schemeClr val="tx1">
                    <a:lumMod val="9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uk-UA" dirty="0" smtClean="0">
                <a:solidFill>
                  <a:schemeClr val="tx1">
                    <a:lumMod val="9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Галичиною. </a:t>
            </a:r>
            <a:r>
              <a:rPr lang="uk-UA" dirty="0" smtClean="0">
                <a:solidFill>
                  <a:schemeClr val="tx1">
                    <a:lumMod val="9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За межу між Холмщиною і Підляшшям можна вважати колишню межу між </a:t>
            </a:r>
            <a:r>
              <a:rPr lang="uk-UA" dirty="0" err="1" smtClean="0">
                <a:solidFill>
                  <a:schemeClr val="tx1">
                    <a:lumMod val="9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Селецькою</a:t>
            </a:r>
            <a:r>
              <a:rPr lang="uk-UA" dirty="0" smtClean="0">
                <a:solidFill>
                  <a:schemeClr val="tx1">
                    <a:lumMod val="9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і Люблінською </a:t>
            </a:r>
            <a:r>
              <a:rPr lang="uk-UA" dirty="0" smtClean="0">
                <a:solidFill>
                  <a:schemeClr val="tx1">
                    <a:lumMod val="9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губерніями. </a:t>
            </a:r>
            <a:r>
              <a:rPr lang="uk-UA" dirty="0" smtClean="0">
                <a:solidFill>
                  <a:schemeClr val="tx1">
                    <a:lumMod val="9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Територія Холмщини в межах </a:t>
            </a:r>
            <a:r>
              <a:rPr lang="uk-UA" dirty="0" err="1" smtClean="0">
                <a:solidFill>
                  <a:schemeClr val="tx1">
                    <a:lumMod val="9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Холмської</a:t>
            </a:r>
            <a:r>
              <a:rPr lang="uk-UA" dirty="0" smtClean="0">
                <a:solidFill>
                  <a:schemeClr val="tx1">
                    <a:lumMod val="9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губернії. охоплювала 6 572 </a:t>
            </a:r>
            <a:r>
              <a:rPr lang="uk-UA" dirty="0" err="1" smtClean="0">
                <a:solidFill>
                  <a:schemeClr val="tx1">
                    <a:lumMod val="9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км²</a:t>
            </a:r>
            <a:r>
              <a:rPr lang="uk-UA" dirty="0" smtClean="0">
                <a:solidFill>
                  <a:schemeClr val="tx1">
                    <a:lumMod val="9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(повіти </a:t>
            </a:r>
            <a:r>
              <a:rPr lang="uk-UA" dirty="0" err="1" smtClean="0">
                <a:solidFill>
                  <a:schemeClr val="tx1">
                    <a:lumMod val="9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Холмський</a:t>
            </a:r>
            <a:r>
              <a:rPr lang="uk-UA" dirty="0" smtClean="0">
                <a:solidFill>
                  <a:schemeClr val="tx1">
                    <a:lumMod val="9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uk-UA" dirty="0" err="1" smtClean="0">
                <a:solidFill>
                  <a:schemeClr val="tx1">
                    <a:lumMod val="9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Грубешівський</a:t>
            </a:r>
            <a:r>
              <a:rPr lang="uk-UA" dirty="0" smtClean="0">
                <a:solidFill>
                  <a:schemeClr val="tx1">
                    <a:lumMod val="9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uk-UA" dirty="0" err="1" smtClean="0">
                <a:solidFill>
                  <a:schemeClr val="tx1">
                    <a:lumMod val="9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Томашівський</a:t>
            </a:r>
            <a:r>
              <a:rPr lang="uk-UA" dirty="0" smtClean="0">
                <a:solidFill>
                  <a:schemeClr val="tx1">
                    <a:lumMod val="9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Костянтинівський; чисельність </a:t>
            </a:r>
            <a:r>
              <a:rPr lang="uk-UA" dirty="0" smtClean="0">
                <a:solidFill>
                  <a:schemeClr val="tx1">
                    <a:lumMod val="9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мешканців </a:t>
            </a:r>
            <a:r>
              <a:rPr lang="uk-UA" dirty="0" smtClean="0">
                <a:solidFill>
                  <a:schemeClr val="tx1">
                    <a:lumMod val="9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lang="uk-UA" dirty="0" smtClean="0">
                <a:solidFill>
                  <a:schemeClr val="tx1">
                    <a:lumMod val="9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на 1931) </a:t>
            </a:r>
            <a:r>
              <a:rPr lang="uk-UA" dirty="0" smtClean="0">
                <a:solidFill>
                  <a:schemeClr val="tx1">
                    <a:lumMod val="9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720000</a:t>
            </a:r>
            <a:r>
              <a:rPr lang="uk-UA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uk-UA" dirty="0" smtClean="0">
              <a:latin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72066" y="3000372"/>
            <a:ext cx="38576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/>
              <a:t>Підляшшя</a:t>
            </a:r>
            <a:r>
              <a:rPr lang="uk-UA" dirty="0" smtClean="0"/>
              <a:t> — </a:t>
            </a:r>
            <a:r>
              <a:rPr lang="uk-UA" dirty="0" err="1" smtClean="0"/>
              <a:t>історико-етнографічна</a:t>
            </a:r>
            <a:r>
              <a:rPr lang="uk-UA" dirty="0" smtClean="0"/>
              <a:t> область, що займає територію між Холмщиною на півдні, рікою Нарвою на півночі, </a:t>
            </a:r>
            <a:r>
              <a:rPr lang="uk-UA" dirty="0" err="1" smtClean="0"/>
              <a:t>Мазовією</a:t>
            </a:r>
            <a:r>
              <a:rPr lang="uk-UA" dirty="0" smtClean="0"/>
              <a:t> (Польща) на заході та Волинню і Поліссям на сході. Згідно з поділом І Речі Посполитої ділилась на три повіти і входила до Руських воєводств Малопольської провінції. Разом з Холмщиною, </a:t>
            </a:r>
            <a:r>
              <a:rPr lang="uk-UA" dirty="0" err="1" smtClean="0"/>
              <a:t>Посянням</a:t>
            </a:r>
            <a:r>
              <a:rPr lang="uk-UA" dirty="0" smtClean="0"/>
              <a:t> та Лемківщиною входить сьогодні до складу Польщі</a:t>
            </a:r>
            <a:endParaRPr lang="ru-RU" dirty="0"/>
          </a:p>
        </p:txBody>
      </p:sp>
      <p:pic>
        <p:nvPicPr>
          <p:cNvPr id="2054" name="Picture 6" descr="C:\Documents and Settings\Admin\Рабочий стол\40_Vsi_dorohy_vedut__do_xramu_ Xotynec 5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143248"/>
            <a:ext cx="4572000" cy="34269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340</TotalTime>
  <Words>594</Words>
  <PresentationFormat>Экран (4:3)</PresentationFormat>
  <Paragraphs>54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Бумажная</vt:lpstr>
      <vt:lpstr>                Презентація       на тему:  “Історичні землі України” </vt:lpstr>
      <vt:lpstr>Слайд 2</vt:lpstr>
      <vt:lpstr>Слайд 3</vt:lpstr>
      <vt:lpstr>Слайд 4</vt:lpstr>
      <vt:lpstr>Слайд 5</vt:lpstr>
      <vt:lpstr>Слайд 6</vt:lpstr>
      <vt:lpstr>Слайд 7</vt:lpstr>
      <vt:lpstr>Підляшшя</vt:lpstr>
      <vt:lpstr>Слайд 9</vt:lpstr>
      <vt:lpstr>Слайд 10</vt:lpstr>
      <vt:lpstr>Слайд 11</vt:lpstr>
      <vt:lpstr>               Стародубщина</vt:lpstr>
      <vt:lpstr>Стародубський  степ</vt:lpstr>
      <vt:lpstr>Річка Іпуть. Суразький район.</vt:lpstr>
      <vt:lpstr>Слайд 15</vt:lpstr>
      <vt:lpstr>Пряшівщина</vt:lpstr>
      <vt:lpstr>Слайд 17</vt:lpstr>
      <vt:lpstr>Слайд 18</vt:lpstr>
      <vt:lpstr>Слайд 19</vt:lpstr>
      <vt:lpstr>Слайд 20</vt:lpstr>
      <vt:lpstr>Слайд 21</vt:lpstr>
      <vt:lpstr>Лемківщина та сучасність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Стародубщина</dc:title>
  <cp:lastModifiedBy>Admin</cp:lastModifiedBy>
  <cp:revision>34</cp:revision>
  <dcterms:modified xsi:type="dcterms:W3CDTF">2012-01-23T21:59:36Z</dcterms:modified>
</cp:coreProperties>
</file>