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15" autoAdjust="0"/>
    <p:restoredTop sz="92652" autoAdjust="0"/>
  </p:normalViewPr>
  <p:slideViewPr>
    <p:cSldViewPr>
      <p:cViewPr varScale="1">
        <p:scale>
          <a:sx n="67" d="100"/>
          <a:sy n="67" d="100"/>
        </p:scale>
        <p:origin x="-147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20.03.2014</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20.03.2014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20.03.2014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20.03.2014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20.03.2014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20.03.2014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20.03.2014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20.03.2014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20.03.2014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20.03.2014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20.03.2014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20.03.2014</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357167"/>
            <a:ext cx="7772400" cy="857256"/>
          </a:xfrm>
        </p:spPr>
        <p:txBody>
          <a:bodyPr/>
          <a:lstStyle/>
          <a:p>
            <a:r>
              <a:rPr lang="pl-PL" b="1" dirty="0" smtClean="0">
                <a:solidFill>
                  <a:schemeClr val="accent5">
                    <a:lumMod val="75000"/>
                  </a:schemeClr>
                </a:solidFill>
              </a:rPr>
              <a:t>Welcome to Maine!!!</a:t>
            </a:r>
            <a:endParaRPr lang="ru-RU" b="1" dirty="0">
              <a:solidFill>
                <a:schemeClr val="accent5">
                  <a:lumMod val="75000"/>
                </a:schemeClr>
              </a:solidFill>
            </a:endParaRPr>
          </a:p>
        </p:txBody>
      </p:sp>
      <p:pic>
        <p:nvPicPr>
          <p:cNvPr id="1026" name="Picture 2" descr="C:\Users\ACER-PC\Desktop\мейн\lobster__1242417086_8214-2.jpg"/>
          <p:cNvPicPr>
            <a:picLocks noChangeAspect="1" noChangeArrowheads="1"/>
          </p:cNvPicPr>
          <p:nvPr/>
        </p:nvPicPr>
        <p:blipFill>
          <a:blip r:embed="rId2"/>
          <a:srcRect/>
          <a:stretch>
            <a:fillRect/>
          </a:stretch>
        </p:blipFill>
        <p:spPr bwMode="auto">
          <a:xfrm>
            <a:off x="0" y="2857497"/>
            <a:ext cx="4929187" cy="4000504"/>
          </a:xfrm>
          <a:prstGeom prst="rect">
            <a:avLst/>
          </a:prstGeom>
          <a:noFill/>
        </p:spPr>
      </p:pic>
      <p:pic>
        <p:nvPicPr>
          <p:cNvPr id="1028" name="Picture 4" descr="C:\Users\ACER-PC\Desktop\мейн\загруженное (8).jpg"/>
          <p:cNvPicPr>
            <a:picLocks noChangeAspect="1" noChangeArrowheads="1"/>
          </p:cNvPicPr>
          <p:nvPr/>
        </p:nvPicPr>
        <p:blipFill>
          <a:blip r:embed="rId3"/>
          <a:srcRect/>
          <a:stretch>
            <a:fillRect/>
          </a:stretch>
        </p:blipFill>
        <p:spPr bwMode="auto">
          <a:xfrm>
            <a:off x="4929191" y="2857496"/>
            <a:ext cx="4214810" cy="4000505"/>
          </a:xfrm>
          <a:prstGeom prst="rect">
            <a:avLst/>
          </a:prstGeom>
          <a:noFill/>
        </p:spPr>
      </p:pic>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pl-PL" dirty="0" smtClean="0">
                <a:solidFill>
                  <a:schemeClr val="tx2">
                    <a:lumMod val="60000"/>
                    <a:lumOff val="40000"/>
                  </a:schemeClr>
                </a:solidFill>
              </a:rPr>
              <a:t>Thank you for your attention!!</a:t>
            </a:r>
            <a:r>
              <a:rPr lang="pl-PL" dirty="0" smtClean="0">
                <a:solidFill>
                  <a:schemeClr val="tx2">
                    <a:lumMod val="60000"/>
                    <a:lumOff val="40000"/>
                  </a:schemeClr>
                </a:solidFill>
                <a:sym typeface="Wingdings" pitchFamily="2" charset="2"/>
              </a:rPr>
              <a:t></a:t>
            </a:r>
            <a:endParaRPr lang="ru-RU" dirty="0">
              <a:solidFill>
                <a:schemeClr val="tx2">
                  <a:lumMod val="60000"/>
                  <a:lumOff val="40000"/>
                </a:schemeClr>
              </a:solidFill>
            </a:endParaRPr>
          </a:p>
        </p:txBody>
      </p:sp>
      <p:pic>
        <p:nvPicPr>
          <p:cNvPr id="6" name="Содержимое 5" descr="загруженное (9).jpg"/>
          <p:cNvPicPr>
            <a:picLocks noGrp="1" noChangeAspect="1"/>
          </p:cNvPicPr>
          <p:nvPr>
            <p:ph idx="1"/>
          </p:nvPr>
        </p:nvPicPr>
        <p:blipFill>
          <a:blip r:embed="rId2"/>
          <a:stretch>
            <a:fillRect/>
          </a:stretch>
        </p:blipFill>
        <p:spPr>
          <a:xfrm>
            <a:off x="0" y="2928934"/>
            <a:ext cx="3714744" cy="3929066"/>
          </a:xfrm>
        </p:spPr>
      </p:pic>
      <p:pic>
        <p:nvPicPr>
          <p:cNvPr id="22530" name="Picture 2" descr="C:\Users\ACER-PC\Desktop\мейн\old_port.jpg"/>
          <p:cNvPicPr>
            <a:picLocks noChangeAspect="1" noChangeArrowheads="1"/>
          </p:cNvPicPr>
          <p:nvPr/>
        </p:nvPicPr>
        <p:blipFill>
          <a:blip r:embed="rId3"/>
          <a:srcRect/>
          <a:stretch>
            <a:fillRect/>
          </a:stretch>
        </p:blipFill>
        <p:spPr bwMode="auto">
          <a:xfrm>
            <a:off x="3714744" y="2928934"/>
            <a:ext cx="5429256" cy="3929066"/>
          </a:xfrm>
          <a:prstGeom prst="rect">
            <a:avLst/>
          </a:prstGeom>
          <a:noFill/>
        </p:spPr>
      </p:pic>
    </p:spTree>
  </p:cSld>
  <p:clrMapOvr>
    <a:masterClrMapping/>
  </p:clrMapOvr>
  <p:transition>
    <p:wheel spokes="8"/>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785794"/>
          </a:xfrm>
        </p:spPr>
        <p:txBody>
          <a:bodyPr>
            <a:normAutofit fontScale="90000"/>
          </a:bodyPr>
          <a:lstStyle/>
          <a:p>
            <a:r>
              <a:rPr lang="ru-RU" b="1" dirty="0" smtClean="0">
                <a:solidFill>
                  <a:schemeClr val="tx2">
                    <a:lumMod val="60000"/>
                    <a:lumOff val="40000"/>
                  </a:schemeClr>
                </a:solidFill>
              </a:rPr>
              <a:t>Geography</a:t>
            </a:r>
            <a:endParaRPr lang="ru-RU" b="1" dirty="0">
              <a:solidFill>
                <a:schemeClr val="tx2">
                  <a:lumMod val="60000"/>
                  <a:lumOff val="40000"/>
                </a:schemeClr>
              </a:solidFill>
            </a:endParaRPr>
          </a:p>
        </p:txBody>
      </p:sp>
      <p:pic>
        <p:nvPicPr>
          <p:cNvPr id="4" name="Содержимое 3" descr="images (5).jpg"/>
          <p:cNvPicPr>
            <a:picLocks noGrp="1" noChangeAspect="1"/>
          </p:cNvPicPr>
          <p:nvPr>
            <p:ph idx="1"/>
          </p:nvPr>
        </p:nvPicPr>
        <p:blipFill>
          <a:blip r:embed="rId2"/>
          <a:stretch>
            <a:fillRect/>
          </a:stretch>
        </p:blipFill>
        <p:spPr>
          <a:xfrm>
            <a:off x="0" y="3500438"/>
            <a:ext cx="4482519" cy="3357562"/>
          </a:xfrm>
        </p:spPr>
      </p:pic>
      <p:pic>
        <p:nvPicPr>
          <p:cNvPr id="2050" name="Picture 2" descr="C:\Users\ACER-PC\Desktop\мейн\Flag-of-Maine.jpg"/>
          <p:cNvPicPr>
            <a:picLocks noChangeAspect="1" noChangeArrowheads="1"/>
          </p:cNvPicPr>
          <p:nvPr/>
        </p:nvPicPr>
        <p:blipFill>
          <a:blip r:embed="rId3" cstate="print"/>
          <a:srcRect/>
          <a:stretch>
            <a:fillRect/>
          </a:stretch>
        </p:blipFill>
        <p:spPr bwMode="auto">
          <a:xfrm>
            <a:off x="4507330" y="3500438"/>
            <a:ext cx="4636670" cy="3357562"/>
          </a:xfrm>
          <a:prstGeom prst="rect">
            <a:avLst/>
          </a:prstGeom>
          <a:noFill/>
        </p:spPr>
      </p:pic>
      <p:sp>
        <p:nvSpPr>
          <p:cNvPr id="2051" name="Rectangle 3"/>
          <p:cNvSpPr>
            <a:spLocks noChangeArrowheads="1"/>
          </p:cNvSpPr>
          <p:nvPr/>
        </p:nvSpPr>
        <p:spPr bwMode="auto">
          <a:xfrm>
            <a:off x="214282" y="1071546"/>
            <a:ext cx="8643998" cy="120032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i="1" cap="none" normalizeH="0" baseline="0" dirty="0" smtClean="0">
                <a:ln>
                  <a:noFill/>
                </a:ln>
                <a:solidFill>
                  <a:srgbClr val="000000"/>
                </a:solidFill>
                <a:effectLst>
                  <a:outerShdw blurRad="38100" dist="38100" dir="2700000" algn="tl">
                    <a:srgbClr val="000000">
                      <a:alpha val="43137"/>
                    </a:srgbClr>
                  </a:outerShdw>
                </a:effectLst>
                <a:ea typeface="Times New Roman" pitchFamily="18" charset="0"/>
                <a:cs typeface="Times New Roman" pitchFamily="18" charset="0"/>
              </a:rPr>
              <a:t>Maine</a:t>
            </a:r>
            <a:r>
              <a:rPr kumimoji="0" lang="en-US" i="1" cap="none" normalizeH="0" baseline="0" dirty="0" smtClean="0">
                <a:ln>
                  <a:noFill/>
                </a:ln>
                <a:solidFill>
                  <a:srgbClr val="000000"/>
                </a:solidFill>
                <a:effectLst>
                  <a:outerShdw blurRad="38100" dist="38100" dir="2700000" algn="tl">
                    <a:srgbClr val="000000">
                      <a:alpha val="43137"/>
                    </a:srgbClr>
                  </a:outerShdw>
                </a:effectLst>
                <a:ea typeface="Times New Roman" pitchFamily="18" charset="0"/>
                <a:cs typeface="Arial" pitchFamily="34" charset="0"/>
              </a:rPr>
              <a:t> </a:t>
            </a:r>
            <a:r>
              <a:rPr kumimoji="0" lang="en-US" i="1" cap="none" normalizeH="0" baseline="0" dirty="0" smtClean="0">
                <a:ln>
                  <a:noFill/>
                </a:ln>
                <a:solidFill>
                  <a:srgbClr val="000000"/>
                </a:solidFill>
                <a:effectLst>
                  <a:outerShdw blurRad="38100" dist="38100" dir="2700000" algn="tl">
                    <a:srgbClr val="000000">
                      <a:alpha val="43137"/>
                    </a:srgbClr>
                  </a:outerShdw>
                </a:effectLst>
                <a:ea typeface="Times New Roman" pitchFamily="18" charset="0"/>
                <a:cs typeface="Times New Roman" pitchFamily="18" charset="0"/>
              </a:rPr>
              <a:t>is a</a:t>
            </a:r>
            <a:r>
              <a:rPr kumimoji="0" lang="en-US" i="1" cap="none" normalizeH="0" baseline="0" dirty="0" smtClean="0">
                <a:ln>
                  <a:noFill/>
                </a:ln>
                <a:solidFill>
                  <a:srgbClr val="000000"/>
                </a:solidFill>
                <a:effectLst>
                  <a:outerShdw blurRad="38100" dist="38100" dir="2700000" algn="tl">
                    <a:srgbClr val="000000">
                      <a:alpha val="43137"/>
                    </a:srgbClr>
                  </a:outerShdw>
                </a:effectLst>
                <a:ea typeface="Times New Roman" pitchFamily="18" charset="0"/>
                <a:cs typeface="Arial" pitchFamily="34" charset="0"/>
              </a:rPr>
              <a:t> s</a:t>
            </a:r>
            <a:r>
              <a:rPr kumimoji="0" lang="pl-PL" i="1" cap="none" normalizeH="0" baseline="0" dirty="0" smtClean="0">
                <a:ln>
                  <a:noFill/>
                </a:ln>
                <a:solidFill>
                  <a:srgbClr val="000000"/>
                </a:solidFill>
                <a:effectLst>
                  <a:outerShdw blurRad="38100" dist="38100" dir="2700000" algn="tl">
                    <a:srgbClr val="000000">
                      <a:alpha val="43137"/>
                    </a:srgbClr>
                  </a:outerShdw>
                </a:effectLst>
                <a:ea typeface="Times New Roman" pitchFamily="18" charset="0"/>
                <a:cs typeface="Arial" pitchFamily="34" charset="0"/>
              </a:rPr>
              <a:t>tate</a:t>
            </a:r>
            <a:r>
              <a:rPr kumimoji="0" lang="pl-PL" i="1" cap="none" normalizeH="0" dirty="0" smtClean="0">
                <a:ln>
                  <a:noFill/>
                </a:ln>
                <a:solidFill>
                  <a:srgbClr val="000000"/>
                </a:solidFill>
                <a:effectLst>
                  <a:outerShdw blurRad="38100" dist="38100" dir="2700000" algn="tl">
                    <a:srgbClr val="000000">
                      <a:alpha val="43137"/>
                    </a:srgbClr>
                  </a:outerShdw>
                </a:effectLst>
                <a:ea typeface="Times New Roman" pitchFamily="18" charset="0"/>
                <a:cs typeface="Arial" pitchFamily="34" charset="0"/>
              </a:rPr>
              <a:t> </a:t>
            </a:r>
            <a:r>
              <a:rPr kumimoji="0" lang="en-US" i="1" cap="none" normalizeH="0" baseline="0" dirty="0" smtClean="0">
                <a:ln>
                  <a:noFill/>
                </a:ln>
                <a:solidFill>
                  <a:srgbClr val="000000"/>
                </a:solidFill>
                <a:effectLst>
                  <a:outerShdw blurRad="38100" dist="38100" dir="2700000" algn="tl">
                    <a:srgbClr val="000000">
                      <a:alpha val="43137"/>
                    </a:srgbClr>
                  </a:outerShdw>
                </a:effectLst>
                <a:ea typeface="Times New Roman" pitchFamily="18" charset="0"/>
                <a:cs typeface="Arial" pitchFamily="34" charset="0"/>
              </a:rPr>
              <a:t> </a:t>
            </a:r>
            <a:r>
              <a:rPr kumimoji="0" lang="en-US" i="1" cap="none" normalizeH="0" baseline="0" dirty="0" smtClean="0">
                <a:ln>
                  <a:noFill/>
                </a:ln>
                <a:solidFill>
                  <a:srgbClr val="000000"/>
                </a:solidFill>
                <a:effectLst>
                  <a:outerShdw blurRad="38100" dist="38100" dir="2700000" algn="tl">
                    <a:srgbClr val="000000">
                      <a:alpha val="43137"/>
                    </a:srgbClr>
                  </a:outerShdw>
                </a:effectLst>
                <a:ea typeface="Times New Roman" pitchFamily="18" charset="0"/>
                <a:cs typeface="Times New Roman" pitchFamily="18" charset="0"/>
              </a:rPr>
              <a:t>in the</a:t>
            </a:r>
            <a:r>
              <a:rPr kumimoji="0" lang="en-US" i="1" cap="none" normalizeH="0" baseline="0" dirty="0" smtClean="0">
                <a:ln>
                  <a:noFill/>
                </a:ln>
                <a:solidFill>
                  <a:srgbClr val="000000"/>
                </a:solidFill>
                <a:effectLst>
                  <a:outerShdw blurRad="38100" dist="38100" dir="2700000" algn="tl">
                    <a:srgbClr val="000000">
                      <a:alpha val="43137"/>
                    </a:srgbClr>
                  </a:outerShdw>
                </a:effectLst>
                <a:ea typeface="Times New Roman" pitchFamily="18" charset="0"/>
                <a:cs typeface="Arial" pitchFamily="34" charset="0"/>
              </a:rPr>
              <a:t> New England</a:t>
            </a:r>
            <a:r>
              <a:rPr kumimoji="0" lang="pl-PL" i="1" cap="none" normalizeH="0" baseline="0" dirty="0" smtClean="0">
                <a:ln>
                  <a:noFill/>
                </a:ln>
                <a:solidFill>
                  <a:srgbClr val="000000"/>
                </a:solidFill>
                <a:effectLst>
                  <a:outerShdw blurRad="38100" dist="38100" dir="2700000" algn="tl">
                    <a:srgbClr val="000000">
                      <a:alpha val="43137"/>
                    </a:srgbClr>
                  </a:outerShdw>
                </a:effectLst>
                <a:ea typeface="Times New Roman" pitchFamily="18" charset="0"/>
                <a:cs typeface="Arial" pitchFamily="34" charset="0"/>
              </a:rPr>
              <a:t> </a:t>
            </a:r>
            <a:r>
              <a:rPr kumimoji="0" lang="en-US" i="1" cap="none" normalizeH="0" baseline="0" dirty="0" smtClean="0">
                <a:ln>
                  <a:noFill/>
                </a:ln>
                <a:solidFill>
                  <a:srgbClr val="000000"/>
                </a:solidFill>
                <a:effectLst>
                  <a:outerShdw blurRad="38100" dist="38100" dir="2700000" algn="tl">
                    <a:srgbClr val="000000">
                      <a:alpha val="43137"/>
                    </a:srgbClr>
                  </a:outerShdw>
                </a:effectLst>
                <a:ea typeface="Times New Roman" pitchFamily="18" charset="0"/>
                <a:cs typeface="Arial" pitchFamily="34" charset="0"/>
              </a:rPr>
              <a:t> </a:t>
            </a:r>
            <a:r>
              <a:rPr kumimoji="0" lang="en-US" i="1" cap="none" normalizeH="0" baseline="0" dirty="0" smtClean="0">
                <a:ln>
                  <a:noFill/>
                </a:ln>
                <a:solidFill>
                  <a:srgbClr val="000000"/>
                </a:solidFill>
                <a:effectLst>
                  <a:outerShdw blurRad="38100" dist="38100" dir="2700000" algn="tl">
                    <a:srgbClr val="000000">
                      <a:alpha val="43137"/>
                    </a:srgbClr>
                  </a:outerShdw>
                </a:effectLst>
                <a:ea typeface="Times New Roman" pitchFamily="18" charset="0"/>
                <a:cs typeface="Times New Roman" pitchFamily="18" charset="0"/>
              </a:rPr>
              <a:t>region of the</a:t>
            </a:r>
            <a:r>
              <a:rPr kumimoji="0" lang="en-US" i="1" cap="none" normalizeH="0" baseline="0" dirty="0" smtClean="0">
                <a:ln>
                  <a:noFill/>
                </a:ln>
                <a:solidFill>
                  <a:srgbClr val="000000"/>
                </a:solidFill>
                <a:effectLst>
                  <a:outerShdw blurRad="38100" dist="38100" dir="2700000" algn="tl">
                    <a:srgbClr val="000000">
                      <a:alpha val="43137"/>
                    </a:srgbClr>
                  </a:outerShdw>
                </a:effectLst>
                <a:ea typeface="Times New Roman" pitchFamily="18" charset="0"/>
                <a:cs typeface="Arial" pitchFamily="34" charset="0"/>
              </a:rPr>
              <a:t> northeastern United States</a:t>
            </a:r>
            <a:r>
              <a:rPr kumimoji="0" lang="en-US" i="1" cap="none" normalizeH="0" baseline="0" dirty="0" smtClean="0">
                <a:ln>
                  <a:noFill/>
                </a:ln>
                <a:solidFill>
                  <a:srgbClr val="000000"/>
                </a:solidFill>
                <a:effectLst>
                  <a:outerShdw blurRad="38100" dist="38100" dir="2700000" algn="tl">
                    <a:srgbClr val="000000">
                      <a:alpha val="43137"/>
                    </a:srgbClr>
                  </a:outerShdw>
                </a:effectLst>
                <a:ea typeface="Times New Roman" pitchFamily="18" charset="0"/>
                <a:cs typeface="Times New Roman" pitchFamily="18" charset="0"/>
              </a:rPr>
              <a:t>, bordered by the</a:t>
            </a:r>
            <a:r>
              <a:rPr kumimoji="0" lang="en-US" i="1" cap="none" normalizeH="0" baseline="0" dirty="0" smtClean="0">
                <a:ln>
                  <a:noFill/>
                </a:ln>
                <a:solidFill>
                  <a:srgbClr val="000000"/>
                </a:solidFill>
                <a:effectLst>
                  <a:outerShdw blurRad="38100" dist="38100" dir="2700000" algn="tl">
                    <a:srgbClr val="000000">
                      <a:alpha val="43137"/>
                    </a:srgbClr>
                  </a:outerShdw>
                </a:effectLst>
                <a:ea typeface="Times New Roman" pitchFamily="18" charset="0"/>
                <a:cs typeface="Arial" pitchFamily="34" charset="0"/>
              </a:rPr>
              <a:t> Atlantic Ocean</a:t>
            </a:r>
            <a:r>
              <a:rPr kumimoji="0" lang="pl-PL" i="1" cap="none" normalizeH="0" baseline="0" dirty="0" smtClean="0">
                <a:ln>
                  <a:noFill/>
                </a:ln>
                <a:solidFill>
                  <a:srgbClr val="000000"/>
                </a:solidFill>
                <a:effectLst>
                  <a:outerShdw blurRad="38100" dist="38100" dir="2700000" algn="tl">
                    <a:srgbClr val="000000">
                      <a:alpha val="43137"/>
                    </a:srgbClr>
                  </a:outerShdw>
                </a:effectLst>
                <a:ea typeface="Times New Roman" pitchFamily="18" charset="0"/>
                <a:cs typeface="Arial" pitchFamily="34" charset="0"/>
              </a:rPr>
              <a:t>.</a:t>
            </a:r>
            <a:r>
              <a:rPr kumimoji="0" lang="pl-PL" i="1" cap="none" normalizeH="0" dirty="0" smtClean="0">
                <a:ln>
                  <a:noFill/>
                </a:ln>
                <a:solidFill>
                  <a:srgbClr val="000000"/>
                </a:solidFill>
                <a:effectLst>
                  <a:outerShdw blurRad="38100" dist="38100" dir="2700000" algn="tl">
                    <a:srgbClr val="000000">
                      <a:alpha val="43137"/>
                    </a:srgbClr>
                  </a:outerShdw>
                </a:effectLst>
                <a:ea typeface="Times New Roman" pitchFamily="18" charset="0"/>
                <a:cs typeface="Arial" pitchFamily="34" charset="0"/>
              </a:rPr>
              <a:t> </a:t>
            </a:r>
            <a:r>
              <a:rPr kumimoji="0" lang="en-US" i="1" cap="none" normalizeH="0" baseline="0" dirty="0" smtClean="0">
                <a:ln>
                  <a:noFill/>
                </a:ln>
                <a:solidFill>
                  <a:srgbClr val="000000"/>
                </a:solidFill>
                <a:effectLst>
                  <a:outerShdw blurRad="38100" dist="38100" dir="2700000" algn="tl">
                    <a:srgbClr val="000000">
                      <a:alpha val="43137"/>
                    </a:srgbClr>
                  </a:outerShdw>
                </a:effectLst>
                <a:ea typeface="Times New Roman" pitchFamily="18" charset="0"/>
                <a:cs typeface="Arial" pitchFamily="34" charset="0"/>
              </a:rPr>
              <a:t>The population of Maine is 1 million 3 hundreds thousands. The capital of the state is Augusta</a:t>
            </a:r>
            <a:r>
              <a:rPr kumimoji="0" lang="en-US" i="1" cap="none" normalizeH="0" baseline="0" dirty="0" smtClean="0">
                <a:ln>
                  <a:noFill/>
                </a:ln>
                <a:solidFill>
                  <a:srgbClr val="000000"/>
                </a:solidFill>
                <a:effectLst>
                  <a:outerShdw blurRad="38100" dist="38100" dir="2700000" algn="tl">
                    <a:srgbClr val="000000">
                      <a:alpha val="43137"/>
                    </a:srgbClr>
                  </a:outerShdw>
                </a:effectLst>
                <a:ea typeface="Times New Roman" pitchFamily="18" charset="0"/>
                <a:cs typeface="Times New Roman" pitchFamily="18" charset="0"/>
              </a:rPr>
              <a:t>.</a:t>
            </a:r>
            <a:r>
              <a:rPr kumimoji="0" lang="en-US" i="1" cap="none" normalizeH="0" baseline="0" dirty="0" smtClean="0">
                <a:ln>
                  <a:noFill/>
                </a:ln>
                <a:solidFill>
                  <a:srgbClr val="000000"/>
                </a:solidFill>
                <a:effectLst>
                  <a:outerShdw blurRad="38100" dist="38100" dir="2700000" algn="tl">
                    <a:srgbClr val="000000">
                      <a:alpha val="43137"/>
                    </a:srgbClr>
                  </a:outerShdw>
                </a:effectLst>
                <a:ea typeface="Times New Roman" pitchFamily="18" charset="0"/>
                <a:cs typeface="Arial" pitchFamily="34" charset="0"/>
              </a:rPr>
              <a:t>  The biggest cities are  Portland, </a:t>
            </a:r>
            <a:r>
              <a:rPr lang="pl-PL" i="1" dirty="0" smtClean="0">
                <a:solidFill>
                  <a:srgbClr val="000000"/>
                </a:solidFill>
                <a:effectLst>
                  <a:outerShdw blurRad="38100" dist="38100" dir="2700000" algn="tl">
                    <a:srgbClr val="000000">
                      <a:alpha val="43137"/>
                    </a:srgbClr>
                  </a:outerShdw>
                </a:effectLst>
                <a:ea typeface="Times New Roman" pitchFamily="18" charset="0"/>
                <a:cs typeface="Times New Roman" pitchFamily="18" charset="0"/>
              </a:rPr>
              <a:t>L</a:t>
            </a:r>
            <a:r>
              <a:rPr kumimoji="0" lang="en-US" i="1" cap="none" normalizeH="0" baseline="0" dirty="0" smtClean="0">
                <a:ln>
                  <a:noFill/>
                </a:ln>
                <a:solidFill>
                  <a:srgbClr val="000000"/>
                </a:solidFill>
                <a:effectLst>
                  <a:outerShdw blurRad="38100" dist="38100" dir="2700000" algn="tl">
                    <a:srgbClr val="000000">
                      <a:alpha val="43137"/>
                    </a:srgbClr>
                  </a:outerShdw>
                </a:effectLst>
                <a:ea typeface="Times New Roman" pitchFamily="18" charset="0"/>
                <a:cs typeface="Times New Roman" pitchFamily="18" charset="0"/>
              </a:rPr>
              <a:t>ewiston</a:t>
            </a:r>
            <a:r>
              <a:rPr kumimoji="0" lang="en-US" i="1" cap="none" normalizeH="0" baseline="0" dirty="0" smtClean="0">
                <a:ln>
                  <a:noFill/>
                </a:ln>
                <a:solidFill>
                  <a:srgbClr val="000000"/>
                </a:solidFill>
                <a:effectLst>
                  <a:outerShdw blurRad="38100" dist="38100" dir="2700000" algn="tl">
                    <a:srgbClr val="000000">
                      <a:alpha val="43137"/>
                    </a:srgbClr>
                  </a:outerShdw>
                </a:effectLst>
                <a:ea typeface="Times New Roman" pitchFamily="18" charset="0"/>
                <a:cs typeface="Arial" pitchFamily="34" charset="0"/>
              </a:rPr>
              <a:t>.</a:t>
            </a:r>
            <a:r>
              <a:rPr kumimoji="0" lang="pl-PL" i="1" cap="none" normalizeH="0" baseline="0" dirty="0" smtClean="0">
                <a:ln>
                  <a:noFill/>
                </a:ln>
                <a:solidFill>
                  <a:srgbClr val="000000"/>
                </a:solidFill>
                <a:effectLst>
                  <a:outerShdw blurRad="38100" dist="38100" dir="2700000" algn="tl">
                    <a:srgbClr val="000000">
                      <a:alpha val="43137"/>
                    </a:srgbClr>
                  </a:outerShdw>
                </a:effectLst>
                <a:ea typeface="Times New Roman" pitchFamily="18" charset="0"/>
                <a:cs typeface="Arial" pitchFamily="34" charset="0"/>
              </a:rPr>
              <a:t> </a:t>
            </a:r>
            <a:r>
              <a:rPr kumimoji="0" lang="en-US" i="1" cap="none" normalizeH="0" baseline="0" dirty="0" smtClean="0">
                <a:ln>
                  <a:noFill/>
                </a:ln>
                <a:solidFill>
                  <a:srgbClr val="000000"/>
                </a:solidFill>
                <a:effectLst>
                  <a:outerShdw blurRad="38100" dist="38100" dir="2700000" algn="tl">
                    <a:srgbClr val="000000">
                      <a:alpha val="43137"/>
                    </a:srgbClr>
                  </a:outerShdw>
                </a:effectLst>
                <a:ea typeface="Times New Roman" pitchFamily="18" charset="0"/>
                <a:cs typeface="Arial" pitchFamily="34" charset="0"/>
              </a:rPr>
              <a:t>The flag was</a:t>
            </a:r>
            <a:r>
              <a:rPr kumimoji="0" lang="pl-PL" i="1" cap="none" normalizeH="0" baseline="0" dirty="0" smtClean="0">
                <a:ln>
                  <a:noFill/>
                </a:ln>
                <a:solidFill>
                  <a:srgbClr val="000000"/>
                </a:solidFill>
                <a:effectLst>
                  <a:outerShdw blurRad="38100" dist="38100" dir="2700000" algn="tl">
                    <a:srgbClr val="000000">
                      <a:alpha val="43137"/>
                    </a:srgbClr>
                  </a:outerShdw>
                </a:effectLst>
                <a:ea typeface="Times New Roman" pitchFamily="18" charset="0"/>
                <a:cs typeface="Arial" pitchFamily="34" charset="0"/>
              </a:rPr>
              <a:t> </a:t>
            </a:r>
            <a:r>
              <a:rPr kumimoji="0" lang="en-US" i="1" cap="none" normalizeH="0" baseline="0" dirty="0" smtClean="0">
                <a:ln>
                  <a:noFill/>
                </a:ln>
                <a:solidFill>
                  <a:srgbClr val="000000"/>
                </a:solidFill>
                <a:effectLst>
                  <a:outerShdw blurRad="38100" dist="38100" dir="2700000" algn="tl">
                    <a:srgbClr val="000000">
                      <a:alpha val="43137"/>
                    </a:srgbClr>
                  </a:outerShdw>
                </a:effectLst>
                <a:ea typeface="Times New Roman" pitchFamily="18" charset="0"/>
                <a:cs typeface="Arial" pitchFamily="34" charset="0"/>
              </a:rPr>
              <a:t>adopted in    February 23, 1909.</a:t>
            </a:r>
            <a:endParaRPr kumimoji="0" lang="en-US" i="1" cap="none" normalizeH="0" baseline="0" dirty="0" smtClean="0">
              <a:ln>
                <a:noFill/>
              </a:ln>
              <a:solidFill>
                <a:schemeClr val="tx1"/>
              </a:solidFill>
              <a:effectLst>
                <a:outerShdw blurRad="38100" dist="38100" dir="2700000" algn="tl">
                  <a:srgbClr val="000000">
                    <a:alpha val="43137"/>
                  </a:srgbClr>
                </a:outerShdw>
              </a:effectLst>
              <a:cs typeface="Arial" pitchFamily="34" charset="0"/>
            </a:endParaRPr>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8229600" cy="1143000"/>
          </a:xfrm>
        </p:spPr>
        <p:txBody>
          <a:bodyPr/>
          <a:lstStyle/>
          <a:p>
            <a:r>
              <a:rPr lang="en-US" dirty="0" smtClean="0">
                <a:solidFill>
                  <a:schemeClr val="tx2">
                    <a:lumMod val="60000"/>
                    <a:lumOff val="40000"/>
                  </a:schemeClr>
                </a:solidFill>
              </a:rPr>
              <a:t>History</a:t>
            </a:r>
            <a:endParaRPr lang="ru-RU" dirty="0">
              <a:solidFill>
                <a:schemeClr val="tx2">
                  <a:lumMod val="60000"/>
                  <a:lumOff val="40000"/>
                </a:schemeClr>
              </a:solidFill>
            </a:endParaRPr>
          </a:p>
        </p:txBody>
      </p:sp>
      <p:sp>
        <p:nvSpPr>
          <p:cNvPr id="3" name="Содержимое 2"/>
          <p:cNvSpPr>
            <a:spLocks noGrp="1"/>
          </p:cNvSpPr>
          <p:nvPr>
            <p:ph idx="1"/>
          </p:nvPr>
        </p:nvSpPr>
        <p:spPr>
          <a:xfrm rot="10800000" flipV="1">
            <a:off x="457200" y="1714488"/>
            <a:ext cx="8401080" cy="1071570"/>
          </a:xfrm>
        </p:spPr>
        <p:txBody>
          <a:bodyPr>
            <a:normAutofit fontScale="92500" lnSpcReduction="10000"/>
          </a:bodyPr>
          <a:lstStyle/>
          <a:p>
            <a:pPr>
              <a:buNone/>
            </a:pPr>
            <a:r>
              <a:rPr lang="en-US" sz="1800" dirty="0" smtClean="0">
                <a:latin typeface="Arial" pitchFamily="34" charset="0"/>
                <a:cs typeface="Arial" pitchFamily="34" charset="0"/>
              </a:rPr>
              <a:t>John Cabot and his son, are believed to have visited the Maine coast in 1498. However, </a:t>
            </a:r>
            <a:r>
              <a:rPr lang="en-US" sz="1800" dirty="0" smtClean="0">
                <a:cs typeface="Arial" pitchFamily="34" charset="0"/>
              </a:rPr>
              <a:t>the</a:t>
            </a:r>
            <a:r>
              <a:rPr lang="en-US" sz="1800" dirty="0" smtClean="0">
                <a:latin typeface="Arial" pitchFamily="34" charset="0"/>
                <a:cs typeface="Arial" pitchFamily="34" charset="0"/>
              </a:rPr>
              <a:t> first permanent English </a:t>
            </a:r>
            <a:r>
              <a:rPr lang="en-US" sz="1900" dirty="0" smtClean="0">
                <a:latin typeface="Arial" pitchFamily="34" charset="0"/>
                <a:cs typeface="Arial" pitchFamily="34" charset="0"/>
              </a:rPr>
              <a:t>set</a:t>
            </a:r>
            <a:r>
              <a:rPr lang="en-US" sz="1800" dirty="0" smtClean="0">
                <a:latin typeface="Arial" pitchFamily="34" charset="0"/>
                <a:cs typeface="Arial" pitchFamily="34" charset="0"/>
              </a:rPr>
              <a:t>tlements were  established, in 1623</a:t>
            </a:r>
            <a:r>
              <a:rPr lang="pl-PL" sz="1800" dirty="0" smtClean="0">
                <a:latin typeface="Arial" pitchFamily="34" charset="0"/>
                <a:cs typeface="Arial" pitchFamily="34" charset="0"/>
              </a:rPr>
              <a:t>. </a:t>
            </a:r>
            <a:r>
              <a:rPr lang="en-US" sz="1800" dirty="0" smtClean="0"/>
              <a:t>.  Long governed by Massachusetts, Maine became the 23rd state as part of the Missouri Compromise in 1820.</a:t>
            </a:r>
            <a:endParaRPr lang="ru-RU" sz="1800" dirty="0" smtClean="0"/>
          </a:p>
          <a:p>
            <a:pPr>
              <a:buNone/>
            </a:pPr>
            <a:endParaRPr lang="ru-RU" sz="1800" dirty="0"/>
          </a:p>
        </p:txBody>
      </p:sp>
      <p:pic>
        <p:nvPicPr>
          <p:cNvPr id="15363" name="Picture 3" descr="C:\Users\ACER-PC\Desktop\мейн\earlystehse3.jpg"/>
          <p:cNvPicPr>
            <a:picLocks noChangeAspect="1" noChangeArrowheads="1"/>
          </p:cNvPicPr>
          <p:nvPr/>
        </p:nvPicPr>
        <p:blipFill>
          <a:blip r:embed="rId2"/>
          <a:srcRect/>
          <a:stretch>
            <a:fillRect/>
          </a:stretch>
        </p:blipFill>
        <p:spPr bwMode="auto">
          <a:xfrm>
            <a:off x="4714877" y="3500438"/>
            <a:ext cx="4429124" cy="3357562"/>
          </a:xfrm>
          <a:prstGeom prst="rect">
            <a:avLst/>
          </a:prstGeom>
          <a:noFill/>
        </p:spPr>
      </p:pic>
      <p:pic>
        <p:nvPicPr>
          <p:cNvPr id="15364" name="Picture 4" descr="C:\Users\ACER-PC\Desktop\мейн\image002.jpg"/>
          <p:cNvPicPr>
            <a:picLocks noChangeAspect="1" noChangeArrowheads="1"/>
          </p:cNvPicPr>
          <p:nvPr/>
        </p:nvPicPr>
        <p:blipFill>
          <a:blip r:embed="rId3"/>
          <a:srcRect/>
          <a:stretch>
            <a:fillRect/>
          </a:stretch>
        </p:blipFill>
        <p:spPr bwMode="auto">
          <a:xfrm>
            <a:off x="0" y="3500438"/>
            <a:ext cx="4714876" cy="3357562"/>
          </a:xfrm>
          <a:prstGeom prst="rect">
            <a:avLst/>
          </a:prstGeom>
          <a:noFill/>
        </p:spPr>
      </p:pic>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7166"/>
            <a:ext cx="8229600" cy="785818"/>
          </a:xfrm>
        </p:spPr>
        <p:txBody>
          <a:bodyPr>
            <a:normAutofit fontScale="90000"/>
          </a:bodyPr>
          <a:lstStyle/>
          <a:p>
            <a:r>
              <a:rPr lang="ru-RU" dirty="0" smtClean="0"/>
              <a:t/>
            </a:r>
            <a:br>
              <a:rPr lang="ru-RU" dirty="0" smtClean="0"/>
            </a:br>
            <a:r>
              <a:rPr lang="en-US" dirty="0" smtClean="0">
                <a:solidFill>
                  <a:schemeClr val="accent5">
                    <a:lumMod val="75000"/>
                  </a:schemeClr>
                </a:solidFill>
              </a:rPr>
              <a:t> </a:t>
            </a:r>
            <a:r>
              <a:rPr lang="pl-PL" dirty="0" smtClean="0">
                <a:solidFill>
                  <a:schemeClr val="accent5">
                    <a:lumMod val="75000"/>
                  </a:schemeClr>
                </a:solidFill>
              </a:rPr>
              <a:t>                           </a:t>
            </a:r>
            <a:r>
              <a:rPr lang="en-US" dirty="0" smtClean="0">
                <a:solidFill>
                  <a:schemeClr val="tx2">
                    <a:lumMod val="60000"/>
                    <a:lumOff val="40000"/>
                  </a:schemeClr>
                </a:solidFill>
              </a:rPr>
              <a:t>Climate</a:t>
            </a:r>
            <a:endParaRPr lang="ru-RU" dirty="0">
              <a:solidFill>
                <a:schemeClr val="tx2">
                  <a:lumMod val="60000"/>
                  <a:lumOff val="40000"/>
                </a:schemeClr>
              </a:solidFill>
            </a:endParaRPr>
          </a:p>
        </p:txBody>
      </p:sp>
      <p:sp>
        <p:nvSpPr>
          <p:cNvPr id="3" name="Содержимое 2"/>
          <p:cNvSpPr>
            <a:spLocks noGrp="1"/>
          </p:cNvSpPr>
          <p:nvPr>
            <p:ph idx="1"/>
          </p:nvPr>
        </p:nvSpPr>
        <p:spPr>
          <a:xfrm>
            <a:off x="428596" y="1214422"/>
            <a:ext cx="8229600" cy="1143008"/>
          </a:xfrm>
        </p:spPr>
        <p:txBody>
          <a:bodyPr>
            <a:normAutofit/>
          </a:bodyPr>
          <a:lstStyle/>
          <a:p>
            <a:pPr>
              <a:buNone/>
            </a:pPr>
            <a:r>
              <a:rPr lang="en-US" sz="1800" dirty="0" smtClean="0"/>
              <a:t>Maine has  a humid continental climate</a:t>
            </a:r>
            <a:r>
              <a:rPr lang="ru-RU" sz="1800" dirty="0" smtClean="0"/>
              <a:t> </a:t>
            </a:r>
            <a:r>
              <a:rPr lang="en-US" sz="1800" dirty="0" smtClean="0"/>
              <a:t>with warm  humid summers. Winters are cold and snowy throughout the state, and are especially severe in the northern parts of Maine..</a:t>
            </a:r>
            <a:endParaRPr lang="ru-RU" sz="1800" dirty="0"/>
          </a:p>
        </p:txBody>
      </p:sp>
      <p:pic>
        <p:nvPicPr>
          <p:cNvPr id="16386" name="Picture 2" descr="C:\Users\ACER-PC\Desktop\мейн\загруженное (2).jpg"/>
          <p:cNvPicPr>
            <a:picLocks noChangeAspect="1" noChangeArrowheads="1"/>
          </p:cNvPicPr>
          <p:nvPr/>
        </p:nvPicPr>
        <p:blipFill>
          <a:blip r:embed="rId2"/>
          <a:srcRect/>
          <a:stretch>
            <a:fillRect/>
          </a:stretch>
        </p:blipFill>
        <p:spPr bwMode="auto">
          <a:xfrm>
            <a:off x="0" y="3714752"/>
            <a:ext cx="4786314" cy="3143248"/>
          </a:xfrm>
          <a:prstGeom prst="rect">
            <a:avLst/>
          </a:prstGeom>
          <a:noFill/>
        </p:spPr>
      </p:pic>
      <p:pic>
        <p:nvPicPr>
          <p:cNvPr id="16387" name="Picture 3" descr="C:\Users\ACER-PC\Desktop\мейн\загруженное (5).jpg"/>
          <p:cNvPicPr>
            <a:picLocks noChangeAspect="1" noChangeArrowheads="1"/>
          </p:cNvPicPr>
          <p:nvPr/>
        </p:nvPicPr>
        <p:blipFill>
          <a:blip r:embed="rId3"/>
          <a:srcRect/>
          <a:stretch>
            <a:fillRect/>
          </a:stretch>
        </p:blipFill>
        <p:spPr bwMode="auto">
          <a:xfrm>
            <a:off x="4786314" y="3714753"/>
            <a:ext cx="4357687" cy="3143248"/>
          </a:xfrm>
          <a:prstGeom prst="rect">
            <a:avLst/>
          </a:prstGeom>
          <a:noFill/>
        </p:spPr>
      </p:pic>
    </p:spTree>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14290"/>
            <a:ext cx="8229600" cy="1082660"/>
          </a:xfrm>
        </p:spPr>
        <p:txBody>
          <a:bodyPr>
            <a:normAutofit fontScale="90000"/>
          </a:bodyPr>
          <a:lstStyle/>
          <a:p>
            <a:r>
              <a:rPr lang="ru-RU" dirty="0" smtClean="0"/>
              <a:t/>
            </a:r>
            <a:br>
              <a:rPr lang="ru-RU" dirty="0" smtClean="0"/>
            </a:br>
            <a:r>
              <a:rPr lang="pl-PL" dirty="0" smtClean="0"/>
              <a:t>                  </a:t>
            </a:r>
            <a:r>
              <a:rPr lang="en-US" dirty="0" smtClean="0">
                <a:solidFill>
                  <a:schemeClr val="tx2">
                    <a:lumMod val="60000"/>
                    <a:lumOff val="40000"/>
                  </a:schemeClr>
                </a:solidFill>
              </a:rPr>
              <a:t>Places of interest </a:t>
            </a:r>
            <a:endParaRPr lang="ru-RU" dirty="0">
              <a:solidFill>
                <a:schemeClr val="tx2">
                  <a:lumMod val="60000"/>
                  <a:lumOff val="40000"/>
                </a:schemeClr>
              </a:solidFill>
            </a:endParaRPr>
          </a:p>
        </p:txBody>
      </p:sp>
      <p:sp>
        <p:nvSpPr>
          <p:cNvPr id="3" name="Содержимое 2"/>
          <p:cNvSpPr>
            <a:spLocks noGrp="1"/>
          </p:cNvSpPr>
          <p:nvPr>
            <p:ph idx="1"/>
          </p:nvPr>
        </p:nvSpPr>
        <p:spPr>
          <a:xfrm>
            <a:off x="457200" y="1600201"/>
            <a:ext cx="8229600" cy="1257296"/>
          </a:xfrm>
        </p:spPr>
        <p:txBody>
          <a:bodyPr>
            <a:normAutofit/>
          </a:bodyPr>
          <a:lstStyle/>
          <a:p>
            <a:pPr>
              <a:buNone/>
            </a:pPr>
            <a:r>
              <a:rPr lang="en-US" sz="2100" dirty="0" smtClean="0"/>
              <a:t>  Maine is full of different tourist attractions. In spite of the fact that it is not very big it is a calm peaceful place which attracts tourists all over the world.</a:t>
            </a:r>
            <a:endParaRPr lang="ru-RU" sz="2100" dirty="0" smtClean="0"/>
          </a:p>
          <a:p>
            <a:endParaRPr lang="ru-RU" dirty="0"/>
          </a:p>
        </p:txBody>
      </p:sp>
      <p:pic>
        <p:nvPicPr>
          <p:cNvPr id="17410" name="Picture 2" descr="C:\Users\ACER-PC\Desktop\мейн\images (3).jpg"/>
          <p:cNvPicPr>
            <a:picLocks noChangeAspect="1" noChangeArrowheads="1"/>
          </p:cNvPicPr>
          <p:nvPr/>
        </p:nvPicPr>
        <p:blipFill>
          <a:blip r:embed="rId2"/>
          <a:srcRect/>
          <a:stretch>
            <a:fillRect/>
          </a:stretch>
        </p:blipFill>
        <p:spPr bwMode="auto">
          <a:xfrm>
            <a:off x="0" y="3714752"/>
            <a:ext cx="4650577" cy="3143248"/>
          </a:xfrm>
          <a:prstGeom prst="rect">
            <a:avLst/>
          </a:prstGeom>
          <a:noFill/>
        </p:spPr>
      </p:pic>
      <p:pic>
        <p:nvPicPr>
          <p:cNvPr id="17411" name="Picture 3" descr="C:\Users\ACER-PC\Desktop\мейн\загруженное (3).jpg"/>
          <p:cNvPicPr>
            <a:picLocks noChangeAspect="1" noChangeArrowheads="1"/>
          </p:cNvPicPr>
          <p:nvPr/>
        </p:nvPicPr>
        <p:blipFill>
          <a:blip r:embed="rId3"/>
          <a:srcRect/>
          <a:stretch>
            <a:fillRect/>
          </a:stretch>
        </p:blipFill>
        <p:spPr bwMode="auto">
          <a:xfrm>
            <a:off x="4572000" y="3786190"/>
            <a:ext cx="4572000" cy="3071811"/>
          </a:xfrm>
          <a:prstGeom prst="rect">
            <a:avLst/>
          </a:prstGeom>
          <a:noFill/>
        </p:spPr>
      </p:pic>
    </p:spTree>
  </p:cSld>
  <p:clrMapOvr>
    <a:masterClrMapping/>
  </p:clrMapOvr>
  <p:transition>
    <p:zoom dir="in"/>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solidFill>
                  <a:schemeClr val="tx2">
                    <a:lumMod val="60000"/>
                    <a:lumOff val="40000"/>
                  </a:schemeClr>
                </a:solidFill>
              </a:rPr>
              <a:t>Greater Portland &amp; Casco Bay</a:t>
            </a:r>
            <a:r>
              <a:rPr lang="ru-RU" dirty="0" smtClean="0"/>
              <a:t/>
            </a:r>
            <a:br>
              <a:rPr lang="ru-RU" dirty="0" smtClean="0"/>
            </a:br>
            <a:endParaRPr lang="ru-RU" dirty="0"/>
          </a:p>
        </p:txBody>
      </p:sp>
      <p:sp>
        <p:nvSpPr>
          <p:cNvPr id="3" name="Содержимое 2"/>
          <p:cNvSpPr>
            <a:spLocks noGrp="1"/>
          </p:cNvSpPr>
          <p:nvPr>
            <p:ph idx="1"/>
          </p:nvPr>
        </p:nvSpPr>
        <p:spPr>
          <a:xfrm>
            <a:off x="457200" y="1214423"/>
            <a:ext cx="8229600" cy="1143007"/>
          </a:xfrm>
        </p:spPr>
        <p:txBody>
          <a:bodyPr>
            <a:normAutofit/>
          </a:bodyPr>
          <a:lstStyle/>
          <a:p>
            <a:pPr>
              <a:buNone/>
            </a:pPr>
            <a:r>
              <a:rPr lang="en-US" sz="1800" dirty="0" smtClean="0"/>
              <a:t>Situated on the southern coast of Maine, the Greater Portland area is a hub of arts, entertainment and dining.  Natural deepwater in Casco Bay which doesn’t freeze in winter  looks extremely beautiful</a:t>
            </a:r>
            <a:r>
              <a:rPr lang="pl-PL" sz="1800" dirty="0" smtClean="0"/>
              <a:t>.</a:t>
            </a:r>
            <a:endParaRPr lang="ru-RU" sz="1800" dirty="0"/>
          </a:p>
        </p:txBody>
      </p:sp>
      <p:pic>
        <p:nvPicPr>
          <p:cNvPr id="18434" name="Picture 2" descr="C:\Users\ACER-PC\Desktop\мейн\images.jpg"/>
          <p:cNvPicPr>
            <a:picLocks noChangeAspect="1" noChangeArrowheads="1"/>
          </p:cNvPicPr>
          <p:nvPr/>
        </p:nvPicPr>
        <p:blipFill>
          <a:blip r:embed="rId2"/>
          <a:srcRect/>
          <a:stretch>
            <a:fillRect/>
          </a:stretch>
        </p:blipFill>
        <p:spPr bwMode="auto">
          <a:xfrm>
            <a:off x="-1" y="3643314"/>
            <a:ext cx="4500563" cy="3214686"/>
          </a:xfrm>
          <a:prstGeom prst="rect">
            <a:avLst/>
          </a:prstGeom>
          <a:noFill/>
        </p:spPr>
      </p:pic>
      <p:pic>
        <p:nvPicPr>
          <p:cNvPr id="18435" name="Picture 3" descr="C:\Users\ACER-PC\Desktop\мейн\images (4).jpg"/>
          <p:cNvPicPr>
            <a:picLocks noChangeAspect="1" noChangeArrowheads="1"/>
          </p:cNvPicPr>
          <p:nvPr/>
        </p:nvPicPr>
        <p:blipFill>
          <a:blip r:embed="rId3"/>
          <a:srcRect/>
          <a:stretch>
            <a:fillRect/>
          </a:stretch>
        </p:blipFill>
        <p:spPr bwMode="auto">
          <a:xfrm>
            <a:off x="4500562" y="3643315"/>
            <a:ext cx="4643439" cy="3214686"/>
          </a:xfrm>
          <a:prstGeom prst="rect">
            <a:avLst/>
          </a:prstGeom>
          <a:noFill/>
        </p:spPr>
      </p:pic>
    </p:spTree>
  </p:cSld>
  <p:clrMapOvr>
    <a:masterClrMapping/>
  </p:clrMapOvr>
  <p:transition>
    <p:cover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608630"/>
          </a:xfrm>
        </p:spPr>
        <p:txBody>
          <a:bodyPr>
            <a:normAutofit fontScale="90000"/>
          </a:bodyPr>
          <a:lstStyle/>
          <a:p>
            <a:r>
              <a:rPr lang="en-US" dirty="0" smtClean="0">
                <a:solidFill>
                  <a:schemeClr val="tx2">
                    <a:lumMod val="60000"/>
                    <a:lumOff val="40000"/>
                  </a:schemeClr>
                </a:solidFill>
              </a:rPr>
              <a:t>Beaches in Maine</a:t>
            </a:r>
            <a:endParaRPr lang="ru-RU" dirty="0">
              <a:solidFill>
                <a:schemeClr val="tx2">
                  <a:lumMod val="60000"/>
                  <a:lumOff val="40000"/>
                </a:schemeClr>
              </a:solidFill>
            </a:endParaRPr>
          </a:p>
        </p:txBody>
      </p:sp>
      <p:sp>
        <p:nvSpPr>
          <p:cNvPr id="3" name="Содержимое 2"/>
          <p:cNvSpPr>
            <a:spLocks noGrp="1"/>
          </p:cNvSpPr>
          <p:nvPr>
            <p:ph idx="1"/>
          </p:nvPr>
        </p:nvSpPr>
        <p:spPr>
          <a:xfrm>
            <a:off x="214282" y="1285860"/>
            <a:ext cx="8715436" cy="971543"/>
          </a:xfrm>
        </p:spPr>
        <p:txBody>
          <a:bodyPr>
            <a:normAutofit lnSpcReduction="10000"/>
          </a:bodyPr>
          <a:lstStyle/>
          <a:p>
            <a:pPr>
              <a:buNone/>
            </a:pPr>
            <a:r>
              <a:rPr lang="en-US" sz="1900" dirty="0" smtClean="0"/>
              <a:t>At Maine's southern tip, The Maine Beaches region contains 30 miles of white sand beaches.</a:t>
            </a:r>
            <a:r>
              <a:rPr lang="pl-PL" sz="1900" dirty="0" smtClean="0"/>
              <a:t> </a:t>
            </a:r>
            <a:r>
              <a:rPr lang="en-US" sz="1900" dirty="0" smtClean="0"/>
              <a:t>Every year, the sandy beaches in</a:t>
            </a:r>
            <a:r>
              <a:rPr lang="pl-PL" sz="1900" dirty="0" smtClean="0"/>
              <a:t> </a:t>
            </a:r>
            <a:r>
              <a:rPr lang="en-US" sz="1900" b="1" i="1" dirty="0" smtClean="0"/>
              <a:t>Main</a:t>
            </a:r>
            <a:r>
              <a:rPr lang="pl-PL" sz="1900" b="1" i="1" dirty="0" smtClean="0"/>
              <a:t>e</a:t>
            </a:r>
            <a:r>
              <a:rPr lang="en-US" sz="1900" i="1" dirty="0" smtClean="0"/>
              <a:t> </a:t>
            </a:r>
            <a:r>
              <a:rPr lang="en-US" sz="1900" dirty="0" smtClean="0"/>
              <a:t> are a primary tourist attraction</a:t>
            </a:r>
            <a:r>
              <a:rPr lang="en-US" dirty="0" smtClean="0"/>
              <a:t>.  </a:t>
            </a:r>
            <a:endParaRPr lang="ru-RU" dirty="0"/>
          </a:p>
        </p:txBody>
      </p:sp>
      <p:pic>
        <p:nvPicPr>
          <p:cNvPr id="19458" name="Picture 2" descr="C:\Users\ACER-PC\Desktop\мейн\images (6).jpg"/>
          <p:cNvPicPr>
            <a:picLocks noChangeAspect="1" noChangeArrowheads="1"/>
          </p:cNvPicPr>
          <p:nvPr/>
        </p:nvPicPr>
        <p:blipFill>
          <a:blip r:embed="rId2"/>
          <a:srcRect/>
          <a:stretch>
            <a:fillRect/>
          </a:stretch>
        </p:blipFill>
        <p:spPr bwMode="auto">
          <a:xfrm>
            <a:off x="-1" y="4000504"/>
            <a:ext cx="4333345" cy="2857496"/>
          </a:xfrm>
          <a:prstGeom prst="rect">
            <a:avLst/>
          </a:prstGeom>
          <a:noFill/>
        </p:spPr>
      </p:pic>
      <p:pic>
        <p:nvPicPr>
          <p:cNvPr id="19459" name="Picture 3" descr="C:\Users\ACER-PC\Desktop\мейн\images (7).jpg"/>
          <p:cNvPicPr>
            <a:picLocks noChangeAspect="1" noChangeArrowheads="1"/>
          </p:cNvPicPr>
          <p:nvPr/>
        </p:nvPicPr>
        <p:blipFill>
          <a:blip r:embed="rId3"/>
          <a:srcRect/>
          <a:stretch>
            <a:fillRect/>
          </a:stretch>
        </p:blipFill>
        <p:spPr bwMode="auto">
          <a:xfrm>
            <a:off x="4286248" y="4043352"/>
            <a:ext cx="4857752" cy="2814648"/>
          </a:xfrm>
          <a:prstGeom prst="rect">
            <a:avLst/>
          </a:prstGeom>
          <a:noFill/>
        </p:spPr>
      </p:pic>
    </p:spTree>
  </p:cSld>
  <p:clrMapOvr>
    <a:masterClrMapping/>
  </p:clrMapOvr>
  <p:transition>
    <p:wheel spokes="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solidFill>
                  <a:schemeClr val="tx2">
                    <a:lumMod val="60000"/>
                    <a:lumOff val="40000"/>
                  </a:schemeClr>
                </a:solidFill>
              </a:rPr>
              <a:t>Aroostook County</a:t>
            </a:r>
            <a:r>
              <a:rPr lang="ru-RU" dirty="0" smtClean="0">
                <a:solidFill>
                  <a:schemeClr val="accent5">
                    <a:lumMod val="75000"/>
                  </a:schemeClr>
                </a:solidFill>
              </a:rPr>
              <a:t/>
            </a:r>
            <a:br>
              <a:rPr lang="ru-RU" dirty="0" smtClean="0">
                <a:solidFill>
                  <a:schemeClr val="accent5">
                    <a:lumMod val="75000"/>
                  </a:schemeClr>
                </a:solidFill>
              </a:rPr>
            </a:br>
            <a:endParaRPr lang="ru-RU" dirty="0">
              <a:solidFill>
                <a:schemeClr val="accent5">
                  <a:lumMod val="75000"/>
                </a:schemeClr>
              </a:solidFill>
            </a:endParaRPr>
          </a:p>
        </p:txBody>
      </p:sp>
      <p:sp>
        <p:nvSpPr>
          <p:cNvPr id="3" name="Содержимое 2"/>
          <p:cNvSpPr>
            <a:spLocks noGrp="1"/>
          </p:cNvSpPr>
          <p:nvPr>
            <p:ph idx="1"/>
          </p:nvPr>
        </p:nvSpPr>
        <p:spPr>
          <a:xfrm>
            <a:off x="457200" y="1600201"/>
            <a:ext cx="8229600" cy="828667"/>
          </a:xfrm>
        </p:spPr>
        <p:txBody>
          <a:bodyPr>
            <a:normAutofit fontScale="77500" lnSpcReduction="20000"/>
          </a:bodyPr>
          <a:lstStyle/>
          <a:p>
            <a:pPr>
              <a:buNone/>
            </a:pPr>
            <a:r>
              <a:rPr lang="en-US" sz="2600" dirty="0" smtClean="0"/>
              <a:t>Aroostook County is Maine's northernmost region and the largest county in the state. It is an extremely relaxing and peaceful place. So if you are tired of noisy city life that will be the best place for you.</a:t>
            </a:r>
            <a:endParaRPr lang="ru-RU" sz="2600" dirty="0" smtClean="0"/>
          </a:p>
          <a:p>
            <a:endParaRPr lang="ru-RU" dirty="0"/>
          </a:p>
        </p:txBody>
      </p:sp>
      <p:pic>
        <p:nvPicPr>
          <p:cNvPr id="20482" name="Picture 2" descr="C:\Users\ACER-PC\Desktop\мейн\images (9).jpg"/>
          <p:cNvPicPr>
            <a:picLocks noChangeAspect="1" noChangeArrowheads="1"/>
          </p:cNvPicPr>
          <p:nvPr/>
        </p:nvPicPr>
        <p:blipFill>
          <a:blip r:embed="rId2"/>
          <a:srcRect/>
          <a:stretch>
            <a:fillRect/>
          </a:stretch>
        </p:blipFill>
        <p:spPr bwMode="auto">
          <a:xfrm>
            <a:off x="0" y="4026636"/>
            <a:ext cx="4643438" cy="2831365"/>
          </a:xfrm>
          <a:prstGeom prst="rect">
            <a:avLst/>
          </a:prstGeom>
          <a:noFill/>
        </p:spPr>
      </p:pic>
      <p:pic>
        <p:nvPicPr>
          <p:cNvPr id="20483" name="Picture 3" descr="C:\Users\ACER-PC\Desktop\мейн\images (8).jpg"/>
          <p:cNvPicPr>
            <a:picLocks noChangeAspect="1" noChangeArrowheads="1"/>
          </p:cNvPicPr>
          <p:nvPr/>
        </p:nvPicPr>
        <p:blipFill>
          <a:blip r:embed="rId3"/>
          <a:srcRect/>
          <a:stretch>
            <a:fillRect/>
          </a:stretch>
        </p:blipFill>
        <p:spPr bwMode="auto">
          <a:xfrm>
            <a:off x="4643438" y="4035618"/>
            <a:ext cx="4500563" cy="2822382"/>
          </a:xfrm>
          <a:prstGeom prst="rect">
            <a:avLst/>
          </a:prstGeom>
          <a:noFill/>
        </p:spPr>
      </p:pic>
    </p:spTree>
  </p:cSld>
  <p:clrMapOvr>
    <a:masterClrMapping/>
  </p:clrMapOvr>
  <p:transition>
    <p:pull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solidFill>
                  <a:schemeClr val="tx2">
                    <a:lumMod val="60000"/>
                    <a:lumOff val="40000"/>
                  </a:schemeClr>
                </a:solidFill>
              </a:rPr>
              <a:t>Penobscot Marine Museum</a:t>
            </a:r>
            <a:r>
              <a:rPr lang="ru-RU" dirty="0" smtClean="0"/>
              <a:t/>
            </a:r>
            <a:br>
              <a:rPr lang="ru-RU" dirty="0" smtClean="0"/>
            </a:br>
            <a:endParaRPr lang="ru-RU" dirty="0"/>
          </a:p>
        </p:txBody>
      </p:sp>
      <p:sp>
        <p:nvSpPr>
          <p:cNvPr id="3" name="Содержимое 2"/>
          <p:cNvSpPr>
            <a:spLocks noGrp="1"/>
          </p:cNvSpPr>
          <p:nvPr>
            <p:ph idx="1"/>
          </p:nvPr>
        </p:nvSpPr>
        <p:spPr>
          <a:xfrm>
            <a:off x="428596" y="1071546"/>
            <a:ext cx="8229600" cy="1357322"/>
          </a:xfrm>
        </p:spPr>
        <p:txBody>
          <a:bodyPr>
            <a:normAutofit/>
          </a:bodyPr>
          <a:lstStyle/>
          <a:p>
            <a:pPr>
              <a:buNone/>
            </a:pPr>
            <a:r>
              <a:rPr lang="en-US" sz="1900" dirty="0" smtClean="0"/>
              <a:t>The </a:t>
            </a:r>
            <a:r>
              <a:rPr lang="en-US" sz="1900" b="1" dirty="0" smtClean="0"/>
              <a:t>Penobscot Marine Museum</a:t>
            </a:r>
            <a:r>
              <a:rPr lang="en-US" sz="1900" dirty="0" smtClean="0"/>
              <a:t>  is Maine's oldest maritime museum and is designed to  educate people.   It was founded in 1936. Designed as a unique 19th century seafaring village, the museum has  thirteen historic and modern buildings. </a:t>
            </a:r>
            <a:r>
              <a:rPr lang="en-US" sz="1900" baseline="30000" dirty="0" smtClean="0"/>
              <a:t> </a:t>
            </a:r>
            <a:endParaRPr lang="ru-RU" dirty="0"/>
          </a:p>
        </p:txBody>
      </p:sp>
      <p:pic>
        <p:nvPicPr>
          <p:cNvPr id="21506" name="Picture 2" descr="C:\Users\ACER-PC\Desktop\мейн\загруженное (7).jpg"/>
          <p:cNvPicPr>
            <a:picLocks noChangeAspect="1" noChangeArrowheads="1"/>
          </p:cNvPicPr>
          <p:nvPr/>
        </p:nvPicPr>
        <p:blipFill>
          <a:blip r:embed="rId2"/>
          <a:srcRect/>
          <a:stretch>
            <a:fillRect/>
          </a:stretch>
        </p:blipFill>
        <p:spPr bwMode="auto">
          <a:xfrm>
            <a:off x="-1" y="3643314"/>
            <a:ext cx="4582638" cy="3214686"/>
          </a:xfrm>
          <a:prstGeom prst="rect">
            <a:avLst/>
          </a:prstGeom>
          <a:noFill/>
        </p:spPr>
      </p:pic>
      <p:pic>
        <p:nvPicPr>
          <p:cNvPr id="21507" name="Picture 3" descr="C:\Users\ACER-PC\Desktop\мейн\загруженное (6).jpg"/>
          <p:cNvPicPr>
            <a:picLocks noChangeAspect="1" noChangeArrowheads="1"/>
          </p:cNvPicPr>
          <p:nvPr/>
        </p:nvPicPr>
        <p:blipFill>
          <a:blip r:embed="rId3"/>
          <a:srcRect/>
          <a:stretch>
            <a:fillRect/>
          </a:stretch>
        </p:blipFill>
        <p:spPr bwMode="auto">
          <a:xfrm>
            <a:off x="4581221" y="3643314"/>
            <a:ext cx="4562779" cy="3214686"/>
          </a:xfrm>
          <a:prstGeom prst="rect">
            <a:avLst/>
          </a:prstGeom>
          <a:noFill/>
        </p:spPr>
      </p:pic>
    </p:spTree>
  </p:cSld>
  <p:clrMapOvr>
    <a:masterClrMapping/>
  </p:clrMapOvr>
  <p:transition>
    <p:strips/>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46</TotalTime>
  <Words>143</Words>
  <PresentationFormat>Экран (4:3)</PresentationFormat>
  <Paragraphs>18</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Поток</vt:lpstr>
      <vt:lpstr>Welcome to Maine!!!</vt:lpstr>
      <vt:lpstr>Geography</vt:lpstr>
      <vt:lpstr>History</vt:lpstr>
      <vt:lpstr>                             Climate</vt:lpstr>
      <vt:lpstr>                   Places of interest </vt:lpstr>
      <vt:lpstr>Greater Portland &amp; Casco Bay </vt:lpstr>
      <vt:lpstr>Beaches in Maine</vt:lpstr>
      <vt:lpstr>Aroostook County </vt:lpstr>
      <vt:lpstr>Penobscot Marine Museum </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Maine!!!</dc:title>
  <dc:creator>ACER-PC</dc:creator>
  <cp:lastModifiedBy>ACER-PC</cp:lastModifiedBy>
  <cp:revision>7</cp:revision>
  <dcterms:created xsi:type="dcterms:W3CDTF">2014-03-20T13:14:22Z</dcterms:created>
  <dcterms:modified xsi:type="dcterms:W3CDTF">2014-03-20T19:38:15Z</dcterms:modified>
</cp:coreProperties>
</file>