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313" r:id="rId3"/>
    <p:sldId id="293" r:id="rId4"/>
    <p:sldId id="319" r:id="rId5"/>
    <p:sldId id="314" r:id="rId6"/>
    <p:sldId id="316" r:id="rId7"/>
    <p:sldId id="311" r:id="rId8"/>
    <p:sldId id="309" r:id="rId9"/>
    <p:sldId id="315" r:id="rId10"/>
    <p:sldId id="318" r:id="rId11"/>
    <p:sldId id="32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0A2A-8DE3-4A2A-9738-F3AFF2D3A66F}" type="datetimeFigureOut">
              <a:rPr lang="ru-RU"/>
              <a:pPr>
                <a:defRPr/>
              </a:pPr>
              <a:t>16.05.2014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4AD8-15CC-472D-A471-F120E588B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AACC-CA66-4ED7-8357-946C0ADB6AA7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7737-F9FC-4BCA-8CF8-F0E3BC499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6529-9F57-4E69-B48C-E42872F43D1B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A09D-CF8E-45CA-910E-2DE1A2ED4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4FB9-FC43-484A-81D0-A59B16BF1029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1FF4-601D-4291-9C45-860E88126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885C-6AD4-4B2B-B082-2C0285BEFABF}" type="datetimeFigureOut">
              <a:rPr lang="ru-RU"/>
              <a:pPr>
                <a:defRPr/>
              </a:pPr>
              <a:t>16.05.2014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24BC-7342-45A2-B104-09A6E5279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D407-FBBC-4EA8-A09C-71E80B5C8568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F33C-FFB2-4D0E-A2AA-EF56E14D3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E8C7-06F4-4A0F-8CA0-F47BA562E851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F196-EF3C-4C33-80B7-04F482775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EEC4-54EB-47F9-8322-DE53BFE59324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97C8-E099-4425-A537-3C264704C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6BD0-F43C-4A1D-BBB2-C92EAB505375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5768-D2CA-48FD-9014-F47C111F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898C-A0DE-4475-B7E5-5C2B66F69145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3EC7-B051-4BEC-A695-0B42BACF3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62A4-F348-4D6D-9C41-B8C16774AABC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D594-F2FD-46A1-9977-2A312C5A6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FC416-1385-4377-80CD-122A9F576960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502967-C3DC-419A-9DAF-51C337F85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Формування Тоталітарних режимів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3861048"/>
            <a:ext cx="3898776" cy="1872208"/>
          </a:xfrm>
        </p:spPr>
        <p:txBody>
          <a:bodyPr/>
          <a:lstStyle/>
          <a:p>
            <a:r>
              <a:rPr lang="ru-RU" dirty="0" smtClean="0"/>
              <a:t>Роб</a:t>
            </a:r>
            <a:r>
              <a:rPr lang="uk-UA" dirty="0" smtClean="0"/>
              <a:t>ота учениці 10 класу </a:t>
            </a:r>
          </a:p>
          <a:p>
            <a:r>
              <a:rPr lang="uk-UA" dirty="0" smtClean="0"/>
              <a:t>Шевченко Ілони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00338" y="2781300"/>
            <a:ext cx="381635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НАСЛІДКИ ТОТАЛІТАРИЗМУ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357188"/>
            <a:ext cx="31686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Швидкий економічний розвиток країни на певному етапі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425" y="357188"/>
            <a:ext cx="29527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Неефективність економічної моделі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5516563"/>
            <a:ext cx="33845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Ігнорування прав і інтересів людини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525" y="5516563"/>
            <a:ext cx="31686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Масові репресії та мільйонні жертви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825" y="2492375"/>
            <a:ext cx="2160588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Відсутність перспективи розвитку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5463" y="2492375"/>
            <a:ext cx="2089150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Відставання у розвитку країни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3" idx="0"/>
          </p:cNvCxnSpPr>
          <p:nvPr/>
        </p:nvCxnSpPr>
        <p:spPr>
          <a:xfrm flipV="1">
            <a:off x="4608513" y="1412875"/>
            <a:ext cx="1331912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0"/>
          </p:cNvCxnSpPr>
          <p:nvPr/>
        </p:nvCxnSpPr>
        <p:spPr>
          <a:xfrm flipH="1" flipV="1">
            <a:off x="3419475" y="1365250"/>
            <a:ext cx="1189038" cy="141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</p:cNvCxnSpPr>
          <p:nvPr/>
        </p:nvCxnSpPr>
        <p:spPr>
          <a:xfrm flipH="1">
            <a:off x="3419475" y="3573463"/>
            <a:ext cx="1189038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>
            <a:off x="4608513" y="3573463"/>
            <a:ext cx="1331912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3"/>
          </p:cNvCxnSpPr>
          <p:nvPr/>
        </p:nvCxnSpPr>
        <p:spPr>
          <a:xfrm>
            <a:off x="6516688" y="317658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1"/>
          </p:cNvCxnSpPr>
          <p:nvPr/>
        </p:nvCxnSpPr>
        <p:spPr>
          <a:xfrm flipH="1">
            <a:off x="2555875" y="3176588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578298"/>
          </a:xfrm>
        </p:spPr>
        <p:txBody>
          <a:bodyPr/>
          <a:lstStyle/>
          <a:p>
            <a:r>
              <a:rPr lang="uk-UA" dirty="0" smtClean="0"/>
              <a:t>Дякую за увагу!!!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5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4708525"/>
          </a:xfrm>
        </p:spPr>
        <p:txBody>
          <a:bodyPr/>
          <a:lstStyle/>
          <a:p>
            <a:pPr marL="136525" indent="0" algn="ctr">
              <a:buFont typeface="Wingdings 2" pitchFamily="18" charset="2"/>
              <a:buNone/>
            </a:pPr>
            <a:r>
              <a:rPr lang="uk-UA" sz="4800" smtClean="0"/>
              <a:t>“Все для держави, нічого проти держави, нічого поза державою”</a:t>
            </a:r>
          </a:p>
          <a:p>
            <a:pPr marL="136525" indent="0" algn="ctr">
              <a:buFont typeface="Wingdings 2" pitchFamily="18" charset="2"/>
              <a:buNone/>
            </a:pPr>
            <a:endParaRPr lang="uk-UA" sz="4800" smtClean="0"/>
          </a:p>
          <a:p>
            <a:pPr marL="136525" indent="0" algn="r">
              <a:buFont typeface="Wingdings 2" pitchFamily="18" charset="2"/>
              <a:buNone/>
            </a:pPr>
            <a:r>
              <a:rPr lang="uk-UA" sz="3200" smtClean="0"/>
              <a:t>Б.Муссоліні</a:t>
            </a:r>
            <a:endParaRPr lang="ru-RU" sz="32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Тоталітаризм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u="sng" dirty="0">
                <a:solidFill>
                  <a:srgbClr val="FFFF00"/>
                </a:solidFill>
              </a:rPr>
              <a:t>Тоталітаризм</a:t>
            </a:r>
            <a:r>
              <a:rPr lang="uk-UA" dirty="0"/>
              <a:t> (від </a:t>
            </a:r>
            <a:r>
              <a:rPr lang="uk-UA" dirty="0" err="1"/>
              <a:t>пізньолатинського</a:t>
            </a:r>
            <a:r>
              <a:rPr lang="uk-UA" dirty="0"/>
              <a:t> </a:t>
            </a:r>
            <a:r>
              <a:rPr lang="en-US" dirty="0" err="1"/>
              <a:t>totalis</a:t>
            </a:r>
            <a:r>
              <a:rPr lang="en-US" dirty="0"/>
              <a:t> – </a:t>
            </a:r>
            <a:r>
              <a:rPr lang="uk-UA" dirty="0"/>
              <a:t>весь, цілий, повний) – одна з форм політичного режиму, що характеризується повним (тотальним) контролем держави над всіма сферами життя суспільства і окремо взятої людини: політичного, економічного, соціального і навіть особистого.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Поняття тоталітаризм вперше використав у </a:t>
            </a:r>
            <a:r>
              <a:rPr lang="uk-UA" u="sng" dirty="0">
                <a:solidFill>
                  <a:srgbClr val="FFFF00"/>
                </a:solidFill>
              </a:rPr>
              <a:t>1923 р.</a:t>
            </a:r>
            <a:r>
              <a:rPr lang="uk-UA" dirty="0"/>
              <a:t> ліберальний політик </a:t>
            </a:r>
            <a:r>
              <a:rPr lang="uk-UA" dirty="0" err="1"/>
              <a:t>Джованні</a:t>
            </a:r>
            <a:r>
              <a:rPr lang="uk-UA" dirty="0"/>
              <a:t> </a:t>
            </a:r>
            <a:r>
              <a:rPr lang="uk-UA" dirty="0" err="1" smtClean="0"/>
              <a:t>Амендолла</a:t>
            </a:r>
            <a:r>
              <a:rPr lang="uk-UA" dirty="0"/>
              <a:t>.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4438" y="2682875"/>
            <a:ext cx="43910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Передумови виникнення тоталітаризму</a:t>
            </a:r>
            <a:endParaRPr lang="ru-RU" sz="2400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88913"/>
            <a:ext cx="30241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Поява механізмів державного регулювання економікою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03600" y="188913"/>
            <a:ext cx="26638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запровадження загального виборчого права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25" y="188913"/>
            <a:ext cx="26638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Стандартизація всіх сторін життя. “Масова культура”.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4652963"/>
            <a:ext cx="2519363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Низька політична культура населення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675" y="4652963"/>
            <a:ext cx="2736850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Поява лідерів, які вміло маніпулюють масами, прагнуть до одноосібної влади.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4652963"/>
            <a:ext cx="2951162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716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Масові політичні партії і соціальні рухи об`єднаних масовими ідеологіями.</a:t>
            </a:r>
          </a:p>
        </p:txBody>
      </p:sp>
      <p:cxnSp>
        <p:nvCxnSpPr>
          <p:cNvPr id="10" name="Прямая со стрелкой 9"/>
          <p:cNvCxnSpPr>
            <a:stCxn id="2" idx="0"/>
          </p:cNvCxnSpPr>
          <p:nvPr/>
        </p:nvCxnSpPr>
        <p:spPr>
          <a:xfrm flipV="1">
            <a:off x="4679950" y="1341438"/>
            <a:ext cx="1836738" cy="134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0"/>
          </p:cNvCxnSpPr>
          <p:nvPr/>
        </p:nvCxnSpPr>
        <p:spPr>
          <a:xfrm flipV="1">
            <a:off x="4679950" y="1412875"/>
            <a:ext cx="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 flipH="1" flipV="1">
            <a:off x="2987675" y="1412875"/>
            <a:ext cx="1692275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 flipH="1">
            <a:off x="2627313" y="3546475"/>
            <a:ext cx="2052637" cy="1106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4679950" y="3546475"/>
            <a:ext cx="1547813" cy="96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 flipH="1">
            <a:off x="4500563" y="3546475"/>
            <a:ext cx="179387" cy="96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513" y="404813"/>
            <a:ext cx="46799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РІЗНОВИДИ ТОТАЛІТАРИЗМУ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773238"/>
            <a:ext cx="287972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ПРАВИЙ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фашизм, націонал – соціалізм)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1863" y="1751013"/>
            <a:ext cx="2820987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ЛІВИЙ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більшовизм 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6138" y="4067175"/>
            <a:ext cx="302418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БІЛЬШОВИЗМ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СРСР 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ідея світової революції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263" y="4041775"/>
            <a:ext cx="3024187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ФАШИЗМ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Італія 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відновлення Великого Риму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238" y="5661025"/>
            <a:ext cx="3240087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НАЦИЗМ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Німеччина 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відновлення Тисячолітнього Рейху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3203575" y="1196975"/>
            <a:ext cx="1331913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4535488" y="1196975"/>
            <a:ext cx="1476375" cy="554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3708400" y="1196975"/>
            <a:ext cx="827088" cy="27368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>
            <a:off x="4535488" y="1196975"/>
            <a:ext cx="828675" cy="26638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535488" y="1196975"/>
            <a:ext cx="0" cy="4319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29829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74675" y="4191000"/>
            <a:ext cx="183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urier New" pitchFamily="49" charset="0"/>
                <a:cs typeface="Courier New" pitchFamily="49" charset="0"/>
              </a:rPr>
              <a:t>Б. Муссоліні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00" y="-7938"/>
            <a:ext cx="28067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6624638" y="429260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urier New" pitchFamily="49" charset="0"/>
                <a:cs typeface="Courier New" pitchFamily="49" charset="0"/>
              </a:rPr>
              <a:t>А. Гітлер</a:t>
            </a:r>
            <a:endParaRPr lang="ru-RU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017838"/>
            <a:ext cx="288925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3492500" y="2636838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urier New" pitchFamily="49" charset="0"/>
                <a:cs typeface="Courier New" pitchFamily="49" charset="0"/>
              </a:rPr>
              <a:t>Й.Сталін</a:t>
            </a:r>
            <a:endParaRPr lang="ru-RU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32138" y="3068638"/>
            <a:ext cx="31686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ОЗНАКИ ТОТАЛІТАРИЗМУ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333375"/>
            <a:ext cx="26638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Однопартійна система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333375"/>
            <a:ext cx="24479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Зрощення партії і держави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788" y="333375"/>
            <a:ext cx="2519362" cy="977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Панування партійної і державної еліти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825" y="5373688"/>
            <a:ext cx="2592388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Культ вождя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2500" y="5373688"/>
            <a:ext cx="2447925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Контроль над економікою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688" y="5373688"/>
            <a:ext cx="2303462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Політичний контроль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2708275"/>
            <a:ext cx="2232025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репресії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32588" y="2781300"/>
            <a:ext cx="208756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Політичний контроль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5" name="Прямая со стрелкой 14"/>
          <p:cNvCxnSpPr>
            <a:stCxn id="5" idx="0"/>
          </p:cNvCxnSpPr>
          <p:nvPr/>
        </p:nvCxnSpPr>
        <p:spPr>
          <a:xfrm flipV="1">
            <a:off x="4716463" y="1311275"/>
            <a:ext cx="1584325" cy="175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0"/>
          </p:cNvCxnSpPr>
          <p:nvPr/>
        </p:nvCxnSpPr>
        <p:spPr>
          <a:xfrm flipH="1" flipV="1">
            <a:off x="2771775" y="1311275"/>
            <a:ext cx="1944688" cy="175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0"/>
            <a:endCxn id="7" idx="2"/>
          </p:cNvCxnSpPr>
          <p:nvPr/>
        </p:nvCxnSpPr>
        <p:spPr>
          <a:xfrm flipH="1" flipV="1">
            <a:off x="4572000" y="1341438"/>
            <a:ext cx="144463" cy="172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 flipH="1">
            <a:off x="2843213" y="3789363"/>
            <a:ext cx="1873250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>
            <a:off x="4716463" y="3789363"/>
            <a:ext cx="1871662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 flipH="1">
            <a:off x="4643438" y="3789363"/>
            <a:ext cx="73025" cy="151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1"/>
          </p:cNvCxnSpPr>
          <p:nvPr/>
        </p:nvCxnSpPr>
        <p:spPr>
          <a:xfrm flipH="1">
            <a:off x="2700338" y="34290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3"/>
          </p:cNvCxnSpPr>
          <p:nvPr/>
        </p:nvCxnSpPr>
        <p:spPr>
          <a:xfrm>
            <a:off x="6300788" y="34290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Культ вождя</a:t>
            </a:r>
            <a:endParaRPr lang="ru-RU" dirty="0"/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9800" y="1649413"/>
            <a:ext cx="3073400" cy="4427537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i="1" dirty="0">
                <a:solidFill>
                  <a:srgbClr val="FFFF00"/>
                </a:solidFill>
                <a:latin typeface="Monotype Corsiva" pitchFamily="66" charset="0"/>
              </a:rPr>
              <a:t>«Сталин- глубже океана, выше Гималаев, ярче солнца. Он учитель- Вселенной»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538" y="3789363"/>
            <a:ext cx="45370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 основі документів с.130 підручника визначте: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 чому проявилося формування культу вождя?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916113"/>
            <a:ext cx="91440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Система </a:t>
            </a:r>
            <a:r>
              <a:rPr lang="uk-UA" dirty="0" err="1" smtClean="0"/>
              <a:t>ГУЛАГу</a:t>
            </a:r>
            <a:r>
              <a:rPr lang="uk-UA" dirty="0" smtClean="0"/>
              <a:t> в СРСР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343</TotalTime>
  <Words>265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Формування Тоталітарних режимів</vt:lpstr>
      <vt:lpstr>Слайд 2</vt:lpstr>
      <vt:lpstr>Тоталітаризм</vt:lpstr>
      <vt:lpstr>Слайд 4</vt:lpstr>
      <vt:lpstr>Слайд 5</vt:lpstr>
      <vt:lpstr>Слайд 6</vt:lpstr>
      <vt:lpstr>Слайд 7</vt:lpstr>
      <vt:lpstr>Культ вождя</vt:lpstr>
      <vt:lpstr>Система ГУЛАГу в СРСР</vt:lpstr>
      <vt:lpstr>Слайд 10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Администратор</cp:lastModifiedBy>
  <cp:revision>49</cp:revision>
  <dcterms:modified xsi:type="dcterms:W3CDTF">2014-05-16T19:31:09Z</dcterms:modified>
</cp:coreProperties>
</file>