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2BD173-37BD-468D-BD95-6F7B1D1DDBF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1F916D-7B85-45CA-8C66-2B4978504C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397760"/>
            <a:ext cx="6840760" cy="167931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Україна в подіях північної війни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2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55366">
            <a:off x="320101" y="1473863"/>
            <a:ext cx="7833193" cy="314687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Конституція Пилипа Орлика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481701" cy="3812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в </a:t>
            </a:r>
            <a:r>
              <a:rPr lang="ru-RU" dirty="0" err="1"/>
              <a:t>битві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Полтавою</a:t>
            </a:r>
            <a:r>
              <a:rPr lang="ru-RU" dirty="0"/>
              <a:t>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Мазепа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найближчими</a:t>
            </a:r>
            <a:r>
              <a:rPr lang="ru-RU" dirty="0"/>
              <a:t> </a:t>
            </a:r>
            <a:r>
              <a:rPr lang="ru-RU" dirty="0" err="1"/>
              <a:t>прибічниками</a:t>
            </a:r>
            <a:r>
              <a:rPr lang="ru-RU" dirty="0"/>
              <a:t> з числа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старшини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залишками</a:t>
            </a:r>
            <a:r>
              <a:rPr lang="ru-RU" dirty="0"/>
              <a:t> </a:t>
            </a:r>
            <a:r>
              <a:rPr lang="ru-RU" dirty="0" err="1"/>
              <a:t>українсько-шведської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опинились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Османської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</a:t>
            </a:r>
            <a:r>
              <a:rPr lang="ru-RU" dirty="0" err="1"/>
              <a:t>рятуючись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 Тут, не </a:t>
            </a:r>
            <a:r>
              <a:rPr lang="ru-RU" dirty="0" err="1"/>
              <a:t>витримавши</a:t>
            </a:r>
            <a:r>
              <a:rPr lang="ru-RU" dirty="0"/>
              <a:t> великих </a:t>
            </a:r>
            <a:r>
              <a:rPr lang="ru-RU" dirty="0" err="1"/>
              <a:t>потрясінь</a:t>
            </a:r>
            <a:r>
              <a:rPr lang="ru-RU" dirty="0"/>
              <a:t> року, помер </a:t>
            </a:r>
            <a:r>
              <a:rPr lang="ru-RU" dirty="0" err="1"/>
              <a:t>Іван</a:t>
            </a:r>
            <a:r>
              <a:rPr lang="ru-RU" dirty="0"/>
              <a:t> Мазепа. </a:t>
            </a:r>
            <a:r>
              <a:rPr lang="ru-RU" dirty="0" err="1"/>
              <a:t>Найімовірнішим</a:t>
            </a:r>
            <a:r>
              <a:rPr lang="ru-RU" dirty="0"/>
              <a:t> </a:t>
            </a:r>
            <a:r>
              <a:rPr lang="ru-RU" dirty="0" err="1"/>
              <a:t>наступником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близький</a:t>
            </a:r>
            <a:r>
              <a:rPr lang="ru-RU" dirty="0"/>
              <a:t> до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писар</a:t>
            </a:r>
            <a:r>
              <a:rPr lang="ru-RU" dirty="0"/>
              <a:t> — </a:t>
            </a:r>
            <a:r>
              <a:rPr lang="ru-RU" dirty="0" err="1"/>
              <a:t>Пилип</a:t>
            </a:r>
            <a:r>
              <a:rPr lang="ru-RU" dirty="0"/>
              <a:t> Орлик.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обранні</a:t>
            </a:r>
            <a:r>
              <a:rPr lang="ru-RU" dirty="0"/>
              <a:t> на </a:t>
            </a:r>
            <a:r>
              <a:rPr lang="ru-RU" dirty="0" err="1"/>
              <a:t>раді</a:t>
            </a:r>
            <a:r>
              <a:rPr lang="ru-RU" dirty="0"/>
              <a:t> старшин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визначав</a:t>
            </a:r>
            <a:r>
              <a:rPr lang="ru-RU" dirty="0"/>
              <a:t> права і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конституцію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5(16) </a:t>
            </a:r>
            <a:r>
              <a:rPr lang="ru-RU" dirty="0" err="1"/>
              <a:t>квітня</a:t>
            </a:r>
            <a:r>
              <a:rPr lang="ru-RU" dirty="0"/>
              <a:t> 1710 року на </a:t>
            </a:r>
            <a:r>
              <a:rPr lang="ru-RU" dirty="0" err="1"/>
              <a:t>зборах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</a:t>
            </a:r>
            <a:r>
              <a:rPr lang="ru-RU" dirty="0" err="1"/>
              <a:t>Тягина</a:t>
            </a:r>
            <a:r>
              <a:rPr lang="ru-RU" dirty="0"/>
              <a:t> на правому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Дністер</a:t>
            </a:r>
            <a:r>
              <a:rPr lang="ru-RU" dirty="0"/>
              <a:t> (</a:t>
            </a:r>
            <a:r>
              <a:rPr lang="ru-RU" dirty="0" err="1"/>
              <a:t>турецька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— </a:t>
            </a:r>
            <a:r>
              <a:rPr lang="ru-RU" dirty="0" err="1"/>
              <a:t>Бендери</a:t>
            </a:r>
            <a:r>
              <a:rPr lang="ru-RU" dirty="0"/>
              <a:t>,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Молдови</a:t>
            </a:r>
            <a:r>
              <a:rPr lang="ru-RU" dirty="0"/>
              <a:t>). Тому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Бендерською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Історія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створення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952328" cy="4251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тексті</a:t>
            </a:r>
            <a:r>
              <a:rPr lang="ru-RU" dirty="0"/>
              <a:t> документа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Малою </a:t>
            </a:r>
            <a:r>
              <a:rPr lang="ru-RU" dirty="0" err="1"/>
              <a:t>Руссю</a:t>
            </a:r>
            <a:r>
              <a:rPr lang="ru-RU" dirty="0"/>
              <a:t>, </a:t>
            </a:r>
            <a:r>
              <a:rPr lang="ru-RU" dirty="0" err="1"/>
              <a:t>Військом</a:t>
            </a:r>
            <a:r>
              <a:rPr lang="ru-RU" dirty="0"/>
              <a:t> </a:t>
            </a:r>
            <a:r>
              <a:rPr lang="ru-RU" dirty="0" err="1"/>
              <a:t>Запорозьким</a:t>
            </a:r>
            <a:r>
              <a:rPr lang="ru-RU" dirty="0"/>
              <a:t>, </a:t>
            </a:r>
            <a:r>
              <a:rPr lang="ru-RU" dirty="0" err="1"/>
              <a:t>Україною</a:t>
            </a:r>
            <a:r>
              <a:rPr lang="ru-RU" dirty="0"/>
              <a:t>.</a:t>
            </a:r>
          </a:p>
          <a:p>
            <a:r>
              <a:rPr lang="ru-RU" dirty="0" err="1"/>
              <a:t>Законодавча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Генеральній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роль парламенту,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генеральні</a:t>
            </a:r>
            <a:r>
              <a:rPr lang="ru-RU" dirty="0"/>
              <a:t> </a:t>
            </a:r>
            <a:r>
              <a:rPr lang="ru-RU" dirty="0" err="1"/>
              <a:t>старшини</a:t>
            </a:r>
            <a:r>
              <a:rPr lang="ru-RU" dirty="0"/>
              <a:t>, </a:t>
            </a:r>
            <a:r>
              <a:rPr lang="ru-RU" dirty="0" err="1"/>
              <a:t>цивільні</a:t>
            </a:r>
            <a:r>
              <a:rPr lang="ru-RU" dirty="0"/>
              <a:t> полковники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генеральні</a:t>
            </a:r>
            <a:r>
              <a:rPr lang="ru-RU" dirty="0"/>
              <a:t> </a:t>
            </a:r>
            <a:r>
              <a:rPr lang="ru-RU" dirty="0" err="1"/>
              <a:t>радники</a:t>
            </a:r>
            <a:r>
              <a:rPr lang="ru-RU" dirty="0"/>
              <a:t> (</a:t>
            </a:r>
            <a:r>
              <a:rPr lang="ru-RU" dirty="0" err="1"/>
              <a:t>делегати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полків</a:t>
            </a:r>
            <a:r>
              <a:rPr lang="ru-RU" dirty="0"/>
              <a:t> з людей </a:t>
            </a:r>
            <a:r>
              <a:rPr lang="ru-RU" dirty="0" err="1"/>
              <a:t>розважливих</a:t>
            </a:r>
            <a:r>
              <a:rPr lang="ru-RU" dirty="0"/>
              <a:t> і </a:t>
            </a:r>
            <a:r>
              <a:rPr lang="ru-RU" dirty="0" err="1"/>
              <a:t>заслужених</a:t>
            </a:r>
            <a:r>
              <a:rPr lang="ru-RU" dirty="0"/>
              <a:t>), </a:t>
            </a:r>
            <a:r>
              <a:rPr lang="ru-RU" dirty="0" err="1"/>
              <a:t>полкові</a:t>
            </a:r>
            <a:r>
              <a:rPr lang="ru-RU" dirty="0"/>
              <a:t> </a:t>
            </a:r>
            <a:r>
              <a:rPr lang="ru-RU" dirty="0" err="1"/>
              <a:t>старшини</a:t>
            </a:r>
            <a:r>
              <a:rPr lang="ru-RU" dirty="0"/>
              <a:t>, сотники та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Запорозької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(</a:t>
            </a:r>
            <a:r>
              <a:rPr lang="ru-RU" dirty="0" err="1"/>
              <a:t>стаття</a:t>
            </a:r>
            <a:r>
              <a:rPr lang="ru-RU" dirty="0"/>
              <a:t> 6). </a:t>
            </a:r>
            <a:r>
              <a:rPr lang="ru-RU" dirty="0" err="1"/>
              <a:t>Генеральній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належало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сесійно</a:t>
            </a:r>
            <a:r>
              <a:rPr lang="ru-RU" dirty="0"/>
              <a:t>, </a:t>
            </a:r>
            <a:r>
              <a:rPr lang="ru-RU" dirty="0" err="1"/>
              <a:t>тричі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 — в </a:t>
            </a:r>
            <a:r>
              <a:rPr lang="ru-RU" dirty="0" err="1"/>
              <a:t>січні</a:t>
            </a:r>
            <a:r>
              <a:rPr lang="ru-RU" dirty="0"/>
              <a:t> (на </a:t>
            </a:r>
            <a:r>
              <a:rPr lang="ru-RU" dirty="0" err="1"/>
              <a:t>Різдво</a:t>
            </a:r>
            <a:r>
              <a:rPr lang="ru-RU" dirty="0"/>
              <a:t> Христове), </a:t>
            </a:r>
            <a:r>
              <a:rPr lang="ru-RU" dirty="0" err="1"/>
              <a:t>квітні</a:t>
            </a:r>
            <a:r>
              <a:rPr lang="ru-RU" dirty="0"/>
              <a:t> (на </a:t>
            </a:r>
            <a:r>
              <a:rPr lang="ru-RU" dirty="0" err="1"/>
              <a:t>Великдень</a:t>
            </a:r>
            <a:r>
              <a:rPr lang="ru-RU" dirty="0"/>
              <a:t>) і </a:t>
            </a:r>
            <a:r>
              <a:rPr lang="ru-RU" dirty="0" err="1"/>
              <a:t>жовтні</a:t>
            </a:r>
            <a:r>
              <a:rPr lang="ru-RU" dirty="0"/>
              <a:t> (на Покрову).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зборах</a:t>
            </a:r>
            <a:r>
              <a:rPr lang="ru-RU" dirty="0"/>
              <a:t> </a:t>
            </a:r>
            <a:r>
              <a:rPr lang="ru-RU" dirty="0" err="1"/>
              <a:t>Генеральна</a:t>
            </a:r>
            <a:r>
              <a:rPr lang="ru-RU" dirty="0"/>
              <a:t> Рада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спільне</a:t>
            </a:r>
            <a:r>
              <a:rPr lang="ru-RU" dirty="0"/>
              <a:t> благо,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заслуховує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,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недовіру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, за </a:t>
            </a:r>
            <a:r>
              <a:rPr lang="ru-RU" dirty="0" err="1"/>
              <a:t>поданням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обирає</a:t>
            </a:r>
            <a:r>
              <a:rPr lang="ru-RU" dirty="0"/>
              <a:t> </a:t>
            </a:r>
            <a:r>
              <a:rPr lang="ru-RU" dirty="0" err="1"/>
              <a:t>генеральну</a:t>
            </a:r>
            <a:r>
              <a:rPr lang="ru-RU" dirty="0"/>
              <a:t> старшину.</a:t>
            </a:r>
          </a:p>
          <a:p>
            <a:r>
              <a:rPr lang="ru-RU" dirty="0" err="1"/>
              <a:t>Найвищу</a:t>
            </a:r>
            <a:r>
              <a:rPr lang="ru-RU" dirty="0"/>
              <a:t> </a:t>
            </a:r>
            <a:r>
              <a:rPr lang="ru-RU" dirty="0" err="1"/>
              <a:t>виконавчу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гетьман</a:t>
            </a:r>
            <a:r>
              <a:rPr lang="ru-RU" dirty="0"/>
              <a:t>,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довічною</a:t>
            </a:r>
            <a:r>
              <a:rPr lang="ru-RU" dirty="0"/>
              <a:t>.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сесійними</a:t>
            </a:r>
            <a:r>
              <a:rPr lang="ru-RU" dirty="0"/>
              <a:t> </a:t>
            </a:r>
            <a:r>
              <a:rPr lang="ru-RU" dirty="0" err="1"/>
              <a:t>зборами</a:t>
            </a:r>
            <a:r>
              <a:rPr lang="ru-RU" dirty="0"/>
              <a:t> </a:t>
            </a:r>
            <a:r>
              <a:rPr lang="ru-RU" dirty="0" err="1"/>
              <a:t>Генеральної</a:t>
            </a:r>
            <a:r>
              <a:rPr lang="ru-RU" dirty="0"/>
              <a:t> Ради </a:t>
            </a:r>
            <a:r>
              <a:rPr lang="ru-RU" dirty="0" err="1"/>
              <a:t>виконував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.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владні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статтями</a:t>
            </a:r>
            <a:r>
              <a:rPr lang="ru-RU" dirty="0"/>
              <a:t> 6, 7 і 8.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гетьман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права </a:t>
            </a:r>
            <a:r>
              <a:rPr lang="ru-RU" dirty="0" err="1"/>
              <a:t>розпоряджатися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скарбом та землями,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кадрову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, вести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заборонено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адміністрацію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до </a:t>
            </a:r>
            <a:r>
              <a:rPr lang="ru-RU" dirty="0" err="1"/>
              <a:t>винних</a:t>
            </a:r>
            <a:r>
              <a:rPr lang="ru-RU" dirty="0"/>
              <a:t>.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потреб </a:t>
            </a:r>
            <a:r>
              <a:rPr lang="ru-RU" dirty="0" err="1"/>
              <a:t>гетьманові</a:t>
            </a:r>
            <a:r>
              <a:rPr lang="ru-RU" dirty="0"/>
              <a:t> </a:t>
            </a:r>
            <a:r>
              <a:rPr lang="ru-RU" dirty="0" err="1"/>
              <a:t>виділялись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рангові</a:t>
            </a:r>
            <a:r>
              <a:rPr lang="ru-RU" dirty="0"/>
              <a:t> </a:t>
            </a:r>
            <a:r>
              <a:rPr lang="ru-RU" dirty="0" err="1"/>
              <a:t>маєтності</a:t>
            </a:r>
            <a:r>
              <a:rPr lang="ru-RU" dirty="0"/>
              <a:t> з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прибутками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посаді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Положення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конституції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256756" cy="4510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9 </a:t>
            </a:r>
            <a:r>
              <a:rPr lang="ru-RU" dirty="0" err="1"/>
              <a:t>квітня</a:t>
            </a:r>
            <a:r>
              <a:rPr lang="ru-RU" dirty="0"/>
              <a:t> 2010 року в Бендерах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, </a:t>
            </a:r>
            <a:r>
              <a:rPr lang="ru-RU" dirty="0" err="1"/>
              <a:t>встановлений</a:t>
            </a:r>
            <a:r>
              <a:rPr lang="ru-RU" dirty="0"/>
              <a:t> на честь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300-річчя. </a:t>
            </a:r>
            <a:r>
              <a:rPr lang="ru-RU" dirty="0" err="1"/>
              <a:t>Пам'ятний</a:t>
            </a:r>
            <a:r>
              <a:rPr lang="ru-RU" dirty="0"/>
              <a:t> знак </a:t>
            </a:r>
            <a:r>
              <a:rPr lang="ru-RU" dirty="0" err="1"/>
              <a:t>споруджено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книги,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викарбувано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і </a:t>
            </a:r>
            <a:r>
              <a:rPr lang="ru-RU" dirty="0" err="1"/>
              <a:t>латинською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.</a:t>
            </a:r>
          </a:p>
          <a:p>
            <a:r>
              <a:rPr lang="ru-RU" dirty="0"/>
              <a:t>29 </a:t>
            </a:r>
            <a:r>
              <a:rPr lang="ru-RU" dirty="0" err="1"/>
              <a:t>червня</a:t>
            </a:r>
            <a:r>
              <a:rPr lang="ru-RU" dirty="0"/>
              <a:t> 2011 року у </a:t>
            </a:r>
            <a:r>
              <a:rPr lang="ru-RU" dirty="0" err="1"/>
              <a:t>Крістіанстаді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пам'ятника</a:t>
            </a:r>
            <a:r>
              <a:rPr lang="ru-RU" dirty="0"/>
              <a:t> та </a:t>
            </a:r>
            <a:r>
              <a:rPr lang="ru-RU" dirty="0" err="1"/>
              <a:t>меморіальної</a:t>
            </a:r>
            <a:r>
              <a:rPr lang="ru-RU" dirty="0"/>
              <a:t> </a:t>
            </a:r>
            <a:r>
              <a:rPr lang="ru-RU" dirty="0" err="1"/>
              <a:t>дошки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гетьману</a:t>
            </a:r>
            <a:r>
              <a:rPr lang="ru-RU" dirty="0"/>
              <a:t> </a:t>
            </a:r>
            <a:r>
              <a:rPr lang="ru-RU" dirty="0" err="1"/>
              <a:t>Пилипу</a:t>
            </a:r>
            <a:r>
              <a:rPr lang="ru-RU" dirty="0"/>
              <a:t> Орлику.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приурочено до 300-ї </a:t>
            </a:r>
            <a:r>
              <a:rPr lang="ru-RU" dirty="0" err="1"/>
              <a:t>річниці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Пилипа</a:t>
            </a:r>
            <a:r>
              <a:rPr lang="ru-RU" dirty="0"/>
              <a:t> Орлика та 15-ї </a:t>
            </a:r>
            <a:r>
              <a:rPr lang="ru-RU" dirty="0" err="1"/>
              <a:t>річниці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пам'ятника</a:t>
            </a:r>
            <a:r>
              <a:rPr lang="ru-RU" dirty="0"/>
              <a:t> й </a:t>
            </a:r>
            <a:r>
              <a:rPr lang="ru-RU" dirty="0" err="1"/>
              <a:t>дошки</a:t>
            </a:r>
            <a:r>
              <a:rPr lang="ru-RU" dirty="0"/>
              <a:t> на </a:t>
            </a:r>
            <a:r>
              <a:rPr lang="ru-RU" dirty="0" err="1"/>
              <a:t>будинку</a:t>
            </a:r>
            <a:r>
              <a:rPr lang="ru-RU" dirty="0"/>
              <a:t>, де мешкав у 1716–1719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Пилип</a:t>
            </a:r>
            <a:r>
              <a:rPr lang="ru-RU" dirty="0"/>
              <a:t> Орлик,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ініційовано</a:t>
            </a:r>
            <a:r>
              <a:rPr lang="ru-RU" dirty="0"/>
              <a:t> Посольством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Швеції</a:t>
            </a:r>
            <a:r>
              <a:rPr lang="ru-RU" dirty="0"/>
              <a:t>. </a:t>
            </a:r>
            <a:r>
              <a:rPr lang="ru-RU" dirty="0" err="1"/>
              <a:t>Пам'ятник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подарунком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шведському</a:t>
            </a:r>
            <a:r>
              <a:rPr lang="ru-RU" dirty="0"/>
              <a:t> </a:t>
            </a:r>
            <a:r>
              <a:rPr lang="ru-RU" dirty="0" err="1"/>
              <a:t>місту</a:t>
            </a:r>
            <a:r>
              <a:rPr lang="ru-RU" dirty="0"/>
              <a:t> </a:t>
            </a:r>
            <a:r>
              <a:rPr lang="ru-RU" dirty="0" err="1"/>
              <a:t>Крістіанстад</a:t>
            </a:r>
            <a:r>
              <a:rPr lang="ru-RU" dirty="0"/>
              <a:t>, </a:t>
            </a:r>
            <a:r>
              <a:rPr lang="ru-RU" dirty="0" err="1"/>
              <a:t>виготовила</a:t>
            </a:r>
            <a:r>
              <a:rPr lang="ru-RU" dirty="0"/>
              <a:t> </a:t>
            </a:r>
            <a:r>
              <a:rPr lang="ru-RU" dirty="0" err="1"/>
              <a:t>майстерня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скульпторів</a:t>
            </a:r>
            <a:r>
              <a:rPr lang="ru-RU" dirty="0"/>
              <a:t> </a:t>
            </a:r>
            <a:r>
              <a:rPr lang="ru-RU" dirty="0" err="1"/>
              <a:t>Сидорука</a:t>
            </a:r>
            <a:r>
              <a:rPr lang="ru-RU" dirty="0"/>
              <a:t> Олеся та </a:t>
            </a:r>
            <a:r>
              <a:rPr lang="ru-RU" dirty="0" err="1"/>
              <a:t>Крилова</a:t>
            </a:r>
            <a:r>
              <a:rPr lang="ru-RU" dirty="0"/>
              <a:t> Бориса за </a:t>
            </a:r>
            <a:r>
              <a:rPr lang="ru-RU" dirty="0" err="1"/>
              <a:t>підтримки</a:t>
            </a:r>
            <a:r>
              <a:rPr lang="ru-RU" dirty="0"/>
              <a:t> Народного артиста </a:t>
            </a:r>
            <a:r>
              <a:rPr lang="ru-RU" dirty="0" err="1"/>
              <a:t>України</a:t>
            </a:r>
            <a:r>
              <a:rPr lang="ru-RU" dirty="0"/>
              <a:t> Богдана </a:t>
            </a:r>
            <a:r>
              <a:rPr lang="ru-RU" dirty="0" err="1"/>
              <a:t>Бенюка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брав </a:t>
            </a:r>
            <a:r>
              <a:rPr lang="ru-RU" dirty="0" err="1"/>
              <a:t>безпосередню</a:t>
            </a:r>
            <a:r>
              <a:rPr lang="ru-RU" dirty="0"/>
              <a:t> участь в </a:t>
            </a:r>
            <a:r>
              <a:rPr lang="ru-RU" dirty="0" err="1"/>
              <a:t>урочистому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, та мецената І. </a:t>
            </a:r>
            <a:r>
              <a:rPr lang="ru-RU" dirty="0" err="1"/>
              <a:t>Омелянюка</a:t>
            </a:r>
            <a:r>
              <a:rPr lang="ru-RU" dirty="0"/>
              <a:t>.</a:t>
            </a:r>
          </a:p>
          <a:p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Голова </a:t>
            </a:r>
            <a:r>
              <a:rPr lang="ru-RU" dirty="0" err="1"/>
              <a:t>міської</a:t>
            </a:r>
            <a:r>
              <a:rPr lang="ru-RU" dirty="0"/>
              <a:t> ради </a:t>
            </a:r>
            <a:r>
              <a:rPr lang="ru-RU" dirty="0" err="1"/>
              <a:t>Крістіанстада</a:t>
            </a:r>
            <a:r>
              <a:rPr lang="ru-RU" dirty="0"/>
              <a:t> Стен </a:t>
            </a:r>
            <a:r>
              <a:rPr lang="ru-RU" dirty="0" err="1"/>
              <a:t>Херманссон</a:t>
            </a:r>
            <a:r>
              <a:rPr lang="ru-RU" dirty="0"/>
              <a:t> та Посол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Швеції</a:t>
            </a:r>
            <a:r>
              <a:rPr lang="ru-RU" dirty="0"/>
              <a:t>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Перебийніс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Пам'ять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59"/>
            <a:ext cx="3810000" cy="507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6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До початку 1700 року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Балтійського</a:t>
            </a:r>
            <a:r>
              <a:rPr lang="ru-RU" dirty="0"/>
              <a:t> моря </a:t>
            </a:r>
            <a:r>
              <a:rPr lang="ru-RU" dirty="0" err="1"/>
              <a:t>відносилась</a:t>
            </a:r>
            <a:r>
              <a:rPr lang="ru-RU" dirty="0"/>
              <a:t> до </a:t>
            </a:r>
            <a:r>
              <a:rPr lang="ru-RU" dirty="0" err="1"/>
              <a:t>Швеції</a:t>
            </a:r>
            <a:r>
              <a:rPr lang="ru-RU" dirty="0"/>
              <a:t>: все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Фінської</a:t>
            </a:r>
            <a:r>
              <a:rPr lang="ru-RU" dirty="0"/>
              <a:t> затоки, </a:t>
            </a:r>
            <a:r>
              <a:rPr lang="ru-RU" dirty="0" err="1"/>
              <a:t>сучасна</a:t>
            </a:r>
            <a:r>
              <a:rPr lang="ru-RU" dirty="0"/>
              <a:t> Прибалтика,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Балтійського</a:t>
            </a:r>
            <a:r>
              <a:rPr lang="ru-RU" dirty="0"/>
              <a:t> моря.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союзу мала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для </a:t>
            </a:r>
            <a:r>
              <a:rPr lang="ru-RU" dirty="0" err="1"/>
              <a:t>входження</a:t>
            </a:r>
            <a:r>
              <a:rPr lang="ru-RU" dirty="0"/>
              <a:t> у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Швецією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до </a:t>
            </a:r>
            <a:r>
              <a:rPr lang="ru-RU" dirty="0" err="1"/>
              <a:t>Балтійського</a:t>
            </a:r>
            <a:r>
              <a:rPr lang="ru-RU" dirty="0"/>
              <a:t> моря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часу </a:t>
            </a:r>
            <a:r>
              <a:rPr lang="ru-RU" dirty="0" err="1"/>
              <a:t>найважливішим</a:t>
            </a:r>
            <a:r>
              <a:rPr lang="ru-RU" dirty="0"/>
              <a:t> </a:t>
            </a:r>
            <a:r>
              <a:rPr lang="ru-RU" dirty="0" err="1"/>
              <a:t>зовнішньополітичним</a:t>
            </a:r>
            <a:r>
              <a:rPr lang="ru-RU" dirty="0"/>
              <a:t> і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. У 1617 </a:t>
            </a:r>
            <a:r>
              <a:rPr lang="ru-RU" dirty="0" err="1"/>
              <a:t>році</a:t>
            </a:r>
            <a:r>
              <a:rPr lang="ru-RU" dirty="0"/>
              <a:t> за </a:t>
            </a:r>
            <a:r>
              <a:rPr lang="ru-RU" dirty="0" err="1"/>
              <a:t>Столбовським</a:t>
            </a:r>
            <a:r>
              <a:rPr lang="ru-RU" dirty="0"/>
              <a:t> </a:t>
            </a:r>
            <a:r>
              <a:rPr lang="ru-RU" dirty="0" err="1"/>
              <a:t>мирним</a:t>
            </a:r>
            <a:r>
              <a:rPr lang="ru-RU" dirty="0"/>
              <a:t> договором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вимушена</a:t>
            </a:r>
            <a:r>
              <a:rPr lang="ru-RU" dirty="0"/>
              <a:t> </a:t>
            </a:r>
            <a:r>
              <a:rPr lang="ru-RU" dirty="0" err="1"/>
              <a:t>поступитися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Івангорода</a:t>
            </a:r>
            <a:r>
              <a:rPr lang="ru-RU" dirty="0"/>
              <a:t> до </a:t>
            </a:r>
            <a:r>
              <a:rPr lang="ru-RU" dirty="0" err="1"/>
              <a:t>Ладозького</a:t>
            </a:r>
            <a:r>
              <a:rPr lang="ru-RU" dirty="0"/>
              <a:t> озера і, </a:t>
            </a:r>
            <a:r>
              <a:rPr lang="ru-RU" dirty="0" err="1"/>
              <a:t>тим</a:t>
            </a:r>
            <a:r>
              <a:rPr lang="ru-RU" dirty="0"/>
              <a:t> самим,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позбулася</a:t>
            </a:r>
            <a:r>
              <a:rPr lang="ru-RU" dirty="0"/>
              <a:t> </a:t>
            </a:r>
            <a:r>
              <a:rPr lang="ru-RU" dirty="0" err="1"/>
              <a:t>балтійського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.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1656—1658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захопити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в </a:t>
            </a:r>
            <a:r>
              <a:rPr lang="ru-RU" dirty="0" err="1"/>
              <a:t>Прибалтиці</a:t>
            </a:r>
            <a:r>
              <a:rPr lang="ru-RU" dirty="0"/>
              <a:t>. Були </a:t>
            </a:r>
            <a:r>
              <a:rPr lang="ru-RU" dirty="0" err="1"/>
              <a:t>захоплені</a:t>
            </a:r>
            <a:r>
              <a:rPr lang="ru-RU" dirty="0"/>
              <a:t> </a:t>
            </a:r>
            <a:r>
              <a:rPr lang="ru-RU" dirty="0" err="1"/>
              <a:t>Нієншанц</a:t>
            </a:r>
            <a:r>
              <a:rPr lang="ru-RU" dirty="0"/>
              <a:t>, </a:t>
            </a:r>
            <a:r>
              <a:rPr lang="ru-RU" dirty="0" err="1"/>
              <a:t>Нотебург</a:t>
            </a:r>
            <a:r>
              <a:rPr lang="ru-RU" dirty="0"/>
              <a:t> і </a:t>
            </a:r>
            <a:r>
              <a:rPr lang="ru-RU" dirty="0" err="1"/>
              <a:t>Динабург</a:t>
            </a:r>
            <a:r>
              <a:rPr lang="ru-RU" dirty="0"/>
              <a:t>; обложена Рига.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Річчю</a:t>
            </a:r>
            <a:r>
              <a:rPr lang="ru-RU" dirty="0"/>
              <a:t> </a:t>
            </a:r>
            <a:r>
              <a:rPr lang="ru-RU" dirty="0" err="1"/>
              <a:t>Посполитою</a:t>
            </a:r>
            <a:r>
              <a:rPr lang="ru-RU" dirty="0"/>
              <a:t> </a:t>
            </a:r>
            <a:r>
              <a:rPr lang="ru-RU" dirty="0" err="1"/>
              <a:t>змусило</a:t>
            </a:r>
            <a:r>
              <a:rPr lang="ru-RU" dirty="0"/>
              <a:t> </a:t>
            </a:r>
            <a:r>
              <a:rPr lang="ru-RU" dirty="0" err="1"/>
              <a:t>Росію</a:t>
            </a:r>
            <a:r>
              <a:rPr lang="ru-RU" dirty="0"/>
              <a:t> </a:t>
            </a:r>
            <a:r>
              <a:rPr lang="ru-RU" dirty="0" err="1"/>
              <a:t>підписати</a:t>
            </a:r>
            <a:r>
              <a:rPr lang="ru-RU" dirty="0"/>
              <a:t> </a:t>
            </a:r>
            <a:r>
              <a:rPr lang="ru-RU" dirty="0" err="1"/>
              <a:t>Кардисській</a:t>
            </a:r>
            <a:r>
              <a:rPr lang="ru-RU" dirty="0"/>
              <a:t> </a:t>
            </a:r>
            <a:r>
              <a:rPr lang="ru-RU" dirty="0" err="1"/>
              <a:t>мирний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і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завойовані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Причини війни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1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Данію</a:t>
            </a:r>
            <a:r>
              <a:rPr lang="ru-RU" dirty="0"/>
              <a:t> </a:t>
            </a:r>
            <a:r>
              <a:rPr lang="ru-RU" dirty="0" err="1"/>
              <a:t>підштовхувало</a:t>
            </a:r>
            <a:r>
              <a:rPr lang="ru-RU" dirty="0"/>
              <a:t> до </a:t>
            </a:r>
            <a:r>
              <a:rPr lang="ru-RU" dirty="0" err="1"/>
              <a:t>конфлікту</a:t>
            </a:r>
            <a:r>
              <a:rPr lang="ru-RU" dirty="0"/>
              <a:t> з </a:t>
            </a:r>
            <a:r>
              <a:rPr lang="ru-RU" dirty="0" err="1"/>
              <a:t>Швецією</a:t>
            </a:r>
            <a:r>
              <a:rPr lang="ru-RU" dirty="0"/>
              <a:t> </a:t>
            </a:r>
            <a:r>
              <a:rPr lang="ru-RU" dirty="0" err="1"/>
              <a:t>давнє</a:t>
            </a:r>
            <a:r>
              <a:rPr lang="ru-RU" dirty="0"/>
              <a:t> </a:t>
            </a:r>
            <a:r>
              <a:rPr lang="ru-RU" dirty="0" err="1"/>
              <a:t>суперництво</a:t>
            </a:r>
            <a:r>
              <a:rPr lang="ru-RU" dirty="0"/>
              <a:t> за </a:t>
            </a:r>
            <a:r>
              <a:rPr lang="ru-RU" dirty="0" err="1"/>
              <a:t>панування</a:t>
            </a:r>
            <a:r>
              <a:rPr lang="ru-RU" dirty="0"/>
              <a:t> на </a:t>
            </a:r>
            <a:r>
              <a:rPr lang="ru-RU" dirty="0" err="1"/>
              <a:t>Балтійському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. У 1658 </a:t>
            </a:r>
            <a:r>
              <a:rPr lang="ru-RU" dirty="0" err="1"/>
              <a:t>році</a:t>
            </a:r>
            <a:r>
              <a:rPr lang="ru-RU" dirty="0"/>
              <a:t> Карл Х Густав </a:t>
            </a:r>
            <a:r>
              <a:rPr lang="ru-RU" dirty="0" err="1"/>
              <a:t>розбив</a:t>
            </a:r>
            <a:r>
              <a:rPr lang="ru-RU" dirty="0"/>
              <a:t> </a:t>
            </a:r>
            <a:r>
              <a:rPr lang="ru-RU" dirty="0" err="1"/>
              <a:t>данців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походу в </a:t>
            </a:r>
            <a:r>
              <a:rPr lang="ru-RU" dirty="0" err="1"/>
              <a:t>Ютландію</a:t>
            </a:r>
            <a:r>
              <a:rPr lang="ru-RU" dirty="0"/>
              <a:t> і </a:t>
            </a:r>
            <a:r>
              <a:rPr lang="ru-RU" dirty="0" err="1"/>
              <a:t>Зеландію</a:t>
            </a:r>
            <a:r>
              <a:rPr lang="ru-RU" dirty="0"/>
              <a:t> і </a:t>
            </a:r>
            <a:r>
              <a:rPr lang="ru-RU" dirty="0" err="1"/>
              <a:t>відторгнув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провінцій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Скандинавського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. </a:t>
            </a:r>
            <a:r>
              <a:rPr lang="ru-RU" dirty="0" err="1"/>
              <a:t>Данія</a:t>
            </a:r>
            <a:r>
              <a:rPr lang="ru-RU" dirty="0"/>
              <a:t> </a:t>
            </a:r>
            <a:r>
              <a:rPr lang="ru-RU" dirty="0" err="1"/>
              <a:t>відмовилася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мита</a:t>
            </a:r>
            <a:r>
              <a:rPr lang="ru-RU" dirty="0"/>
              <a:t> при </a:t>
            </a:r>
            <a:r>
              <a:rPr lang="ru-RU" dirty="0" err="1"/>
              <a:t>проході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 через </a:t>
            </a:r>
            <a:r>
              <a:rPr lang="ru-RU" dirty="0" err="1"/>
              <a:t>Зундську</a:t>
            </a:r>
            <a:r>
              <a:rPr lang="ru-RU" dirty="0"/>
              <a:t> протоку.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гостро</a:t>
            </a:r>
            <a:r>
              <a:rPr lang="ru-RU" dirty="0"/>
              <a:t> </a:t>
            </a:r>
            <a:r>
              <a:rPr lang="ru-RU" dirty="0" err="1"/>
              <a:t>змагалися</a:t>
            </a:r>
            <a:r>
              <a:rPr lang="ru-RU" dirty="0"/>
              <a:t> за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err="1"/>
              <a:t>сусіда</a:t>
            </a:r>
            <a:r>
              <a:rPr lang="ru-RU" dirty="0"/>
              <a:t> </a:t>
            </a:r>
            <a:r>
              <a:rPr lang="ru-RU" dirty="0" err="1"/>
              <a:t>Данії</a:t>
            </a:r>
            <a:r>
              <a:rPr lang="ru-RU" dirty="0"/>
              <a:t> — герцогство </a:t>
            </a:r>
            <a:r>
              <a:rPr lang="ru-RU" dirty="0" err="1"/>
              <a:t>Шлезвіг-Голштейн</a:t>
            </a:r>
            <a:r>
              <a:rPr lang="ru-RU" dirty="0"/>
              <a:t>.</a:t>
            </a:r>
          </a:p>
          <a:p>
            <a:r>
              <a:rPr lang="ru-RU" dirty="0" err="1"/>
              <a:t>Вступ</a:t>
            </a:r>
            <a:r>
              <a:rPr lang="ru-RU" dirty="0"/>
              <a:t> до союзу </a:t>
            </a:r>
            <a:r>
              <a:rPr lang="ru-RU" dirty="0" err="1"/>
              <a:t>Саксонії</a:t>
            </a:r>
            <a:r>
              <a:rPr lang="ru-RU" dirty="0"/>
              <a:t> </a:t>
            </a:r>
            <a:r>
              <a:rPr lang="ru-RU" dirty="0" err="1"/>
              <a:t>пояснювався</a:t>
            </a:r>
            <a:r>
              <a:rPr lang="ru-RU" dirty="0"/>
              <a:t> </a:t>
            </a:r>
            <a:r>
              <a:rPr lang="ru-RU" dirty="0" err="1"/>
              <a:t>зобов'язанням</a:t>
            </a:r>
            <a:r>
              <a:rPr lang="ru-RU" dirty="0"/>
              <a:t> Августа </a:t>
            </a:r>
            <a:r>
              <a:rPr lang="en-US" dirty="0"/>
              <a:t>II </a:t>
            </a:r>
            <a:r>
              <a:rPr lang="ru-RU" dirty="0"/>
              <a:t>Сильного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Посполитій</a:t>
            </a:r>
            <a:r>
              <a:rPr lang="ru-RU" dirty="0"/>
              <a:t> </a:t>
            </a:r>
            <a:r>
              <a:rPr lang="ru-RU" dirty="0" err="1"/>
              <a:t>Ліфляндію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обрання</a:t>
            </a:r>
            <a:r>
              <a:rPr lang="ru-RU" dirty="0"/>
              <a:t> </a:t>
            </a:r>
            <a:r>
              <a:rPr lang="ru-RU" dirty="0" err="1"/>
              <a:t>польським</a:t>
            </a:r>
            <a:r>
              <a:rPr lang="ru-RU" dirty="0"/>
              <a:t> королем.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провінція</a:t>
            </a:r>
            <a:r>
              <a:rPr lang="ru-RU" dirty="0"/>
              <a:t> </a:t>
            </a:r>
            <a:r>
              <a:rPr lang="ru-RU" dirty="0" err="1"/>
              <a:t>опинилася</a:t>
            </a:r>
            <a:r>
              <a:rPr lang="ru-RU" dirty="0"/>
              <a:t> в руках </a:t>
            </a:r>
            <a:r>
              <a:rPr lang="ru-RU" dirty="0" err="1"/>
              <a:t>Швеції</a:t>
            </a:r>
            <a:r>
              <a:rPr lang="ru-RU" dirty="0"/>
              <a:t> за </a:t>
            </a:r>
            <a:r>
              <a:rPr lang="ru-RU" dirty="0" err="1"/>
              <a:t>Олівським</a:t>
            </a:r>
            <a:r>
              <a:rPr lang="ru-RU" dirty="0"/>
              <a:t> </a:t>
            </a:r>
            <a:r>
              <a:rPr lang="ru-RU" dirty="0" err="1"/>
              <a:t>мирним</a:t>
            </a:r>
            <a:r>
              <a:rPr lang="ru-RU" dirty="0"/>
              <a:t> договором 1660 року.</a:t>
            </a:r>
          </a:p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коаліція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оформлена договором 1699 року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Росією</a:t>
            </a:r>
            <a:r>
              <a:rPr lang="ru-RU" dirty="0"/>
              <a:t> і </a:t>
            </a:r>
            <a:r>
              <a:rPr lang="ru-RU" dirty="0" err="1"/>
              <a:t>Данією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Росія</a:t>
            </a:r>
            <a:r>
              <a:rPr lang="ru-RU" dirty="0"/>
              <a:t> повинна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вступити</a:t>
            </a:r>
            <a:r>
              <a:rPr lang="ru-RU" dirty="0"/>
              <a:t> у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миру з </a:t>
            </a:r>
            <a:r>
              <a:rPr lang="ru-RU" dirty="0" err="1"/>
              <a:t>Османською</a:t>
            </a:r>
            <a:r>
              <a:rPr lang="ru-RU" dirty="0"/>
              <a:t> </a:t>
            </a:r>
            <a:r>
              <a:rPr lang="ru-RU" dirty="0" err="1"/>
              <a:t>імперією</a:t>
            </a:r>
            <a:r>
              <a:rPr lang="ru-RU" dirty="0"/>
              <a:t>. </a:t>
            </a:r>
            <a:r>
              <a:rPr lang="ru-RU" dirty="0" err="1"/>
              <a:t>Восени</a:t>
            </a:r>
            <a:r>
              <a:rPr lang="ru-RU" dirty="0"/>
              <a:t> того ж року до </a:t>
            </a:r>
            <a:r>
              <a:rPr lang="ru-RU" dirty="0" err="1"/>
              <a:t>переговорів</a:t>
            </a:r>
            <a:r>
              <a:rPr lang="ru-RU" dirty="0"/>
              <a:t> </a:t>
            </a:r>
            <a:r>
              <a:rPr lang="ru-RU" dirty="0" err="1"/>
              <a:t>долучилися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Августа </a:t>
            </a:r>
            <a:r>
              <a:rPr lang="en-US" dirty="0"/>
              <a:t>II.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58" y="2204864"/>
            <a:ext cx="5616624" cy="4137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1708 року Карл </a:t>
            </a:r>
            <a:r>
              <a:rPr lang="en-US" dirty="0"/>
              <a:t>XII (</a:t>
            </a:r>
            <a:r>
              <a:rPr lang="ru-RU" dirty="0" err="1"/>
              <a:t>шведський</a:t>
            </a:r>
            <a:r>
              <a:rPr lang="ru-RU" dirty="0"/>
              <a:t> король) почав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давній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/>
              <a:t> про </a:t>
            </a:r>
            <a:r>
              <a:rPr lang="ru-RU" dirty="0" err="1"/>
              <a:t>похід</a:t>
            </a:r>
            <a:r>
              <a:rPr lang="ru-RU" dirty="0"/>
              <a:t> на </a:t>
            </a:r>
            <a:r>
              <a:rPr lang="ru-RU" dirty="0" err="1"/>
              <a:t>Московію</a:t>
            </a:r>
            <a:r>
              <a:rPr lang="ru-RU" dirty="0"/>
              <a:t>. </a:t>
            </a:r>
            <a:r>
              <a:rPr lang="ru-RU" dirty="0" err="1"/>
              <a:t>Похід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на </a:t>
            </a:r>
            <a:r>
              <a:rPr lang="ru-RU" dirty="0" err="1"/>
              <a:t>Смоленськ</a:t>
            </a:r>
            <a:r>
              <a:rPr lang="ru-RU" dirty="0"/>
              <a:t> і на Москву через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та </a:t>
            </a:r>
            <a:r>
              <a:rPr lang="ru-RU" dirty="0" err="1"/>
              <a:t>Білорусі.Спочатку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 </a:t>
            </a:r>
            <a:r>
              <a:rPr lang="ru-RU" dirty="0" err="1"/>
              <a:t>склався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. Але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невдач</a:t>
            </a:r>
            <a:r>
              <a:rPr lang="ru-RU" dirty="0"/>
              <a:t> у </a:t>
            </a:r>
            <a:r>
              <a:rPr lang="ru-RU" dirty="0" err="1"/>
              <a:t>серпні</a:t>
            </a:r>
            <a:r>
              <a:rPr lang="ru-RU" dirty="0"/>
              <a:t> - </a:t>
            </a:r>
            <a:r>
              <a:rPr lang="ru-RU" dirty="0" err="1"/>
              <a:t>вересні</a:t>
            </a:r>
            <a:r>
              <a:rPr lang="ru-RU" dirty="0"/>
              <a:t> Карл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плану.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сподіваючись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свою </a:t>
            </a:r>
            <a:r>
              <a:rPr lang="ru-RU" dirty="0" err="1"/>
              <a:t>армію</a:t>
            </a:r>
            <a:r>
              <a:rPr lang="ru-RU" dirty="0"/>
              <a:t> </a:t>
            </a:r>
            <a:r>
              <a:rPr lang="ru-RU" dirty="0" err="1"/>
              <a:t>провіантом</a:t>
            </a:r>
            <a:r>
              <a:rPr lang="ru-RU" dirty="0"/>
              <a:t> та </a:t>
            </a:r>
            <a:r>
              <a:rPr lang="ru-RU" dirty="0" err="1"/>
              <a:t>зміцнити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потугу </a:t>
            </a:r>
            <a:r>
              <a:rPr lang="ru-RU" dirty="0" err="1"/>
              <a:t>козацькими</a:t>
            </a:r>
            <a:r>
              <a:rPr lang="ru-RU" dirty="0"/>
              <a:t> полками й </a:t>
            </a:r>
            <a:r>
              <a:rPr lang="ru-RU" dirty="0" err="1"/>
              <a:t>військом</a:t>
            </a:r>
            <a:r>
              <a:rPr lang="ru-RU" dirty="0"/>
              <a:t> </a:t>
            </a:r>
            <a:r>
              <a:rPr lang="ru-RU" dirty="0" err="1"/>
              <a:t>Лещинського</a:t>
            </a:r>
            <a:r>
              <a:rPr lang="ru-RU" dirty="0"/>
              <a:t>. </a:t>
            </a:r>
            <a:r>
              <a:rPr lang="ru-RU" dirty="0" err="1"/>
              <a:t>Шведський</a:t>
            </a:r>
            <a:r>
              <a:rPr lang="ru-RU" dirty="0"/>
              <a:t> король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покладав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 на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кримського</a:t>
            </a:r>
            <a:r>
              <a:rPr lang="ru-RU" dirty="0"/>
              <a:t> хана та </a:t>
            </a:r>
            <a:r>
              <a:rPr lang="ru-RU" dirty="0" err="1"/>
              <a:t>турецького</a:t>
            </a:r>
            <a:r>
              <a:rPr lang="ru-RU" dirty="0"/>
              <a:t> султана.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Російський</a:t>
            </a: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похід</a:t>
            </a: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Карла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92507"/>
            <a:ext cx="2951132" cy="3884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68152"/>
            <a:ext cx="2808312" cy="3909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На початку </a:t>
            </a:r>
            <a:r>
              <a:rPr lang="ru-RU" dirty="0" err="1"/>
              <a:t>травня</a:t>
            </a:r>
            <a:r>
              <a:rPr lang="ru-RU" dirty="0"/>
              <a:t> 1709 </a:t>
            </a:r>
            <a:r>
              <a:rPr lang="ru-RU" dirty="0" err="1"/>
              <a:t>шведські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штурмом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, але </a:t>
            </a:r>
            <a:r>
              <a:rPr lang="ru-RU" dirty="0" err="1"/>
              <a:t>невдача</a:t>
            </a:r>
            <a:r>
              <a:rPr lang="ru-RU" dirty="0"/>
              <a:t> </a:t>
            </a:r>
            <a:r>
              <a:rPr lang="ru-RU" dirty="0" err="1"/>
              <a:t>змусила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приступити</a:t>
            </a:r>
            <a:r>
              <a:rPr lang="ru-RU" dirty="0"/>
              <a:t> до </a:t>
            </a:r>
            <a:r>
              <a:rPr lang="ru-RU" dirty="0" err="1"/>
              <a:t>довготривалої</a:t>
            </a:r>
            <a:r>
              <a:rPr lang="ru-RU" dirty="0"/>
              <a:t> облоги </a:t>
            </a:r>
            <a:r>
              <a:rPr lang="ru-RU" dirty="0" err="1"/>
              <a:t>Полтави</a:t>
            </a:r>
            <a:r>
              <a:rPr lang="ru-RU" dirty="0"/>
              <a:t>. Вперта оборона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московським</a:t>
            </a:r>
            <a:r>
              <a:rPr lang="ru-RU" dirty="0"/>
              <a:t> </a:t>
            </a:r>
            <a:r>
              <a:rPr lang="ru-RU" dirty="0" err="1"/>
              <a:t>гарнізоном</a:t>
            </a:r>
            <a:r>
              <a:rPr lang="ru-RU" dirty="0"/>
              <a:t>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скувала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Карла </a:t>
            </a:r>
            <a:r>
              <a:rPr lang="en-US" dirty="0"/>
              <a:t>XII </a:t>
            </a:r>
            <a:r>
              <a:rPr lang="ru-RU" dirty="0"/>
              <a:t>і </a:t>
            </a:r>
            <a:r>
              <a:rPr lang="ru-RU" dirty="0" err="1"/>
              <a:t>завдала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6 тис. </a:t>
            </a:r>
            <a:r>
              <a:rPr lang="ru-RU" dirty="0" err="1"/>
              <a:t>чол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вбито). </a:t>
            </a:r>
            <a:r>
              <a:rPr lang="ru-RU" dirty="0" err="1"/>
              <a:t>Це</a:t>
            </a:r>
            <a:r>
              <a:rPr lang="ru-RU" dirty="0"/>
              <a:t> дало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московському</a:t>
            </a:r>
            <a:r>
              <a:rPr lang="ru-RU" dirty="0"/>
              <a:t> </a:t>
            </a:r>
            <a:r>
              <a:rPr lang="ru-RU" dirty="0" err="1"/>
              <a:t>командуванню</a:t>
            </a:r>
            <a:r>
              <a:rPr lang="ru-RU" dirty="0"/>
              <a:t> </a:t>
            </a:r>
            <a:r>
              <a:rPr lang="ru-RU" dirty="0" err="1"/>
              <a:t>зосередити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і </a:t>
            </a:r>
            <a:r>
              <a:rPr lang="ru-RU" dirty="0" err="1"/>
              <a:t>підготуватися</a:t>
            </a:r>
            <a:r>
              <a:rPr lang="ru-RU" dirty="0"/>
              <a:t> до генерального бою, </a:t>
            </a:r>
            <a:r>
              <a:rPr lang="ru-RU" dirty="0" err="1"/>
              <a:t>який</a:t>
            </a:r>
            <a:r>
              <a:rPr lang="ru-RU" dirty="0"/>
              <a:t> Петро І </a:t>
            </a:r>
            <a:r>
              <a:rPr lang="ru-RU" dirty="0" err="1"/>
              <a:t>планував</a:t>
            </a:r>
            <a:r>
              <a:rPr lang="ru-RU" dirty="0"/>
              <a:t> провести 29.6.(10.7.) 1709. </a:t>
            </a:r>
            <a:r>
              <a:rPr lang="ru-RU" dirty="0" err="1"/>
              <a:t>Царськими</a:t>
            </a:r>
            <a:r>
              <a:rPr lang="ru-RU" dirty="0"/>
              <a:t> </a:t>
            </a:r>
            <a:r>
              <a:rPr lang="ru-RU" dirty="0" err="1"/>
              <a:t>військами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збудовано</a:t>
            </a:r>
            <a:r>
              <a:rPr lang="ru-RU" dirty="0"/>
              <a:t> </a:t>
            </a:r>
            <a:r>
              <a:rPr lang="ru-RU" dirty="0" err="1"/>
              <a:t>укріплений</a:t>
            </a:r>
            <a:r>
              <a:rPr lang="ru-RU" dirty="0"/>
              <a:t> </a:t>
            </a:r>
            <a:r>
              <a:rPr lang="ru-RU" dirty="0" err="1"/>
              <a:t>табір</a:t>
            </a:r>
            <a:r>
              <a:rPr lang="ru-RU" dirty="0"/>
              <a:t>, </a:t>
            </a:r>
            <a:r>
              <a:rPr lang="ru-RU" dirty="0" err="1"/>
              <a:t>підступи</a:t>
            </a:r>
            <a:r>
              <a:rPr lang="ru-RU" dirty="0"/>
              <a:t>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охороняли</a:t>
            </a:r>
            <a:r>
              <a:rPr lang="ru-RU" dirty="0"/>
              <a:t> 6 </a:t>
            </a:r>
            <a:r>
              <a:rPr lang="ru-RU" dirty="0" err="1"/>
              <a:t>поперечних</a:t>
            </a:r>
            <a:r>
              <a:rPr lang="ru-RU" dirty="0"/>
              <a:t> та 4 </a:t>
            </a:r>
            <a:r>
              <a:rPr lang="ru-RU" dirty="0" err="1"/>
              <a:t>поздовжніх</a:t>
            </a:r>
            <a:r>
              <a:rPr lang="ru-RU" dirty="0"/>
              <a:t> </a:t>
            </a:r>
            <a:r>
              <a:rPr lang="ru-RU" dirty="0" err="1"/>
              <a:t>редути</a:t>
            </a:r>
            <a:r>
              <a:rPr lang="ru-RU" dirty="0"/>
              <a:t>. </a:t>
            </a:r>
            <a:r>
              <a:rPr lang="ru-RU" dirty="0" err="1"/>
              <a:t>Армія</a:t>
            </a:r>
            <a:r>
              <a:rPr lang="ru-RU" dirty="0"/>
              <a:t> Петра І </a:t>
            </a:r>
            <a:r>
              <a:rPr lang="ru-RU" dirty="0" err="1"/>
              <a:t>нараховувала</a:t>
            </a:r>
            <a:r>
              <a:rPr lang="ru-RU" dirty="0"/>
              <a:t> 42500 </a:t>
            </a:r>
            <a:r>
              <a:rPr lang="ru-RU" dirty="0" err="1"/>
              <a:t>чол</a:t>
            </a:r>
            <a:r>
              <a:rPr lang="ru-RU" dirty="0"/>
              <a:t>. та 102 </a:t>
            </a:r>
            <a:r>
              <a:rPr lang="ru-RU" dirty="0" err="1"/>
              <a:t>гармати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вірне</a:t>
            </a:r>
            <a:r>
              <a:rPr lang="ru-RU" dirty="0"/>
              <a:t> </a:t>
            </a:r>
            <a:r>
              <a:rPr lang="ru-RU" dirty="0" err="1"/>
              <a:t>цареві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козацьке</a:t>
            </a:r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І. </a:t>
            </a:r>
            <a:r>
              <a:rPr lang="ru-RU" dirty="0" err="1"/>
              <a:t>Скоропадського</a:t>
            </a:r>
            <a:r>
              <a:rPr lang="ru-RU" dirty="0"/>
              <a:t> </a:t>
            </a:r>
            <a:r>
              <a:rPr lang="ru-RU" dirty="0" err="1"/>
              <a:t>перетинало</a:t>
            </a:r>
            <a:r>
              <a:rPr lang="ru-RU" dirty="0"/>
              <a:t> шведам шлях до </a:t>
            </a:r>
            <a:r>
              <a:rPr lang="ru-RU" dirty="0" err="1"/>
              <a:t>відступу</a:t>
            </a:r>
            <a:r>
              <a:rPr lang="ru-RU" dirty="0"/>
              <a:t> у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Дніпра</a:t>
            </a:r>
            <a:r>
              <a:rPr lang="ru-RU" dirty="0"/>
              <a:t>. </a:t>
            </a:r>
            <a:r>
              <a:rPr lang="ru-RU" dirty="0" err="1"/>
              <a:t>Шведське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складалася</a:t>
            </a:r>
            <a:r>
              <a:rPr lang="ru-RU" dirty="0"/>
              <a:t> з 31000 </a:t>
            </a:r>
            <a:r>
              <a:rPr lang="ru-RU" dirty="0" err="1"/>
              <a:t>чол</a:t>
            </a:r>
            <a:r>
              <a:rPr lang="ru-RU" dirty="0"/>
              <a:t>. та 6 </a:t>
            </a:r>
            <a:r>
              <a:rPr lang="ru-RU" dirty="0" err="1"/>
              <a:t>гармат</a:t>
            </a:r>
            <a:r>
              <a:rPr lang="ru-RU" dirty="0"/>
              <a:t>. </a:t>
            </a:r>
            <a:r>
              <a:rPr lang="ru-RU" dirty="0" err="1"/>
              <a:t>Гетьманські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битві</a:t>
            </a:r>
            <a:r>
              <a:rPr lang="ru-RU" dirty="0"/>
              <a:t> не брали. Вони </a:t>
            </a:r>
            <a:r>
              <a:rPr lang="ru-RU" dirty="0" err="1"/>
              <a:t>охороняли</a:t>
            </a:r>
            <a:r>
              <a:rPr lang="ru-RU" dirty="0"/>
              <a:t> </a:t>
            </a:r>
            <a:r>
              <a:rPr lang="ru-RU" dirty="0" err="1"/>
              <a:t>шведський</a:t>
            </a:r>
            <a:r>
              <a:rPr lang="ru-RU" dirty="0"/>
              <a:t> обоз, </a:t>
            </a:r>
            <a:r>
              <a:rPr lang="ru-RU" dirty="0" err="1"/>
              <a:t>частково</a:t>
            </a:r>
            <a:r>
              <a:rPr lang="ru-RU" dirty="0"/>
              <a:t> брали участь в </a:t>
            </a:r>
            <a:r>
              <a:rPr lang="ru-RU" dirty="0" err="1"/>
              <a:t>облозі</a:t>
            </a:r>
            <a:r>
              <a:rPr lang="ru-RU" dirty="0"/>
              <a:t> </a:t>
            </a:r>
            <a:r>
              <a:rPr lang="ru-RU" dirty="0" err="1"/>
              <a:t>Полтави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дозволило </a:t>
            </a:r>
            <a:r>
              <a:rPr lang="ru-RU" dirty="0" err="1"/>
              <a:t>московській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оточити</a:t>
            </a:r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 Карла </a:t>
            </a:r>
            <a:r>
              <a:rPr lang="en-US" dirty="0"/>
              <a:t>XII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гарнізону</a:t>
            </a:r>
            <a:r>
              <a:rPr lang="ru-RU" dirty="0"/>
              <a:t> </a:t>
            </a:r>
            <a:r>
              <a:rPr lang="ru-RU" dirty="0" err="1"/>
              <a:t>Полтави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вилазку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шведів</a:t>
            </a:r>
            <a:r>
              <a:rPr lang="ru-RU" dirty="0"/>
              <a:t>. Карл </a:t>
            </a:r>
            <a:r>
              <a:rPr lang="en-US" dirty="0"/>
              <a:t>XII, </a:t>
            </a:r>
            <a:r>
              <a:rPr lang="ru-RU" dirty="0" err="1"/>
              <a:t>дізнавшись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 26.6.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прибуття</a:t>
            </a:r>
            <a:r>
              <a:rPr lang="ru-RU" dirty="0"/>
              <a:t> на </a:t>
            </a:r>
            <a:r>
              <a:rPr lang="ru-RU" dirty="0" err="1"/>
              <a:t>допомогу</a:t>
            </a:r>
            <a:r>
              <a:rPr lang="ru-RU" dirty="0"/>
              <a:t> Петру І 40-тисячного </a:t>
            </a:r>
            <a:r>
              <a:rPr lang="ru-RU" dirty="0" err="1"/>
              <a:t>війська</a:t>
            </a:r>
            <a:r>
              <a:rPr lang="ru-RU" dirty="0"/>
              <a:t> хана </a:t>
            </a:r>
            <a:r>
              <a:rPr lang="ru-RU" dirty="0" err="1"/>
              <a:t>Дюки</a:t>
            </a:r>
            <a:r>
              <a:rPr lang="ru-RU" dirty="0"/>
              <a:t>,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випередити</a:t>
            </a:r>
            <a:r>
              <a:rPr lang="ru-RU" dirty="0"/>
              <a:t> </a:t>
            </a:r>
            <a:r>
              <a:rPr lang="ru-RU" dirty="0" err="1"/>
              <a:t>московське</a:t>
            </a:r>
            <a:r>
              <a:rPr lang="ru-RU" dirty="0"/>
              <a:t> </a:t>
            </a:r>
            <a:r>
              <a:rPr lang="ru-RU" dirty="0" err="1"/>
              <a:t>командування</a:t>
            </a:r>
            <a:r>
              <a:rPr lang="ru-RU" dirty="0"/>
              <a:t> і першим </a:t>
            </a:r>
            <a:r>
              <a:rPr lang="ru-RU" dirty="0" err="1"/>
              <a:t>розпочати</a:t>
            </a:r>
            <a:r>
              <a:rPr lang="ru-RU" dirty="0"/>
              <a:t> битву. Будучи </a:t>
            </a:r>
            <a:r>
              <a:rPr lang="ru-RU" dirty="0" err="1"/>
              <a:t>пораненим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, король передав </a:t>
            </a:r>
            <a:r>
              <a:rPr lang="ru-RU" dirty="0" err="1"/>
              <a:t>командування</a:t>
            </a:r>
            <a:r>
              <a:rPr lang="ru-RU" dirty="0"/>
              <a:t> фельдмаршалу К. Г. </a:t>
            </a:r>
            <a:r>
              <a:rPr lang="ru-RU" dirty="0" err="1"/>
              <a:t>Реншільду</a:t>
            </a:r>
            <a:r>
              <a:rPr lang="ru-RU" dirty="0"/>
              <a:t>. О 5 год. ранку 27.6.(8.07).1709 </a:t>
            </a:r>
            <a:r>
              <a:rPr lang="ru-RU" dirty="0" err="1"/>
              <a:t>шведська</a:t>
            </a:r>
            <a:r>
              <a:rPr lang="ru-RU" dirty="0"/>
              <a:t> </a:t>
            </a:r>
            <a:r>
              <a:rPr lang="ru-RU" dirty="0" err="1"/>
              <a:t>піхота</a:t>
            </a:r>
            <a:r>
              <a:rPr lang="ru-RU" dirty="0"/>
              <a:t> </a:t>
            </a:r>
            <a:r>
              <a:rPr lang="ru-RU" dirty="0" err="1"/>
              <a:t>розпочала</a:t>
            </a:r>
            <a:r>
              <a:rPr lang="ru-RU" dirty="0"/>
              <a:t> штурм </a:t>
            </a:r>
            <a:r>
              <a:rPr lang="ru-RU" dirty="0" err="1"/>
              <a:t>редутів</a:t>
            </a:r>
            <a:r>
              <a:rPr lang="ru-RU" dirty="0"/>
              <a:t>, але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відкинута</a:t>
            </a:r>
            <a:r>
              <a:rPr lang="ru-RU" dirty="0"/>
              <a:t> </a:t>
            </a:r>
            <a:r>
              <a:rPr lang="ru-RU" dirty="0" err="1"/>
              <a:t>московською</a:t>
            </a:r>
            <a:r>
              <a:rPr lang="ru-RU" dirty="0"/>
              <a:t> </a:t>
            </a:r>
            <a:r>
              <a:rPr lang="ru-RU" dirty="0" err="1"/>
              <a:t>кавалерією</a:t>
            </a:r>
            <a:r>
              <a:rPr lang="ru-RU" dirty="0"/>
              <a:t>. Вступивши в </a:t>
            </a:r>
            <a:r>
              <a:rPr lang="ru-RU" dirty="0" err="1"/>
              <a:t>бій</a:t>
            </a:r>
            <a:r>
              <a:rPr lang="ru-RU" dirty="0"/>
              <a:t> </a:t>
            </a:r>
            <a:r>
              <a:rPr lang="ru-RU" dirty="0" err="1"/>
              <a:t>шведська</a:t>
            </a:r>
            <a:r>
              <a:rPr lang="ru-RU" dirty="0"/>
              <a:t> </a:t>
            </a:r>
            <a:r>
              <a:rPr lang="ru-RU" dirty="0" err="1"/>
              <a:t>кіннота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вела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кавалерією</a:t>
            </a:r>
            <a:r>
              <a:rPr lang="ru-RU" dirty="0"/>
              <a:t> противника, але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гарматним</a:t>
            </a:r>
            <a:r>
              <a:rPr lang="ru-RU" dirty="0"/>
              <a:t> вогнем </a:t>
            </a:r>
            <a:r>
              <a:rPr lang="ru-RU" dirty="0" err="1"/>
              <a:t>змушена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відступити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шведська</a:t>
            </a:r>
            <a:r>
              <a:rPr lang="ru-RU" dirty="0"/>
              <a:t> </a:t>
            </a:r>
            <a:r>
              <a:rPr lang="ru-RU" dirty="0" err="1"/>
              <a:t>піхота</a:t>
            </a:r>
            <a:r>
              <a:rPr lang="ru-RU" dirty="0"/>
              <a:t> </a:t>
            </a:r>
            <a:r>
              <a:rPr lang="ru-RU" dirty="0" err="1"/>
              <a:t>перегрупувалась</a:t>
            </a:r>
            <a:r>
              <a:rPr lang="ru-RU" dirty="0"/>
              <a:t> і </a:t>
            </a:r>
            <a:r>
              <a:rPr lang="ru-RU" dirty="0" err="1"/>
              <a:t>розпочала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штурм </a:t>
            </a:r>
            <a:r>
              <a:rPr lang="ru-RU" dirty="0" err="1"/>
              <a:t>редутів</a:t>
            </a:r>
            <a:r>
              <a:rPr lang="ru-RU" dirty="0"/>
              <a:t>, два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здобуті</a:t>
            </a:r>
            <a:r>
              <a:rPr lang="ru-RU" dirty="0"/>
              <a:t>, але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нищівний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 </a:t>
            </a:r>
            <a:r>
              <a:rPr lang="ru-RU" dirty="0" err="1"/>
              <a:t>московської</a:t>
            </a:r>
            <a:r>
              <a:rPr lang="ru-RU" dirty="0"/>
              <a:t> </a:t>
            </a:r>
            <a:r>
              <a:rPr lang="ru-RU" dirty="0" err="1"/>
              <a:t>артилерії</a:t>
            </a:r>
            <a:r>
              <a:rPr lang="ru-RU" dirty="0"/>
              <a:t> </a:t>
            </a:r>
            <a:r>
              <a:rPr lang="ru-RU" dirty="0" err="1"/>
              <a:t>змусив</a:t>
            </a:r>
            <a:r>
              <a:rPr lang="ru-RU" dirty="0"/>
              <a:t> </a:t>
            </a:r>
            <a:r>
              <a:rPr lang="ru-RU" dirty="0" err="1"/>
              <a:t>шведів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зайняті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. </a:t>
            </a:r>
            <a:r>
              <a:rPr lang="ru-RU" dirty="0" err="1"/>
              <a:t>Спроба</a:t>
            </a:r>
            <a:r>
              <a:rPr lang="ru-RU" dirty="0"/>
              <a:t> Карла </a:t>
            </a:r>
            <a:r>
              <a:rPr lang="en-US" dirty="0"/>
              <a:t>XII </a:t>
            </a:r>
            <a:r>
              <a:rPr lang="ru-RU" dirty="0" err="1"/>
              <a:t>обійти</a:t>
            </a:r>
            <a:r>
              <a:rPr lang="ru-RU" dirty="0"/>
              <a:t> </a:t>
            </a:r>
            <a:r>
              <a:rPr lang="ru-RU" dirty="0" err="1"/>
              <a:t>редути</a:t>
            </a:r>
            <a:r>
              <a:rPr lang="ru-RU" dirty="0"/>
              <a:t> з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зазнала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. </a:t>
            </a:r>
            <a:r>
              <a:rPr lang="ru-RU" dirty="0" err="1"/>
              <a:t>Навальний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</a:t>
            </a:r>
            <a:r>
              <a:rPr lang="ru-RU" dirty="0" err="1"/>
              <a:t>шведської</a:t>
            </a:r>
            <a:r>
              <a:rPr lang="ru-RU" dirty="0"/>
              <a:t> </a:t>
            </a:r>
            <a:r>
              <a:rPr lang="ru-RU" dirty="0" err="1"/>
              <a:t>піхоти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зупинений</a:t>
            </a:r>
            <a:r>
              <a:rPr lang="ru-RU" dirty="0"/>
              <a:t> </a:t>
            </a:r>
            <a:r>
              <a:rPr lang="ru-RU" dirty="0" err="1"/>
              <a:t>гарматним</a:t>
            </a:r>
            <a:r>
              <a:rPr lang="ru-RU" dirty="0"/>
              <a:t> вогнем і </a:t>
            </a:r>
            <a:r>
              <a:rPr lang="ru-RU" dirty="0" err="1"/>
              <a:t>шведи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відступити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Будищинського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Полтавська битва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46" y="2348880"/>
            <a:ext cx="5592500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9 год. ранку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перегрупувавши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вступили у </a:t>
            </a:r>
            <a:r>
              <a:rPr lang="ru-RU" dirty="0" err="1"/>
              <a:t>рукопашний</a:t>
            </a:r>
            <a:r>
              <a:rPr lang="ru-RU" dirty="0"/>
              <a:t> </a:t>
            </a:r>
            <a:r>
              <a:rPr lang="ru-RU" dirty="0" err="1"/>
              <a:t>бій</a:t>
            </a:r>
            <a:r>
              <a:rPr lang="ru-RU" dirty="0"/>
              <a:t>,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шведи</a:t>
            </a:r>
            <a:r>
              <a:rPr lang="ru-RU" dirty="0"/>
              <a:t> не </a:t>
            </a:r>
            <a:r>
              <a:rPr lang="ru-RU" dirty="0" err="1"/>
              <a:t>витримали</a:t>
            </a:r>
            <a:r>
              <a:rPr lang="ru-RU" dirty="0"/>
              <a:t> натиску і почали </a:t>
            </a:r>
            <a:r>
              <a:rPr lang="ru-RU" dirty="0" err="1"/>
              <a:t>залишати</a:t>
            </a:r>
            <a:r>
              <a:rPr lang="ru-RU" dirty="0"/>
              <a:t> поле бою. До 11 </a:t>
            </a:r>
            <a:r>
              <a:rPr lang="ru-RU" dirty="0" err="1"/>
              <a:t>години</a:t>
            </a:r>
            <a:r>
              <a:rPr lang="ru-RU" dirty="0"/>
              <a:t> ранку битва </a:t>
            </a:r>
            <a:r>
              <a:rPr lang="ru-RU" dirty="0" err="1"/>
              <a:t>закінчилась</a:t>
            </a:r>
            <a:r>
              <a:rPr lang="ru-RU" dirty="0"/>
              <a:t> </a:t>
            </a:r>
            <a:r>
              <a:rPr lang="ru-RU" dirty="0" err="1"/>
              <a:t>цілковитою</a:t>
            </a:r>
            <a:r>
              <a:rPr lang="ru-RU" dirty="0"/>
              <a:t> </a:t>
            </a:r>
            <a:r>
              <a:rPr lang="ru-RU" dirty="0" err="1"/>
              <a:t>поразкою</a:t>
            </a:r>
            <a:r>
              <a:rPr lang="ru-RU" dirty="0"/>
              <a:t> </a:t>
            </a:r>
            <a:r>
              <a:rPr lang="ru-RU" dirty="0" err="1"/>
              <a:t>шведського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 У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битві</a:t>
            </a:r>
            <a:r>
              <a:rPr lang="ru-RU" dirty="0"/>
              <a:t> </a:t>
            </a:r>
            <a:r>
              <a:rPr lang="ru-RU" dirty="0" err="1"/>
              <a:t>шведи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9234 </a:t>
            </a:r>
            <a:r>
              <a:rPr lang="ru-RU" dirty="0" err="1"/>
              <a:t>чол</a:t>
            </a:r>
            <a:r>
              <a:rPr lang="ru-RU" dirty="0"/>
              <a:t>. </a:t>
            </a:r>
            <a:r>
              <a:rPr lang="ru-RU" dirty="0" err="1"/>
              <a:t>вбитими</a:t>
            </a:r>
            <a:r>
              <a:rPr lang="ru-RU" dirty="0"/>
              <a:t> та 2874 </a:t>
            </a:r>
            <a:r>
              <a:rPr lang="ru-RU" dirty="0" err="1"/>
              <a:t>чол</a:t>
            </a:r>
            <a:r>
              <a:rPr lang="ru-RU" dirty="0"/>
              <a:t>. </a:t>
            </a:r>
            <a:r>
              <a:rPr lang="ru-RU" dirty="0" err="1"/>
              <a:t>пораненими</a:t>
            </a:r>
            <a:r>
              <a:rPr lang="ru-RU" dirty="0"/>
              <a:t>. У полон </a:t>
            </a:r>
            <a:r>
              <a:rPr lang="ru-RU" dirty="0" err="1"/>
              <a:t>потрапили</a:t>
            </a:r>
            <a:r>
              <a:rPr lang="ru-RU" dirty="0"/>
              <a:t> фельдмаршал К. Г. </a:t>
            </a:r>
            <a:r>
              <a:rPr lang="ru-RU" dirty="0" err="1"/>
              <a:t>Реншільд</a:t>
            </a:r>
            <a:r>
              <a:rPr lang="ru-RU" dirty="0"/>
              <a:t>, перший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 граф </a:t>
            </a:r>
            <a:r>
              <a:rPr lang="ru-RU" dirty="0" err="1"/>
              <a:t>Пінер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генералів</a:t>
            </a:r>
            <a:r>
              <a:rPr lang="ru-RU" dirty="0"/>
              <a:t> та </a:t>
            </a:r>
            <a:r>
              <a:rPr lang="ru-RU" dirty="0" err="1"/>
              <a:t>офіцерів</a:t>
            </a:r>
            <a:r>
              <a:rPr lang="ru-RU" dirty="0"/>
              <a:t>.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московської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становили 1345 </a:t>
            </a:r>
            <a:r>
              <a:rPr lang="ru-RU" dirty="0" err="1"/>
              <a:t>чол</a:t>
            </a:r>
            <a:r>
              <a:rPr lang="ru-RU" dirty="0"/>
              <a:t>. </a:t>
            </a:r>
            <a:r>
              <a:rPr lang="ru-RU" dirty="0" err="1"/>
              <a:t>вбитими</a:t>
            </a:r>
            <a:r>
              <a:rPr lang="ru-RU" dirty="0"/>
              <a:t> і 3290 </a:t>
            </a:r>
            <a:r>
              <a:rPr lang="ru-RU" dirty="0" err="1"/>
              <a:t>чол</a:t>
            </a:r>
            <a:r>
              <a:rPr lang="ru-RU" dirty="0"/>
              <a:t>. </a:t>
            </a:r>
            <a:r>
              <a:rPr lang="ru-RU" dirty="0" err="1"/>
              <a:t>пораненими</a:t>
            </a:r>
            <a:r>
              <a:rPr lang="ru-RU" dirty="0"/>
              <a:t>.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/>
              <a:t>шведського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генерала А.-Л. </a:t>
            </a:r>
            <a:r>
              <a:rPr lang="ru-RU" dirty="0" err="1"/>
              <a:t>Левенгаупта</a:t>
            </a:r>
            <a:r>
              <a:rPr lang="ru-RU" dirty="0"/>
              <a:t> </a:t>
            </a:r>
            <a:r>
              <a:rPr lang="ru-RU" dirty="0" err="1"/>
              <a:t>відступили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р. </a:t>
            </a:r>
            <a:r>
              <a:rPr lang="ru-RU" dirty="0" err="1"/>
              <a:t>Ворскли</a:t>
            </a:r>
            <a:r>
              <a:rPr lang="ru-RU" dirty="0"/>
              <a:t> у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Дніпра</a:t>
            </a:r>
            <a:r>
              <a:rPr lang="ru-RU" dirty="0"/>
              <a:t>.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Переволочної</a:t>
            </a:r>
            <a:r>
              <a:rPr lang="ru-RU" dirty="0"/>
              <a:t> Карл </a:t>
            </a:r>
            <a:r>
              <a:rPr lang="en-US" dirty="0"/>
              <a:t>XII, </a:t>
            </a:r>
            <a:r>
              <a:rPr lang="ru-RU" dirty="0"/>
              <a:t>І. Мазепа, К. </a:t>
            </a:r>
            <a:r>
              <a:rPr lang="ru-RU" dirty="0" err="1"/>
              <a:t>Гордієнко</a:t>
            </a:r>
            <a:r>
              <a:rPr lang="ru-RU" dirty="0"/>
              <a:t> та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 старшин, разом </a:t>
            </a:r>
            <a:r>
              <a:rPr lang="ru-RU" dirty="0" err="1"/>
              <a:t>із</a:t>
            </a:r>
            <a:r>
              <a:rPr lang="ru-RU" dirty="0"/>
              <a:t> загонами </a:t>
            </a:r>
            <a:r>
              <a:rPr lang="ru-RU" dirty="0" err="1"/>
              <a:t>шведів</a:t>
            </a:r>
            <a:r>
              <a:rPr lang="ru-RU" dirty="0"/>
              <a:t> та </a:t>
            </a:r>
            <a:r>
              <a:rPr lang="ru-RU" dirty="0" err="1"/>
              <a:t>козаків</a:t>
            </a:r>
            <a:r>
              <a:rPr lang="ru-RU" dirty="0"/>
              <a:t> (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3000 </a:t>
            </a:r>
            <a:r>
              <a:rPr lang="ru-RU" dirty="0" err="1"/>
              <a:t>чол</a:t>
            </a:r>
            <a:r>
              <a:rPr lang="ru-RU" dirty="0"/>
              <a:t>.) </a:t>
            </a:r>
            <a:r>
              <a:rPr lang="ru-RU" dirty="0" err="1"/>
              <a:t>переправилися</a:t>
            </a:r>
            <a:r>
              <a:rPr lang="ru-RU" dirty="0"/>
              <a:t> через </a:t>
            </a:r>
            <a:r>
              <a:rPr lang="ru-RU" dirty="0" err="1"/>
              <a:t>Дніпро</a:t>
            </a:r>
            <a:r>
              <a:rPr lang="ru-RU" dirty="0"/>
              <a:t> і </a:t>
            </a:r>
            <a:r>
              <a:rPr lang="ru-RU" dirty="0" err="1"/>
              <a:t>відійшли</a:t>
            </a:r>
            <a:r>
              <a:rPr lang="ru-RU" dirty="0"/>
              <a:t> у </a:t>
            </a:r>
            <a:r>
              <a:rPr lang="ru-RU" dirty="0" err="1"/>
              <a:t>турецькі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. 30.6.(11.7).1709 </a:t>
            </a:r>
            <a:r>
              <a:rPr lang="ru-RU" dirty="0" err="1"/>
              <a:t>армія</a:t>
            </a:r>
            <a:r>
              <a:rPr lang="ru-RU" dirty="0"/>
              <a:t> А.-Л. </a:t>
            </a:r>
            <a:r>
              <a:rPr lang="ru-RU" dirty="0" err="1"/>
              <a:t>Левенгаупта</a:t>
            </a:r>
            <a:r>
              <a:rPr lang="ru-RU" dirty="0"/>
              <a:t> (16000 </a:t>
            </a:r>
            <a:r>
              <a:rPr lang="ru-RU" dirty="0" err="1"/>
              <a:t>чол</a:t>
            </a:r>
            <a:r>
              <a:rPr lang="ru-RU" dirty="0"/>
              <a:t>.) у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Переволочної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оточена </a:t>
            </a:r>
            <a:r>
              <a:rPr lang="ru-RU" dirty="0" err="1"/>
              <a:t>кіннотою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О. Меншикова і </a:t>
            </a:r>
            <a:r>
              <a:rPr lang="ru-RU" dirty="0" err="1"/>
              <a:t>здалася</a:t>
            </a:r>
            <a:r>
              <a:rPr lang="ru-RU" dirty="0"/>
              <a:t> у полон.</a:t>
            </a:r>
          </a:p>
          <a:p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жорстокість</a:t>
            </a:r>
            <a:r>
              <a:rPr lang="ru-RU" dirty="0"/>
              <a:t> проявила Москва, яка </a:t>
            </a:r>
            <a:r>
              <a:rPr lang="ru-RU" dirty="0" err="1"/>
              <a:t>знищила</a:t>
            </a:r>
            <a:r>
              <a:rPr lang="ru-RU" dirty="0"/>
              <a:t> </a:t>
            </a:r>
            <a:r>
              <a:rPr lang="ru-RU" dirty="0" err="1"/>
              <a:t>дощенту</a:t>
            </a:r>
            <a:r>
              <a:rPr lang="ru-RU" dirty="0"/>
              <a:t> </a:t>
            </a:r>
            <a:r>
              <a:rPr lang="ru-RU" dirty="0" err="1"/>
              <a:t>гетьманську</a:t>
            </a:r>
            <a:r>
              <a:rPr lang="ru-RU" dirty="0"/>
              <a:t> </a:t>
            </a:r>
            <a:r>
              <a:rPr lang="ru-RU" dirty="0" err="1"/>
              <a:t>столицю</a:t>
            </a:r>
            <a:r>
              <a:rPr lang="ru-RU" dirty="0"/>
              <a:t> Батурин </a:t>
            </a:r>
            <a:r>
              <a:rPr lang="ru-RU" dirty="0" err="1"/>
              <a:t>під</a:t>
            </a:r>
            <a:r>
              <a:rPr lang="ru-RU" dirty="0"/>
              <a:t> проводом того ж таки Меншикова. </a:t>
            </a:r>
            <a:r>
              <a:rPr lang="ru-RU" dirty="0" err="1"/>
              <a:t>Було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укріплення</a:t>
            </a:r>
            <a:r>
              <a:rPr lang="ru-RU" dirty="0"/>
              <a:t>, </a:t>
            </a:r>
            <a:r>
              <a:rPr lang="ru-RU" dirty="0" err="1"/>
              <a:t>пограбовано</a:t>
            </a:r>
            <a:r>
              <a:rPr lang="ru-RU" dirty="0"/>
              <a:t> </a:t>
            </a:r>
            <a:r>
              <a:rPr lang="ru-RU" dirty="0" err="1"/>
              <a:t>скарбницю</a:t>
            </a:r>
            <a:r>
              <a:rPr lang="ru-RU" dirty="0"/>
              <a:t>, але й </a:t>
            </a:r>
            <a:r>
              <a:rPr lang="ru-RU" dirty="0" err="1"/>
              <a:t>сплюндровано</a:t>
            </a:r>
            <a:r>
              <a:rPr lang="ru-RU" dirty="0"/>
              <a:t> </a:t>
            </a:r>
            <a:r>
              <a:rPr lang="ru-RU" dirty="0" err="1"/>
              <a:t>гробниці</a:t>
            </a:r>
            <a:r>
              <a:rPr lang="ru-RU" dirty="0"/>
              <a:t>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отаманів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Полтавська</a:t>
            </a:r>
            <a:r>
              <a:rPr lang="ru-RU" dirty="0"/>
              <a:t> битва </a:t>
            </a:r>
            <a:r>
              <a:rPr lang="ru-RU" dirty="0" err="1"/>
              <a:t>ознаменувала</a:t>
            </a:r>
            <a:r>
              <a:rPr lang="ru-RU" dirty="0"/>
              <a:t> </a:t>
            </a:r>
            <a:r>
              <a:rPr lang="ru-RU" dirty="0" err="1"/>
              <a:t>вирішальний</a:t>
            </a:r>
            <a:r>
              <a:rPr lang="ru-RU" dirty="0"/>
              <a:t> перелом у </a:t>
            </a:r>
            <a:r>
              <a:rPr lang="ru-RU" dirty="0" err="1"/>
              <a:t>війні</a:t>
            </a:r>
            <a:r>
              <a:rPr lang="ru-RU" dirty="0"/>
              <a:t>. </a:t>
            </a:r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ліга</a:t>
            </a:r>
            <a:r>
              <a:rPr lang="ru-RU" dirty="0"/>
              <a:t> </a:t>
            </a:r>
            <a:r>
              <a:rPr lang="ru-RU" dirty="0" err="1"/>
              <a:t>відродилася</a:t>
            </a:r>
            <a:r>
              <a:rPr lang="ru-RU" dirty="0"/>
              <a:t>: </a:t>
            </a:r>
            <a:r>
              <a:rPr lang="ru-RU" dirty="0" err="1"/>
              <a:t>Фредрік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/>
              <a:t>порушив </a:t>
            </a:r>
            <a:r>
              <a:rPr lang="ru-RU" dirty="0" err="1"/>
              <a:t>Травендальский</a:t>
            </a:r>
            <a:r>
              <a:rPr lang="ru-RU" dirty="0"/>
              <a:t>, Август </a:t>
            </a:r>
            <a:r>
              <a:rPr lang="en-US" dirty="0"/>
              <a:t>II — </a:t>
            </a:r>
            <a:r>
              <a:rPr lang="ru-RU" dirty="0" err="1"/>
              <a:t>Альтранштедский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; </a:t>
            </a:r>
            <a:r>
              <a:rPr lang="ru-RU" dirty="0" err="1"/>
              <a:t>данці</a:t>
            </a:r>
            <a:r>
              <a:rPr lang="ru-RU" dirty="0"/>
              <a:t> </a:t>
            </a:r>
            <a:r>
              <a:rPr lang="ru-RU" dirty="0" err="1"/>
              <a:t>вдерлися</a:t>
            </a:r>
            <a:r>
              <a:rPr lang="ru-RU" dirty="0"/>
              <a:t> до </a:t>
            </a:r>
            <a:r>
              <a:rPr lang="ru-RU" dirty="0" err="1"/>
              <a:t>Гольштейн-Готторпу</a:t>
            </a:r>
            <a:r>
              <a:rPr lang="ru-RU" dirty="0"/>
              <a:t>, </a:t>
            </a:r>
            <a:r>
              <a:rPr lang="ru-RU" dirty="0" err="1"/>
              <a:t>саксонці</a:t>
            </a:r>
            <a:r>
              <a:rPr lang="ru-RU" dirty="0"/>
              <a:t> — до </a:t>
            </a:r>
            <a:r>
              <a:rPr lang="ru-RU" dirty="0" err="1"/>
              <a:t>Польщі</a:t>
            </a:r>
            <a:r>
              <a:rPr lang="ru-RU" dirty="0"/>
              <a:t>. </a:t>
            </a:r>
            <a:r>
              <a:rPr lang="ru-RU" dirty="0" err="1"/>
              <a:t>Станіслав</a:t>
            </a:r>
            <a:r>
              <a:rPr lang="ru-RU" dirty="0"/>
              <a:t> </a:t>
            </a:r>
            <a:r>
              <a:rPr lang="ru-RU" dirty="0" err="1"/>
              <a:t>Лещинський</a:t>
            </a:r>
            <a:r>
              <a:rPr lang="ru-RU" dirty="0"/>
              <a:t> </a:t>
            </a:r>
            <a:r>
              <a:rPr lang="ru-RU" dirty="0" err="1"/>
              <a:t>сховався</a:t>
            </a:r>
            <a:r>
              <a:rPr lang="ru-RU" dirty="0"/>
              <a:t> у </a:t>
            </a:r>
            <a:r>
              <a:rPr lang="ru-RU" dirty="0" err="1"/>
              <a:t>Померанії</a:t>
            </a:r>
            <a:r>
              <a:rPr lang="ru-RU" dirty="0"/>
              <a:t>.</a:t>
            </a:r>
          </a:p>
          <a:p>
            <a:r>
              <a:rPr lang="ru-RU" dirty="0"/>
              <a:t>У лютому 1710 </a:t>
            </a:r>
            <a:r>
              <a:rPr lang="ru-RU" dirty="0" err="1"/>
              <a:t>данці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висадитися</a:t>
            </a:r>
            <a:r>
              <a:rPr lang="ru-RU" dirty="0"/>
              <a:t> у </a:t>
            </a:r>
            <a:r>
              <a:rPr lang="ru-RU" dirty="0" err="1"/>
              <a:t>Швеції</a:t>
            </a:r>
            <a:r>
              <a:rPr lang="ru-RU" dirty="0"/>
              <a:t>, але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. У </a:t>
            </a:r>
            <a:r>
              <a:rPr lang="ru-RU" dirty="0" err="1"/>
              <a:t>червні</a:t>
            </a:r>
            <a:r>
              <a:rPr lang="ru-RU" dirty="0"/>
              <a:t> 1710 Петро </a:t>
            </a:r>
            <a:r>
              <a:rPr lang="en-US" dirty="0"/>
              <a:t>I </a:t>
            </a:r>
            <a:r>
              <a:rPr lang="ru-RU" dirty="0"/>
              <a:t>взяв </a:t>
            </a:r>
            <a:r>
              <a:rPr lang="ru-RU" dirty="0" err="1"/>
              <a:t>Виборг</a:t>
            </a:r>
            <a:r>
              <a:rPr lang="ru-RU" dirty="0"/>
              <a:t>, в </a:t>
            </a:r>
            <a:r>
              <a:rPr lang="ru-RU" dirty="0" err="1"/>
              <a:t>липні</a:t>
            </a:r>
            <a:r>
              <a:rPr lang="ru-RU" dirty="0"/>
              <a:t> Ригу, у </a:t>
            </a:r>
            <a:r>
              <a:rPr lang="ru-RU" dirty="0" err="1"/>
              <a:t>вересні</a:t>
            </a:r>
            <a:r>
              <a:rPr lang="ru-RU" dirty="0"/>
              <a:t> — </a:t>
            </a:r>
            <a:r>
              <a:rPr lang="ru-RU" dirty="0" err="1"/>
              <a:t>Ревель</a:t>
            </a:r>
            <a:r>
              <a:rPr lang="ru-RU" dirty="0"/>
              <a:t> (</a:t>
            </a:r>
            <a:r>
              <a:rPr lang="ru-RU" dirty="0" err="1"/>
              <a:t>Таллінн</a:t>
            </a:r>
            <a:r>
              <a:rPr lang="ru-RU" dirty="0"/>
              <a:t>), </a:t>
            </a:r>
            <a:r>
              <a:rPr lang="ru-RU" dirty="0" err="1"/>
              <a:t>встановивши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контроль над </a:t>
            </a:r>
            <a:r>
              <a:rPr lang="ru-RU" dirty="0" err="1"/>
              <a:t>Естляндією</a:t>
            </a:r>
            <a:r>
              <a:rPr lang="ru-RU" dirty="0"/>
              <a:t>, </a:t>
            </a:r>
            <a:r>
              <a:rPr lang="ru-RU" dirty="0" err="1"/>
              <a:t>Ліфляндією</a:t>
            </a:r>
            <a:r>
              <a:rPr lang="ru-RU" dirty="0"/>
              <a:t> і </a:t>
            </a:r>
            <a:r>
              <a:rPr lang="ru-RU" dirty="0" err="1"/>
              <a:t>Західною</a:t>
            </a:r>
            <a:r>
              <a:rPr lang="ru-RU" dirty="0"/>
              <a:t> </a:t>
            </a:r>
            <a:r>
              <a:rPr lang="ru-RU" dirty="0" err="1"/>
              <a:t>Карелією</a:t>
            </a:r>
            <a:r>
              <a:rPr lang="ru-RU" dirty="0"/>
              <a:t>.</a:t>
            </a:r>
          </a:p>
          <a:p>
            <a:r>
              <a:rPr lang="ru-RU" dirty="0" err="1"/>
              <a:t>Восени</a:t>
            </a:r>
            <a:r>
              <a:rPr lang="ru-RU" dirty="0"/>
              <a:t> 1710 року Карл </a:t>
            </a:r>
            <a:r>
              <a:rPr lang="en-US" dirty="0"/>
              <a:t>XII </a:t>
            </a:r>
            <a:r>
              <a:rPr lang="ru-RU" dirty="0"/>
              <a:t>за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переконав</a:t>
            </a:r>
            <a:r>
              <a:rPr lang="ru-RU" dirty="0"/>
              <a:t> </a:t>
            </a:r>
            <a:r>
              <a:rPr lang="ru-RU" dirty="0" err="1"/>
              <a:t>турецького</a:t>
            </a:r>
            <a:r>
              <a:rPr lang="ru-RU" dirty="0"/>
              <a:t> султана Ахмета </a:t>
            </a:r>
            <a:r>
              <a:rPr lang="en-US" dirty="0"/>
              <a:t>III </a:t>
            </a:r>
            <a:r>
              <a:rPr lang="ru-RU" dirty="0" err="1"/>
              <a:t>оголосити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</a:t>
            </a:r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невдалого</a:t>
            </a:r>
            <a:r>
              <a:rPr lang="ru-RU" dirty="0"/>
              <a:t> для </a:t>
            </a:r>
            <a:r>
              <a:rPr lang="ru-RU" dirty="0" err="1"/>
              <a:t>росіян</a:t>
            </a:r>
            <a:r>
              <a:rPr lang="ru-RU" dirty="0"/>
              <a:t> </a:t>
            </a:r>
            <a:r>
              <a:rPr lang="ru-RU" dirty="0" err="1"/>
              <a:t>Прутського</a:t>
            </a:r>
            <a:r>
              <a:rPr lang="ru-RU" dirty="0"/>
              <a:t> походу 12 (23) </a:t>
            </a:r>
            <a:r>
              <a:rPr lang="ru-RU" dirty="0" err="1"/>
              <a:t>червня</a:t>
            </a:r>
            <a:r>
              <a:rPr lang="ru-RU" dirty="0"/>
              <a:t> 1711 Петро </a:t>
            </a:r>
            <a:r>
              <a:rPr lang="en-US" dirty="0"/>
              <a:t>I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укласти</a:t>
            </a:r>
            <a:r>
              <a:rPr lang="ru-RU" dirty="0"/>
              <a:t> </a:t>
            </a:r>
            <a:r>
              <a:rPr lang="ru-RU" dirty="0" err="1"/>
              <a:t>важкий</a:t>
            </a:r>
            <a:r>
              <a:rPr lang="ru-RU" dirty="0"/>
              <a:t> </a:t>
            </a:r>
            <a:r>
              <a:rPr lang="ru-RU" dirty="0" err="1"/>
              <a:t>Прутський</a:t>
            </a:r>
            <a:r>
              <a:rPr lang="ru-RU" dirty="0"/>
              <a:t> мир з </a:t>
            </a:r>
            <a:r>
              <a:rPr lang="ru-RU" dirty="0" err="1"/>
              <a:t>Османською</a:t>
            </a:r>
            <a:r>
              <a:rPr lang="ru-RU" dirty="0"/>
              <a:t> </a:t>
            </a:r>
            <a:r>
              <a:rPr lang="ru-RU" dirty="0" err="1"/>
              <a:t>імперією</a:t>
            </a:r>
            <a:r>
              <a:rPr lang="ru-RU" dirty="0"/>
              <a:t>, </a:t>
            </a:r>
            <a:r>
              <a:rPr lang="ru-RU" dirty="0" err="1"/>
              <a:t>зобов'язавшись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Азов, </a:t>
            </a:r>
            <a:r>
              <a:rPr lang="ru-RU" dirty="0" err="1"/>
              <a:t>зрити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ним на </a:t>
            </a:r>
            <a:r>
              <a:rPr lang="ru-RU" dirty="0" err="1"/>
              <a:t>Азовському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 і </a:t>
            </a:r>
            <a:r>
              <a:rPr lang="ru-RU" dirty="0" err="1"/>
              <a:t>розірвати</a:t>
            </a:r>
            <a:r>
              <a:rPr lang="ru-RU" dirty="0"/>
              <a:t> союз з </a:t>
            </a:r>
            <a:r>
              <a:rPr lang="ru-RU" dirty="0" err="1"/>
              <a:t>Польщею</a:t>
            </a:r>
            <a:r>
              <a:rPr lang="ru-RU" dirty="0"/>
              <a:t>.</a:t>
            </a:r>
          </a:p>
          <a:p>
            <a:r>
              <a:rPr lang="ru-RU" dirty="0"/>
              <a:t>У 1712-1714 роках союзники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здобули</a:t>
            </a:r>
            <a:r>
              <a:rPr lang="ru-RU" dirty="0"/>
              <a:t> низку перемог на </a:t>
            </a:r>
            <a:r>
              <a:rPr lang="ru-RU" dirty="0" err="1"/>
              <a:t>європейському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У 1713-1714 роках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окупувала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Фінляндії</a:t>
            </a:r>
            <a:r>
              <a:rPr lang="ru-RU" dirty="0"/>
              <a:t>, в </a:t>
            </a:r>
            <a:r>
              <a:rPr lang="ru-RU" dirty="0" err="1"/>
              <a:t>серпні</a:t>
            </a:r>
            <a:r>
              <a:rPr lang="ru-RU" dirty="0"/>
              <a:t> 1714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галерний</a:t>
            </a:r>
            <a:r>
              <a:rPr lang="ru-RU" dirty="0"/>
              <a:t> флот </a:t>
            </a:r>
            <a:r>
              <a:rPr lang="ru-RU" dirty="0" err="1"/>
              <a:t>розбив</a:t>
            </a:r>
            <a:r>
              <a:rPr lang="ru-RU" dirty="0"/>
              <a:t> </a:t>
            </a:r>
            <a:r>
              <a:rPr lang="ru-RU" dirty="0" err="1"/>
              <a:t>шведський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мису</a:t>
            </a:r>
            <a:r>
              <a:rPr lang="ru-RU" dirty="0"/>
              <a:t> Гангут і рушив на Або. У </a:t>
            </a:r>
            <a:r>
              <a:rPr lang="ru-RU" dirty="0" err="1"/>
              <a:t>липні</a:t>
            </a:r>
            <a:r>
              <a:rPr lang="ru-RU" dirty="0"/>
              <a:t> 1717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висаджений</a:t>
            </a:r>
            <a:r>
              <a:rPr lang="ru-RU" dirty="0"/>
              <a:t> десант на </a:t>
            </a:r>
            <a:r>
              <a:rPr lang="ru-RU" dirty="0" err="1"/>
              <a:t>острів</a:t>
            </a:r>
            <a:r>
              <a:rPr lang="ru-RU" dirty="0"/>
              <a:t> Готланд, а на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Лулео</a:t>
            </a:r>
            <a:r>
              <a:rPr lang="ru-RU" dirty="0"/>
              <a:t>. У </a:t>
            </a:r>
            <a:r>
              <a:rPr lang="ru-RU" dirty="0" err="1"/>
              <a:t>серпні</a:t>
            </a:r>
            <a:r>
              <a:rPr lang="ru-RU" dirty="0"/>
              <a:t> 1717 </a:t>
            </a:r>
            <a:r>
              <a:rPr lang="ru-RU" dirty="0" err="1"/>
              <a:t>Росія</a:t>
            </a:r>
            <a:r>
              <a:rPr lang="ru-RU" dirty="0"/>
              <a:t> перенесла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, </a:t>
            </a:r>
            <a:r>
              <a:rPr lang="ru-RU" dirty="0" err="1"/>
              <a:t>людські</a:t>
            </a:r>
            <a:r>
              <a:rPr lang="ru-RU" dirty="0"/>
              <a:t> та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виснажені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Поразка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Швеції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5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до </a:t>
            </a:r>
            <a:r>
              <a:rPr lang="ru-RU" dirty="0" err="1"/>
              <a:t>Балтійського</a:t>
            </a:r>
            <a:r>
              <a:rPr lang="ru-RU" dirty="0"/>
              <a:t> моря, </a:t>
            </a:r>
            <a:r>
              <a:rPr lang="ru-RU" dirty="0" err="1"/>
              <a:t>вирішивши</a:t>
            </a:r>
            <a:r>
              <a:rPr lang="ru-RU" dirty="0"/>
              <a:t> одну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Швеція</a:t>
            </a:r>
            <a:r>
              <a:rPr lang="ru-RU" dirty="0"/>
              <a:t> </a:t>
            </a:r>
            <a:r>
              <a:rPr lang="ru-RU" dirty="0" err="1"/>
              <a:t>втратила</a:t>
            </a:r>
            <a:r>
              <a:rPr lang="ru-RU" dirty="0"/>
              <a:t> статус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  <a:p>
            <a:r>
              <a:rPr lang="ru-RU" dirty="0"/>
              <a:t>З дня </a:t>
            </a:r>
            <a:r>
              <a:rPr lang="ru-RU" dirty="0" err="1"/>
              <a:t>Полтавської</a:t>
            </a:r>
            <a:r>
              <a:rPr lang="ru-RU" dirty="0"/>
              <a:t> </a:t>
            </a:r>
            <a:r>
              <a:rPr lang="ru-RU" dirty="0" err="1"/>
              <a:t>битви</a:t>
            </a:r>
            <a:r>
              <a:rPr lang="ru-RU" dirty="0"/>
              <a:t>, як </a:t>
            </a:r>
            <a:r>
              <a:rPr lang="ru-RU" dirty="0" err="1"/>
              <a:t>зазначає</a:t>
            </a:r>
            <a:r>
              <a:rPr lang="ru-RU" dirty="0"/>
              <a:t> </a:t>
            </a:r>
            <a:r>
              <a:rPr lang="ru-RU" dirty="0" err="1"/>
              <a:t>шведський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Петер </a:t>
            </a:r>
            <a:r>
              <a:rPr lang="ru-RU" dirty="0" err="1"/>
              <a:t>Енглунд</a:t>
            </a:r>
            <a:r>
              <a:rPr lang="ru-RU" dirty="0"/>
              <a:t>, «</a:t>
            </a:r>
            <a:r>
              <a:rPr lang="ru-RU" dirty="0" err="1"/>
              <a:t>закінчився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шведського</a:t>
            </a:r>
            <a:r>
              <a:rPr lang="ru-RU" dirty="0"/>
              <a:t> </a:t>
            </a:r>
            <a:r>
              <a:rPr lang="ru-RU" dirty="0" err="1"/>
              <a:t>панування</a:t>
            </a:r>
            <a:r>
              <a:rPr lang="ru-RU" dirty="0"/>
              <a:t>, </a:t>
            </a:r>
            <a:r>
              <a:rPr lang="ru-RU" dirty="0" err="1"/>
              <a:t>Росія</a:t>
            </a:r>
            <a:r>
              <a:rPr lang="ru-RU" dirty="0"/>
              <a:t> почала </a:t>
            </a:r>
            <a:r>
              <a:rPr lang="ru-RU" dirty="0" err="1"/>
              <a:t>звільнятися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старого ворога, </a:t>
            </a:r>
            <a:r>
              <a:rPr lang="ru-RU" dirty="0" err="1"/>
              <a:t>могутнього</a:t>
            </a:r>
            <a:r>
              <a:rPr lang="ru-RU" dirty="0"/>
              <a:t> </a:t>
            </a:r>
            <a:r>
              <a:rPr lang="ru-RU" dirty="0" err="1"/>
              <a:t>сусіда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закривав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до </a:t>
            </a:r>
            <a:r>
              <a:rPr lang="ru-RU" dirty="0" err="1"/>
              <a:t>Балтійського</a:t>
            </a:r>
            <a:r>
              <a:rPr lang="ru-RU" dirty="0"/>
              <a:t> моря. </a:t>
            </a:r>
            <a:r>
              <a:rPr lang="ru-RU" dirty="0" err="1"/>
              <a:t>Водночас</a:t>
            </a:r>
            <a:r>
              <a:rPr lang="ru-RU" dirty="0"/>
              <a:t>, </a:t>
            </a:r>
            <a:r>
              <a:rPr lang="ru-RU" dirty="0" err="1"/>
              <a:t>Полтавська</a:t>
            </a:r>
            <a:r>
              <a:rPr lang="ru-RU" dirty="0"/>
              <a:t> битва стала </a:t>
            </a:r>
            <a:r>
              <a:rPr lang="ru-RU" dirty="0" err="1"/>
              <a:t>колосальною</a:t>
            </a:r>
            <a:r>
              <a:rPr lang="ru-RU" dirty="0"/>
              <a:t> катастрофою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Швеції</a:t>
            </a:r>
            <a:r>
              <a:rPr lang="ru-RU" dirty="0"/>
              <a:t>, але й для </a:t>
            </a:r>
            <a:r>
              <a:rPr lang="ru-RU" dirty="0" err="1"/>
              <a:t>Європи</a:t>
            </a:r>
            <a:r>
              <a:rPr lang="ru-RU" dirty="0"/>
              <a:t>; вона </a:t>
            </a:r>
            <a:r>
              <a:rPr lang="ru-RU" dirty="0" err="1"/>
              <a:t>зламала</a:t>
            </a:r>
            <a:r>
              <a:rPr lang="ru-RU" dirty="0"/>
              <a:t> </a:t>
            </a:r>
            <a:r>
              <a:rPr lang="ru-RU" dirty="0" err="1"/>
              <a:t>колишній</a:t>
            </a:r>
            <a:r>
              <a:rPr lang="ru-RU" dirty="0"/>
              <a:t> баланс </a:t>
            </a:r>
            <a:r>
              <a:rPr lang="ru-RU" dirty="0" err="1"/>
              <a:t>влади</a:t>
            </a:r>
            <a:r>
              <a:rPr lang="ru-RU" dirty="0"/>
              <a:t>, — </a:t>
            </a:r>
            <a:r>
              <a:rPr lang="ru-RU" dirty="0" err="1"/>
              <a:t>могутність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Полтави</a:t>
            </a:r>
            <a:r>
              <a:rPr lang="ru-RU" dirty="0"/>
              <a:t> переходить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 до </a:t>
            </a:r>
            <a:r>
              <a:rPr lang="ru-RU" dirty="0" err="1"/>
              <a:t>Росії</a:t>
            </a:r>
            <a:r>
              <a:rPr lang="ru-RU" dirty="0"/>
              <a:t>, яка </a:t>
            </a:r>
            <a:r>
              <a:rPr lang="ru-RU" dirty="0" err="1"/>
              <a:t>міцніє</a:t>
            </a:r>
            <a:r>
              <a:rPr lang="ru-RU" dirty="0"/>
              <a:t> і </a:t>
            </a:r>
            <a:r>
              <a:rPr lang="ru-RU" dirty="0" err="1"/>
              <a:t>перетворюється</a:t>
            </a:r>
            <a:r>
              <a:rPr lang="ru-RU" dirty="0"/>
              <a:t> у </a:t>
            </a:r>
            <a:r>
              <a:rPr lang="ru-RU" dirty="0" err="1"/>
              <a:t>велику</a:t>
            </a:r>
            <a:r>
              <a:rPr lang="ru-RU" dirty="0"/>
              <a:t> державу». </a:t>
            </a:r>
            <a:r>
              <a:rPr lang="ru-RU" dirty="0" err="1"/>
              <a:t>Україна</a:t>
            </a:r>
            <a:r>
              <a:rPr lang="ru-RU" dirty="0"/>
              <a:t> з 1709 року </a:t>
            </a:r>
            <a:r>
              <a:rPr lang="ru-RU" dirty="0" err="1"/>
              <a:t>втрачає</a:t>
            </a:r>
            <a:r>
              <a:rPr lang="ru-RU" dirty="0"/>
              <a:t> свою </a:t>
            </a:r>
            <a:r>
              <a:rPr lang="ru-RU" dirty="0" err="1"/>
              <a:t>незалежність</a:t>
            </a:r>
            <a:r>
              <a:rPr lang="ru-RU" dirty="0"/>
              <a:t>, </a:t>
            </a:r>
            <a:r>
              <a:rPr lang="ru-RU" dirty="0" err="1"/>
              <a:t>юридичні</a:t>
            </a:r>
            <a:r>
              <a:rPr lang="ru-RU" dirty="0"/>
              <a:t> і </a:t>
            </a:r>
            <a:r>
              <a:rPr lang="ru-RU" dirty="0" err="1"/>
              <a:t>міжнародно-правові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а тому </a:t>
            </a:r>
            <a:r>
              <a:rPr lang="ru-RU" dirty="0" err="1"/>
              <a:t>перестає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як держава. За </a:t>
            </a:r>
            <a:r>
              <a:rPr lang="ru-RU" dirty="0" err="1"/>
              <a:t>підсумками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до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приєднані</a:t>
            </a:r>
            <a:r>
              <a:rPr lang="ru-RU" dirty="0"/>
              <a:t> </a:t>
            </a:r>
            <a:r>
              <a:rPr lang="ru-RU" dirty="0" err="1"/>
              <a:t>Іжорія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Карелії</a:t>
            </a:r>
            <a:r>
              <a:rPr lang="ru-RU" dirty="0"/>
              <a:t>, </a:t>
            </a:r>
            <a:r>
              <a:rPr lang="ru-RU" dirty="0" err="1"/>
              <a:t>Естляндія</a:t>
            </a:r>
            <a:r>
              <a:rPr lang="ru-RU" dirty="0"/>
              <a:t>, </a:t>
            </a:r>
            <a:r>
              <a:rPr lang="ru-RU" dirty="0" err="1"/>
              <a:t>Ліфляндія</a:t>
            </a:r>
            <a:r>
              <a:rPr lang="ru-RU" dirty="0"/>
              <a:t> (</a:t>
            </a:r>
            <a:r>
              <a:rPr lang="ru-RU" dirty="0" err="1"/>
              <a:t>Лівонія</a:t>
            </a:r>
            <a:r>
              <a:rPr lang="ru-RU" dirty="0"/>
              <a:t>) і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Фінляндії</a:t>
            </a:r>
            <a:r>
              <a:rPr lang="ru-RU" dirty="0"/>
              <a:t> (до </a:t>
            </a:r>
            <a:r>
              <a:rPr lang="ru-RU" dirty="0" err="1"/>
              <a:t>Виборга</a:t>
            </a:r>
            <a:r>
              <a:rPr lang="ru-RU" dirty="0"/>
              <a:t>), </a:t>
            </a:r>
            <a:r>
              <a:rPr lang="ru-RU" dirty="0" err="1"/>
              <a:t>заснований</a:t>
            </a:r>
            <a:r>
              <a:rPr lang="ru-RU" dirty="0"/>
              <a:t> Санкт-Петербург.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утвердилася</a:t>
            </a:r>
            <a:r>
              <a:rPr lang="ru-RU" dirty="0"/>
              <a:t> і в </a:t>
            </a:r>
            <a:r>
              <a:rPr lang="ru-RU" dirty="0" err="1"/>
              <a:t>Курляндії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Ніштадтським</a:t>
            </a:r>
            <a:r>
              <a:rPr lang="ru-RU" dirty="0"/>
              <a:t> договором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відступлені</a:t>
            </a:r>
            <a:r>
              <a:rPr lang="ru-RU" dirty="0"/>
              <a:t>, 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продані</a:t>
            </a:r>
            <a:r>
              <a:rPr lang="ru-RU" dirty="0"/>
              <a:t> </a:t>
            </a:r>
            <a:r>
              <a:rPr lang="ru-RU" dirty="0" err="1"/>
              <a:t>Швецією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за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- 2 млн </a:t>
            </a:r>
            <a:r>
              <a:rPr lang="ru-RU" dirty="0" err="1"/>
              <a:t>талерів</a:t>
            </a:r>
            <a:r>
              <a:rPr lang="ru-RU" dirty="0"/>
              <a:t> (</a:t>
            </a:r>
            <a:r>
              <a:rPr lang="ru-RU" dirty="0" err="1"/>
              <a:t>єфимків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лягло</a:t>
            </a:r>
            <a:r>
              <a:rPr lang="ru-RU" dirty="0"/>
              <a:t> </a:t>
            </a:r>
            <a:r>
              <a:rPr lang="ru-RU" dirty="0" err="1"/>
              <a:t>важким</a:t>
            </a:r>
            <a:r>
              <a:rPr lang="ru-RU" dirty="0"/>
              <a:t> </a:t>
            </a:r>
            <a:r>
              <a:rPr lang="ru-RU" dirty="0" err="1"/>
              <a:t>додатковим</a:t>
            </a:r>
            <a:r>
              <a:rPr lang="ru-RU" dirty="0"/>
              <a:t> </a:t>
            </a:r>
            <a:r>
              <a:rPr lang="ru-RU" dirty="0" err="1"/>
              <a:t>тягарем</a:t>
            </a:r>
            <a:r>
              <a:rPr lang="ru-RU" dirty="0"/>
              <a:t> на </a:t>
            </a:r>
            <a:r>
              <a:rPr lang="ru-RU" dirty="0" err="1"/>
              <a:t>країну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Наслідки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війни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5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Пилип</a:t>
            </a:r>
            <a:r>
              <a:rPr lang="ru-RU" dirty="0"/>
              <a:t> Орлик 11 </a:t>
            </a:r>
            <a:r>
              <a:rPr lang="ru-RU" dirty="0" err="1"/>
              <a:t>жовтня</a:t>
            </a:r>
            <a:r>
              <a:rPr lang="ru-RU" dirty="0"/>
              <a:t> 1672 року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Косуті</a:t>
            </a:r>
            <a:r>
              <a:rPr lang="ru-RU" dirty="0"/>
              <a:t> </a:t>
            </a:r>
            <a:r>
              <a:rPr lang="ru-RU" dirty="0" err="1"/>
              <a:t>Ошмянського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 на </a:t>
            </a:r>
            <a:r>
              <a:rPr lang="ru-RU" dirty="0" err="1"/>
              <a:t>Віленщині</a:t>
            </a:r>
            <a:r>
              <a:rPr lang="ru-RU" dirty="0"/>
              <a:t>. </a:t>
            </a:r>
            <a:r>
              <a:rPr lang="ru-RU" dirty="0" err="1"/>
              <a:t>Рід</a:t>
            </a:r>
            <a:r>
              <a:rPr lang="ru-RU" dirty="0"/>
              <a:t> </a:t>
            </a:r>
            <a:r>
              <a:rPr lang="ru-RU" dirty="0" err="1"/>
              <a:t>Орликів</a:t>
            </a:r>
            <a:r>
              <a:rPr lang="ru-RU" dirty="0"/>
              <a:t> походить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старої</a:t>
            </a:r>
            <a:r>
              <a:rPr lang="ru-RU" dirty="0"/>
              <a:t> </a:t>
            </a:r>
            <a:r>
              <a:rPr lang="ru-RU" dirty="0" err="1"/>
              <a:t>баронської</a:t>
            </a:r>
            <a:r>
              <a:rPr lang="ru-RU" dirty="0"/>
              <a:t> </a:t>
            </a:r>
            <a:r>
              <a:rPr lang="ru-RU" dirty="0" err="1"/>
              <a:t>фамілії</a:t>
            </a:r>
            <a:r>
              <a:rPr lang="ru-RU" dirty="0"/>
              <a:t>, </a:t>
            </a:r>
            <a:r>
              <a:rPr lang="ru-RU" dirty="0" err="1"/>
              <a:t>поширеної</a:t>
            </a:r>
            <a:r>
              <a:rPr lang="ru-RU" dirty="0"/>
              <a:t> у </a:t>
            </a:r>
            <a:r>
              <a:rPr lang="ru-RU" dirty="0" err="1"/>
              <a:t>Чехії</a:t>
            </a:r>
            <a:r>
              <a:rPr lang="ru-RU" dirty="0"/>
              <a:t>, </a:t>
            </a:r>
            <a:r>
              <a:rPr lang="ru-RU" dirty="0" err="1"/>
              <a:t>Моравії</a:t>
            </a:r>
            <a:r>
              <a:rPr lang="ru-RU" dirty="0"/>
              <a:t> та </a:t>
            </a:r>
            <a:r>
              <a:rPr lang="ru-RU" dirty="0" err="1"/>
              <a:t>Шлезьку</a:t>
            </a:r>
            <a:r>
              <a:rPr lang="ru-RU" dirty="0"/>
              <a:t>. Один з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роду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гуситського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Х</a:t>
            </a:r>
            <a:r>
              <a:rPr lang="en-US" dirty="0"/>
              <a:t>IV — </a:t>
            </a:r>
            <a:r>
              <a:rPr lang="ru-RU" dirty="0"/>
              <a:t>початку Х</a:t>
            </a:r>
            <a:r>
              <a:rPr lang="en-US" dirty="0"/>
              <a:t>V </a:t>
            </a:r>
            <a:r>
              <a:rPr lang="ru-RU" dirty="0"/>
              <a:t>ст. </a:t>
            </a:r>
            <a:r>
              <a:rPr lang="ru-RU" dirty="0" err="1"/>
              <a:t>перебрався</a:t>
            </a:r>
            <a:r>
              <a:rPr lang="ru-RU" dirty="0"/>
              <a:t> до </a:t>
            </a:r>
            <a:r>
              <a:rPr lang="ru-RU" dirty="0" err="1"/>
              <a:t>Польщі</a:t>
            </a:r>
            <a:r>
              <a:rPr lang="ru-RU" dirty="0"/>
              <a:t>, а </a:t>
            </a:r>
            <a:r>
              <a:rPr lang="ru-RU" dirty="0" err="1"/>
              <a:t>відтак</a:t>
            </a:r>
            <a:r>
              <a:rPr lang="ru-RU" dirty="0"/>
              <a:t> до </a:t>
            </a:r>
            <a:r>
              <a:rPr lang="ru-RU" dirty="0" err="1"/>
              <a:t>Литви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й </a:t>
            </a:r>
            <a:r>
              <a:rPr lang="ru-RU" dirty="0" err="1"/>
              <a:t>походять</a:t>
            </a:r>
            <a:r>
              <a:rPr lang="ru-RU" dirty="0"/>
              <a:t> предки </a:t>
            </a:r>
            <a:r>
              <a:rPr lang="ru-RU" dirty="0" err="1"/>
              <a:t>Пилипа</a:t>
            </a:r>
            <a:r>
              <a:rPr lang="ru-RU" dirty="0"/>
              <a:t> Орлика. 1673 року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польсько-турецької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у </a:t>
            </a:r>
            <a:r>
              <a:rPr lang="ru-RU" dirty="0" err="1"/>
              <a:t>битві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Хотином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Початки </a:t>
            </a:r>
            <a:r>
              <a:rPr lang="ru-RU" dirty="0" err="1"/>
              <a:t>освіти</a:t>
            </a:r>
            <a:r>
              <a:rPr lang="ru-RU" dirty="0"/>
              <a:t> П. Орлик </a:t>
            </a:r>
            <a:r>
              <a:rPr lang="ru-RU" dirty="0" err="1"/>
              <a:t>здобув</a:t>
            </a:r>
            <a:r>
              <a:rPr lang="ru-RU" dirty="0"/>
              <a:t>, </a:t>
            </a:r>
            <a:r>
              <a:rPr lang="ru-RU" dirty="0" err="1"/>
              <a:t>ймовірно</a:t>
            </a:r>
            <a:r>
              <a:rPr lang="ru-RU" dirty="0"/>
              <a:t>, у </a:t>
            </a:r>
            <a:r>
              <a:rPr lang="ru-RU" dirty="0" err="1"/>
              <a:t>єзуїтській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у </a:t>
            </a:r>
            <a:r>
              <a:rPr lang="ru-RU" dirty="0" err="1"/>
              <a:t>Литві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вступив у </a:t>
            </a:r>
            <a:r>
              <a:rPr lang="ru-RU" dirty="0" err="1"/>
              <a:t>Києво-Могилянську</a:t>
            </a:r>
            <a:r>
              <a:rPr lang="ru-RU" dirty="0"/>
              <a:t> </a:t>
            </a:r>
            <a:r>
              <a:rPr lang="ru-RU" dirty="0" err="1"/>
              <a:t>академію</a:t>
            </a:r>
            <a:r>
              <a:rPr lang="ru-RU" dirty="0"/>
              <a:t>, яку </a:t>
            </a:r>
            <a:r>
              <a:rPr lang="ru-RU" dirty="0" err="1"/>
              <a:t>закінчив</a:t>
            </a:r>
            <a:r>
              <a:rPr lang="ru-RU" dirty="0"/>
              <a:t> 1694 року. 1698 року </a:t>
            </a:r>
            <a:r>
              <a:rPr lang="ru-RU" dirty="0" err="1"/>
              <a:t>посів</a:t>
            </a:r>
            <a:r>
              <a:rPr lang="ru-RU" dirty="0"/>
              <a:t> посаду кафедрального писаря у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митрополії</a:t>
            </a:r>
            <a:r>
              <a:rPr lang="ru-RU" dirty="0"/>
              <a:t>. Того ж року </a:t>
            </a:r>
            <a:r>
              <a:rPr lang="ru-RU" dirty="0" err="1"/>
              <a:t>одружився</a:t>
            </a:r>
            <a:r>
              <a:rPr lang="ru-RU" dirty="0"/>
              <a:t> з дочкою </a:t>
            </a:r>
            <a:r>
              <a:rPr lang="ru-RU" dirty="0" err="1"/>
              <a:t>полтавського</a:t>
            </a:r>
            <a:r>
              <a:rPr lang="ru-RU" dirty="0"/>
              <a:t> полковника </a:t>
            </a:r>
            <a:r>
              <a:rPr lang="ru-RU" dirty="0" err="1"/>
              <a:t>Герцика</a:t>
            </a:r>
            <a:r>
              <a:rPr lang="ru-RU" dirty="0"/>
              <a:t> </a:t>
            </a:r>
            <a:r>
              <a:rPr lang="ru-RU" dirty="0" err="1"/>
              <a:t>Ганною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Пилип Орлик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08396"/>
            <a:ext cx="3724052" cy="4160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3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</TotalTime>
  <Words>1955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Україна в подіях північної війни</vt:lpstr>
      <vt:lpstr>Причини війни</vt:lpstr>
      <vt:lpstr>Презентация PowerPoint</vt:lpstr>
      <vt:lpstr>Російський похід Карла</vt:lpstr>
      <vt:lpstr>Полтавська битва</vt:lpstr>
      <vt:lpstr>Презентация PowerPoint</vt:lpstr>
      <vt:lpstr>Поразка Швеції</vt:lpstr>
      <vt:lpstr>Наслідки війни</vt:lpstr>
      <vt:lpstr>Пилип Орлик</vt:lpstr>
      <vt:lpstr>Конституція Пилипа Орлика</vt:lpstr>
      <vt:lpstr>Історія створення</vt:lpstr>
      <vt:lpstr>Положення конституції</vt:lpstr>
      <vt:lpstr>Пам'ять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подіях північної війни</dc:title>
  <dc:creator>Пользователь</dc:creator>
  <cp:lastModifiedBy>Пользователь</cp:lastModifiedBy>
  <cp:revision>5</cp:revision>
  <dcterms:created xsi:type="dcterms:W3CDTF">2013-04-16T20:52:05Z</dcterms:created>
  <dcterms:modified xsi:type="dcterms:W3CDTF">2013-04-16T21:43:05Z</dcterms:modified>
</cp:coreProperties>
</file>