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118" d="100"/>
          <a:sy n="118" d="100"/>
        </p:scale>
        <p:origin x="-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5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3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6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3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1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8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5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3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9654-BCAA-4C90-A8C8-C16B8093468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3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56" y="0"/>
            <a:ext cx="92045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28900"/>
            <a:ext cx="8055497" cy="1800200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Історія музичного мистецтва в </a:t>
            </a:r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Україні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XVII-XVIII 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7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3504" r="2498" b="5159"/>
          <a:stretch/>
        </p:blipFill>
        <p:spPr>
          <a:xfrm>
            <a:off x="-180528" y="0"/>
            <a:ext cx="9324528" cy="68855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472"/>
            <a:ext cx="878173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a:rPr>
              <a:t>Отже, музичне мистецтво в України, вийшовши із селянської хати, від кобзаря-мандрівника, набуло нових форм та рис, посівши значне місце у музичних салонах, концертних та оперних сценах України.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923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9419777">
            <a:off x="-316437" y="2718109"/>
            <a:ext cx="4951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39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79" y="3845"/>
            <a:ext cx="9186179" cy="68541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11"/>
            <a:ext cx="6588224" cy="245578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 smtClean="0">
                <a:latin typeface="Book Antiqua" pitchFamily="18" charset="0"/>
              </a:rPr>
              <a:t>Огляд історії народної музики в Україні можна почати з найдавніших часів історії людства. Народна музика — це весь скарб вокальних та інструментальних мелодій, який з найдавніших часів існування народу шляхом усної передачі переходив до наступних поколінь. </a:t>
            </a:r>
            <a:endParaRPr lang="uk-UA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6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7" y="4258"/>
            <a:ext cx="9203208" cy="68537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80920" cy="2267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Найдавнішими в Україні вважаються мелодії обрядових пісень. Ці пісні пов'язані насамперед із календарними святами або господарськими подіями (колядки, щедрівки, веснянки, купальні пісні), або пісні, пов'язані з важливими подіями в житті людини (пісні весільні, хрестильні, похоронні голосіння). </a:t>
            </a:r>
            <a:endParaRPr lang="uk-UA" sz="2400" dirty="0">
              <a:solidFill>
                <a:schemeClr val="accent6">
                  <a:lumMod val="40000"/>
                  <a:lumOff val="6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4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0"/>
            <a:ext cx="3995936" cy="42210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100" i="1" dirty="0" smtClean="0">
                <a:effectLst/>
                <a:cs typeface="CordiaUPC" pitchFamily="34" charset="-34"/>
              </a:rPr>
              <a:t>Золотою </a:t>
            </a:r>
            <a:r>
              <a:rPr lang="ru-RU" sz="3100" i="1" dirty="0" err="1" smtClean="0">
                <a:effectLst/>
                <a:cs typeface="CordiaUPC" pitchFamily="34" charset="-34"/>
              </a:rPr>
              <a:t>добою</a:t>
            </a:r>
            <a:r>
              <a:rPr lang="ru-RU" sz="3100" i="1" dirty="0" smtClean="0">
                <a:effectLst/>
                <a:cs typeface="CordiaUPC" pitchFamily="34" charset="-34"/>
              </a:rPr>
              <a:t> у </a:t>
            </a:r>
            <a:r>
              <a:rPr lang="ru-RU" sz="3100" i="1" dirty="0" err="1" smtClean="0">
                <a:effectLst/>
                <a:cs typeface="CordiaUPC" pitchFamily="34" charset="-34"/>
              </a:rPr>
              <a:t>розвитку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української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народної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пісні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можна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вважати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en-US" sz="3100" i="1" dirty="0">
                <a:latin typeface="CordiaUPC" pitchFamily="34" charset="-34"/>
                <a:cs typeface="CordiaUPC" pitchFamily="34" charset="-34"/>
              </a:rPr>
              <a:t>XVII-XVIII </a:t>
            </a:r>
            <a:r>
              <a:rPr lang="ru-RU" sz="3100" i="1" dirty="0" err="1" smtClean="0">
                <a:effectLst/>
                <a:cs typeface="CordiaUPC" pitchFamily="34" charset="-34"/>
              </a:rPr>
              <a:t>століття</a:t>
            </a:r>
            <a:r>
              <a:rPr lang="ru-RU" sz="3100" i="1" dirty="0" smtClean="0">
                <a:effectLst/>
                <a:cs typeface="CordiaUPC" pitchFamily="34" charset="-34"/>
              </a:rPr>
              <a:t>. В </a:t>
            </a:r>
            <a:r>
              <a:rPr lang="ru-RU" sz="3100" i="1" dirty="0" err="1" smtClean="0">
                <a:effectLst/>
                <a:cs typeface="CordiaUPC" pitchFamily="34" charset="-34"/>
              </a:rPr>
              <a:t>піснях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цього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періоду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формуються</a:t>
            </a:r>
            <a:r>
              <a:rPr lang="ru-RU" sz="3100" i="1" dirty="0" smtClean="0">
                <a:effectLst/>
                <a:cs typeface="CordiaUPC" pitchFamily="34" charset="-34"/>
              </a:rPr>
              <a:t> й </a:t>
            </a:r>
            <a:r>
              <a:rPr lang="ru-RU" sz="3100" i="1" dirty="0" err="1" smtClean="0">
                <a:effectLst/>
                <a:cs typeface="CordiaUPC" pitchFamily="34" charset="-34"/>
              </a:rPr>
              <a:t>закріплюються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ті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характерні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ru-RU" sz="3100" i="1" dirty="0" err="1" smtClean="0">
                <a:effectLst/>
                <a:cs typeface="CordiaUPC" pitchFamily="34" charset="-34"/>
              </a:rPr>
              <a:t>прикмети</a:t>
            </a:r>
            <a:r>
              <a:rPr lang="ru-RU" sz="3100" i="1" dirty="0" smtClean="0">
                <a:effectLst/>
                <a:cs typeface="CordiaUPC" pitchFamily="34" charset="-34"/>
              </a:rPr>
              <a:t> </a:t>
            </a:r>
            <a:r>
              <a:rPr lang="uk-UA" sz="3100" i="1" dirty="0" smtClean="0">
                <a:effectLst/>
                <a:cs typeface="CordiaUPC" pitchFamily="34" charset="-34"/>
              </a:rPr>
              <a:t>української народної пісні, які вирізняють її з пісень інших народів. З'являється нова форма козацьких дум, лірико-епічних творів імпровізовано-речитативного характеру, що змальовують боротьбу козаків з турками, а пізніше — війни часів Хмельниччини. Спорідненими з думами є історичні пісні. З появою дум з'являються народні співці: кобзарі, бандуристи, лірники, що </a:t>
            </a:r>
            <a:r>
              <a:rPr lang="uk-UA" sz="3100" i="1" dirty="0" err="1" smtClean="0">
                <a:effectLst/>
                <a:cs typeface="CordiaUPC" pitchFamily="34" charset="-34"/>
              </a:rPr>
              <a:t>організуються</a:t>
            </a:r>
            <a:r>
              <a:rPr lang="uk-UA" sz="3100" i="1" dirty="0" smtClean="0">
                <a:effectLst/>
                <a:cs typeface="CordiaUPC" pitchFamily="34" charset="-34"/>
              </a:rPr>
              <a:t> навіть у співацькі братства або цехи зі своїми традиціями. 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8824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37" y="0"/>
            <a:ext cx="927285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6138" y="0"/>
            <a:ext cx="9240137" cy="2924944"/>
          </a:xfrm>
        </p:spPr>
        <p:txBody>
          <a:bodyPr/>
          <a:lstStyle/>
          <a:p>
            <a:pPr marL="0" indent="0">
              <a:buNone/>
            </a:pPr>
            <a:r>
              <a:rPr lang="uk-UA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Подальший розвиток української народної пісні зближує її із сучасною музичною європейською системою. Зміст таких пісень наповнюється індивідуальними переживаннями людини у різноманітних формах. Це пісні чумацькі, бурлацькі, рекрутські, парубоцькі та любовні. З'являються танкові форми мелодій: шумки, козачки, метелиці, коломийки.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5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73"/>
            <a:ext cx="9144000" cy="2415615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За часів Володимира Великого з'являється в Україні й церковна музика. Знання церковного співу поширювало духовенство й окремі "</a:t>
            </a:r>
            <a:r>
              <a:rPr lang="uk-UA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демественики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" — вчителі співу, що вводили так званий </a:t>
            </a:r>
            <a:r>
              <a:rPr lang="uk-UA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демествений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спів — </a:t>
            </a:r>
            <a:r>
              <a:rPr lang="uk-UA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напівцерковний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uk-UA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напівсвітський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, "на слух". Про грецьких церковних співаків докладно розповідають літописи Давньої Русі.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6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184"/>
            <a:ext cx="8640960" cy="3209122"/>
          </a:xfrm>
        </p:spPr>
        <p:txBody>
          <a:bodyPr>
            <a:prstTxWarp prst="textCascadeUp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Щодо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світської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музичної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культури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Україні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то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розвиток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починається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en-US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XVIi</a:t>
            </a:r>
            <a:r>
              <a:rPr lang="en-US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столітті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Цікавим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явищем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того часу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були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"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кріпацькі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капели" (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інструментальні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й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вокальні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які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існували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панських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маєтках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У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маєтку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польського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магната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Потоцького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існувала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навіть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музична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школа. На </a:t>
            </a:r>
            <a:r>
              <a:rPr lang="uk-UA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Лівобережній Україні справжнім меценатом музичної культури була родина Розумовських. Олексій Розумовський, фаворит імператриці Єлизавети, мав великий вплив на розвиток тогочасної музики імператорського двору. У Батурині в нього була своя капела, а його син Андрій, посол у Відні, теж великий меценат, шанувальник музики, навіть приятелював із Бетховеном. </a:t>
            </a:r>
            <a:endParaRPr lang="uk-UA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60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8" y="0"/>
            <a:ext cx="926590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65" y="3068960"/>
            <a:ext cx="9144000" cy="1783567"/>
          </a:xfrm>
        </p:spPr>
        <p:txBody>
          <a:bodyPr>
            <a:prstTxWarp prst="textInflate">
              <a:avLst>
                <a:gd name="adj" fmla="val 13759"/>
              </a:avLst>
            </a:prstTxWarp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До репертуару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музичних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цехів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входила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інструментальна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музика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, яка у 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XVII — XVIII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ст.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набула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значного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поширення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в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Україні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.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Інструментальна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музика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сприяла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формуванню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нової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демократичної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інтонації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, де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міщансько-побутові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й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фольклорні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uk-UA" sz="1600" dirty="0" smtClean="0">
                <a:ln>
                  <a:solidFill>
                    <a:schemeClr val="tx1"/>
                  </a:solidFill>
                </a:ln>
                <a:latin typeface="DejaVu Sans" pitchFamily="34" charset="0"/>
                <a:ea typeface="DejaVu Sans" pitchFamily="34" charset="0"/>
                <a:cs typeface="DejaVu Sans" pitchFamily="34" charset="0"/>
              </a:rPr>
              <a:t>джерела поєднувалися з музичною лексикою професійної музики. Музична форма набуває ознак періодичності, пропорційності, рівноваги частин і цілого; формується яскравий тематизм. Міські музики були важливою сполучною ланкою між фольклором та професійною музикою європейського типу і водночас яскравими представниками так званого низового бароко.</a:t>
            </a:r>
            <a:endParaRPr lang="uk-UA" sz="1600" dirty="0">
              <a:ln>
                <a:solidFill>
                  <a:schemeClr val="tx1"/>
                </a:solidFill>
              </a:ln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9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64704"/>
          </a:xfrm>
        </p:spPr>
        <p:txBody>
          <a:bodyPr>
            <a:prstTxWarp prst="textTriangleInverted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Види </a:t>
            </a:r>
            <a:r>
              <a:rPr lang="uk-UA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самозвучних</a:t>
            </a: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інструментів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XVII</a:t>
            </a: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2751"/>
            <a:ext cx="7560840" cy="523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1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507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Історія музичного мистецтва в Україні XVII-XVIII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самозвучних інструментів XVII ст.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музичного мистецтва в Україні</dc:title>
  <dc:creator>Adm</dc:creator>
  <cp:lastModifiedBy>777</cp:lastModifiedBy>
  <cp:revision>11</cp:revision>
  <dcterms:created xsi:type="dcterms:W3CDTF">2013-09-28T15:56:09Z</dcterms:created>
  <dcterms:modified xsi:type="dcterms:W3CDTF">2013-11-28T13:49:50Z</dcterms:modified>
</cp:coreProperties>
</file>