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610D-26E1-4E81-846E-E22BFAC7CB9A}" type="datetimeFigureOut">
              <a:rPr lang="en-CA" smtClean="0"/>
              <a:t>28/04/2015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1D8AD-E386-4FA6-8FA0-22371D511B8D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610D-26E1-4E81-846E-E22BFAC7CB9A}" type="datetimeFigureOut">
              <a:rPr lang="en-CA" smtClean="0"/>
              <a:t>28/04/2015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D8AD-E386-4FA6-8FA0-22371D511B8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610D-26E1-4E81-846E-E22BFAC7CB9A}" type="datetimeFigureOut">
              <a:rPr lang="en-CA" smtClean="0"/>
              <a:t>28/04/2015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D8AD-E386-4FA6-8FA0-22371D511B8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610D-26E1-4E81-846E-E22BFAC7CB9A}" type="datetimeFigureOut">
              <a:rPr lang="en-CA" smtClean="0"/>
              <a:t>28/04/2015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1D8AD-E386-4FA6-8FA0-22371D511B8D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610D-26E1-4E81-846E-E22BFAC7CB9A}" type="datetimeFigureOut">
              <a:rPr lang="en-CA" smtClean="0"/>
              <a:t>28/04/2015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1D8AD-E386-4FA6-8FA0-22371D511B8D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610D-26E1-4E81-846E-E22BFAC7CB9A}" type="datetimeFigureOut">
              <a:rPr lang="en-CA" smtClean="0"/>
              <a:t>28/04/2015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1D8AD-E386-4FA6-8FA0-22371D511B8D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610D-26E1-4E81-846E-E22BFAC7CB9A}" type="datetimeFigureOut">
              <a:rPr lang="en-CA" smtClean="0"/>
              <a:t>28/04/2015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1D8AD-E386-4FA6-8FA0-22371D511B8D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610D-26E1-4E81-846E-E22BFAC7CB9A}" type="datetimeFigureOut">
              <a:rPr lang="en-CA" smtClean="0"/>
              <a:t>28/04/2015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1D8AD-E386-4FA6-8FA0-22371D511B8D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610D-26E1-4E81-846E-E22BFAC7CB9A}" type="datetimeFigureOut">
              <a:rPr lang="en-CA" smtClean="0"/>
              <a:t>28/04/2015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1D8AD-E386-4FA6-8FA0-22371D511B8D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610D-26E1-4E81-846E-E22BFAC7CB9A}" type="datetimeFigureOut">
              <a:rPr lang="en-CA" smtClean="0"/>
              <a:t>28/04/2015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1D8AD-E386-4FA6-8FA0-22371D511B8D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610D-26E1-4E81-846E-E22BFAC7CB9A}" type="datetimeFigureOut">
              <a:rPr lang="en-CA" smtClean="0"/>
              <a:t>28/04/2015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1D8AD-E386-4FA6-8FA0-22371D511B8D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AC6610D-26E1-4E81-846E-E22BFAC7CB9A}" type="datetimeFigureOut">
              <a:rPr lang="en-CA" smtClean="0"/>
              <a:t>28/04/2015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8A1D8AD-E386-4FA6-8FA0-22371D511B8D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4064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Козак Мамай</a:t>
            </a:r>
          </a:p>
        </p:txBody>
      </p:sp>
    </p:spTree>
    <p:extLst>
      <p:ext uri="{BB962C8B-B14F-4D97-AF65-F5344CB8AC3E}">
        <p14:creationId xmlns:p14="http://schemas.microsoft.com/office/powerpoint/2010/main" val="28708779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628800"/>
            <a:ext cx="60901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Галерея</a:t>
            </a:r>
          </a:p>
        </p:txBody>
      </p:sp>
    </p:spTree>
    <p:extLst>
      <p:ext uri="{BB962C8B-B14F-4D97-AF65-F5344CB8AC3E}">
        <p14:creationId xmlns:p14="http://schemas.microsoft.com/office/powerpoint/2010/main" val="2216510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айл:Cossack Mamay 18th 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3157"/>
            <a:ext cx="5400600" cy="676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04248" y="548680"/>
            <a:ext cx="2339752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 століття</a:t>
            </a:r>
            <a:endParaRPr lang="en-C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693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айл:Cossack Mamay 1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107"/>
            <a:ext cx="4968552" cy="679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04248" y="1052736"/>
            <a:ext cx="131318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sz="4400" dirty="0"/>
              <a:t>1728</a:t>
            </a:r>
          </a:p>
        </p:txBody>
      </p:sp>
    </p:spTree>
    <p:extLst>
      <p:ext uri="{BB962C8B-B14F-4D97-AF65-F5344CB8AC3E}">
        <p14:creationId xmlns:p14="http://schemas.microsoft.com/office/powerpoint/2010/main" val="42829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айл:Cossack Mamay 1st half of 19th 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328638" cy="68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51246" y="908720"/>
            <a:ext cx="2005677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dirty="0">
                <a:solidFill>
                  <a:schemeClr val="tx1"/>
                </a:solidFill>
              </a:rPr>
              <a:t>19 століття</a:t>
            </a:r>
            <a:endParaRPr lang="en-C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20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айл:Cossack Mamay 1st half of 19th c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675"/>
            <a:ext cx="5760640" cy="684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38323" y="385500"/>
            <a:ext cx="2005677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dirty="0">
                <a:solidFill>
                  <a:schemeClr val="tx1"/>
                </a:solidFill>
              </a:rPr>
              <a:t>19 століття</a:t>
            </a:r>
            <a:endParaRPr lang="en-C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237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айл:Cossack Mamay 1st half of 19th c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53" y="150734"/>
            <a:ext cx="918755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43553" y="5805264"/>
            <a:ext cx="2005677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dirty="0">
                <a:solidFill>
                  <a:schemeClr val="bg2"/>
                </a:solidFill>
              </a:rPr>
              <a:t>19 століття</a:t>
            </a:r>
            <a:endParaRPr lang="en-CA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0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Файл:Cossack Mamay 18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37681"/>
            <a:ext cx="8136904" cy="689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68344" y="476672"/>
            <a:ext cx="1313180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CA" sz="4400" dirty="0"/>
              <a:t>1855</a:t>
            </a:r>
          </a:p>
        </p:txBody>
      </p:sp>
    </p:spTree>
    <p:extLst>
      <p:ext uri="{BB962C8B-B14F-4D97-AF65-F5344CB8AC3E}">
        <p14:creationId xmlns:p14="http://schemas.microsoft.com/office/powerpoint/2010/main" val="368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Файл:Cossack Mamay 18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910"/>
            <a:ext cx="5976664" cy="681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64288" y="836712"/>
            <a:ext cx="131318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sz="4400" dirty="0">
                <a:solidFill>
                  <a:srgbClr val="002060"/>
                </a:solidFill>
              </a:rPr>
              <a:t>1890</a:t>
            </a:r>
          </a:p>
        </p:txBody>
      </p:sp>
    </p:spTree>
    <p:extLst>
      <p:ext uri="{BB962C8B-B14F-4D97-AF65-F5344CB8AC3E}">
        <p14:creationId xmlns:p14="http://schemas.microsoft.com/office/powerpoint/2010/main" val="240248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айл:Ukraine-Kyiv-Maidan Nezalezhnosti-Mamai monu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" y="15072"/>
            <a:ext cx="9134725" cy="683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141577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002060"/>
                </a:solidFill>
              </a:rPr>
              <a:t>2003</a:t>
            </a:r>
          </a:p>
        </p:txBody>
      </p:sp>
    </p:spTree>
    <p:extLst>
      <p:ext uri="{BB962C8B-B14F-4D97-AF65-F5344CB8AC3E}">
        <p14:creationId xmlns:p14="http://schemas.microsoft.com/office/powerpoint/2010/main" val="131774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7543800" cy="914400"/>
          </a:xfrm>
        </p:spPr>
        <p:txBody>
          <a:bodyPr/>
          <a:lstStyle/>
          <a:p>
            <a:r>
              <a:rPr lang="uk-UA" sz="7200" dirty="0" smtClean="0"/>
              <a:t>Дякую за увагу !</a:t>
            </a:r>
            <a:endParaRPr lang="en-CA" sz="7200" dirty="0"/>
          </a:p>
        </p:txBody>
      </p:sp>
    </p:spTree>
    <p:extLst>
      <p:ext uri="{BB962C8B-B14F-4D97-AF65-F5344CB8AC3E}">
        <p14:creationId xmlns:p14="http://schemas.microsoft.com/office/powerpoint/2010/main" val="131223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Козак Мамай</a:t>
            </a:r>
            <a:r>
              <a:rPr lang="uk-UA" sz="2000" dirty="0"/>
              <a:t>  (</a:t>
            </a:r>
            <a:r>
              <a:rPr lang="uk-UA" sz="2000" dirty="0" err="1"/>
              <a:t>козак-мамай</a:t>
            </a:r>
            <a:r>
              <a:rPr lang="uk-UA" sz="2000" dirty="0"/>
              <a:t>, козак-бродяга)</a:t>
            </a:r>
            <a:r>
              <a:rPr lang="uk-UA" sz="2000" dirty="0" err="1"/>
              <a:t> — ідеалізований образ </a:t>
            </a:r>
            <a:r>
              <a:rPr lang="uk-UA" sz="2000" dirty="0" err="1" smtClean="0"/>
              <a:t>коз</a:t>
            </a:r>
            <a:r>
              <a:rPr lang="uk-UA" sz="2000" dirty="0" smtClean="0"/>
              <a:t>ака</a:t>
            </a:r>
            <a:r>
              <a:rPr lang="en-CA" sz="2000" dirty="0" smtClean="0"/>
              <a:t> </a:t>
            </a:r>
            <a:r>
              <a:rPr lang="uk-UA" sz="2000" dirty="0" smtClean="0"/>
              <a:t>і українців</a:t>
            </a:r>
            <a:r>
              <a:rPr lang="uk-UA" sz="2000" dirty="0"/>
              <a:t> загалом в Україні. Захисник українського </a:t>
            </a:r>
            <a:r>
              <a:rPr lang="uk-UA" sz="2000" dirty="0" smtClean="0"/>
              <a:t>народу,степовик,</a:t>
            </a:r>
            <a:r>
              <a:rPr lang="uk-UA" sz="2000" dirty="0"/>
              <a:t> мандрівник, воїн, мудрець,</a:t>
            </a:r>
            <a:r>
              <a:rPr lang="uk-UA" sz="2000" dirty="0" err="1"/>
              <a:t> казкар і харак</a:t>
            </a:r>
            <a:r>
              <a:rPr lang="uk-UA" sz="2000" dirty="0"/>
              <a:t>терник в одній особі.</a:t>
            </a:r>
            <a:endParaRPr lang="en-C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5" y="5517231"/>
            <a:ext cx="8315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зустріти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в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хаті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іконами</a:t>
            </a:r>
            <a:r>
              <a:rPr lang="ru-RU" dirty="0"/>
              <a:t>. З </a:t>
            </a:r>
            <a:r>
              <a:rPr lang="ru-RU" dirty="0" err="1"/>
              <a:t>іменем</a:t>
            </a:r>
            <a:r>
              <a:rPr lang="ru-RU" dirty="0"/>
              <a:t> (</a:t>
            </a:r>
            <a:r>
              <a:rPr lang="ru-RU" dirty="0" err="1"/>
              <a:t>назвою</a:t>
            </a:r>
            <a:r>
              <a:rPr lang="ru-RU" dirty="0"/>
              <a:t>)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пов'язаний</a:t>
            </a:r>
            <a:r>
              <a:rPr lang="ru-RU" dirty="0"/>
              <a:t> </a:t>
            </a:r>
            <a:r>
              <a:rPr lang="ru-RU" dirty="0" err="1"/>
              <a:t>стародавній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мамаювати</a:t>
            </a:r>
            <a:r>
              <a:rPr lang="ru-RU" dirty="0"/>
              <a:t>» (</a:t>
            </a:r>
            <a:r>
              <a:rPr lang="ru-RU" dirty="0" err="1"/>
              <a:t>мандрувати</a:t>
            </a:r>
            <a:r>
              <a:rPr lang="ru-RU" dirty="0"/>
              <a:t>, </a:t>
            </a:r>
            <a:r>
              <a:rPr lang="ru-RU" dirty="0" err="1"/>
              <a:t>козакувати</a:t>
            </a:r>
            <a:r>
              <a:rPr lang="ru-RU" dirty="0"/>
              <a:t>, вести </a:t>
            </a:r>
            <a:r>
              <a:rPr lang="ru-RU" dirty="0" err="1"/>
              <a:t>козачий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), «</a:t>
            </a:r>
            <a:r>
              <a:rPr lang="ru-RU" dirty="0" err="1"/>
              <a:t>ходити</a:t>
            </a:r>
            <a:r>
              <a:rPr lang="ru-RU" dirty="0"/>
              <a:t> на </a:t>
            </a:r>
            <a:r>
              <a:rPr lang="ru-RU" dirty="0" err="1"/>
              <a:t>мамая</a:t>
            </a:r>
            <a:r>
              <a:rPr lang="ru-RU" dirty="0"/>
              <a:t>» (</a:t>
            </a:r>
            <a:r>
              <a:rPr lang="ru-RU" dirty="0" err="1"/>
              <a:t>іти</a:t>
            </a:r>
            <a:r>
              <a:rPr lang="ru-RU" dirty="0"/>
              <a:t> </a:t>
            </a:r>
            <a:r>
              <a:rPr lang="ru-RU" dirty="0" err="1"/>
              <a:t>навмання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очі</a:t>
            </a:r>
            <a:r>
              <a:rPr lang="ru-RU" dirty="0"/>
              <a:t> </a:t>
            </a:r>
            <a:r>
              <a:rPr lang="ru-RU" dirty="0" err="1"/>
              <a:t>дивляться</a:t>
            </a:r>
            <a:r>
              <a:rPr lang="ru-RU" dirty="0"/>
              <a:t>).</a:t>
            </a:r>
            <a:endParaRPr lang="en-CA" dirty="0"/>
          </a:p>
        </p:txBody>
      </p:sp>
      <p:pic>
        <p:nvPicPr>
          <p:cNvPr id="1026" name="Picture 2" descr="http://upload.wikimedia.org/wikipedia/commons/thumb/f/f2/Cossack_Mamay_1st_half_of_19th_c_%284%29.jpg/250px-Cossack_Mamay_1st_half_of_19th_c_%284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37913"/>
            <a:ext cx="4104456" cy="3513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1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4248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Оповіді</a:t>
            </a:r>
            <a:r>
              <a:rPr lang="ru-RU" sz="2000" dirty="0"/>
              <a:t> про </a:t>
            </a:r>
            <a:r>
              <a:rPr lang="ru-RU" sz="2000" dirty="0" err="1"/>
              <a:t>козака</a:t>
            </a:r>
            <a:r>
              <a:rPr lang="ru-RU" sz="2000" dirty="0"/>
              <a:t> Мамая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зустріти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народних</a:t>
            </a:r>
            <a:r>
              <a:rPr lang="ru-RU" sz="2000" dirty="0"/>
              <a:t> легенд, </a:t>
            </a:r>
            <a:r>
              <a:rPr lang="ru-RU" sz="2000" dirty="0" err="1"/>
              <a:t>переказів</a:t>
            </a:r>
            <a:r>
              <a:rPr lang="ru-RU" sz="2000" dirty="0"/>
              <a:t>, </a:t>
            </a:r>
            <a:r>
              <a:rPr lang="ru-RU" sz="2000" dirty="0" err="1"/>
              <a:t>примовок</a:t>
            </a:r>
            <a:r>
              <a:rPr lang="ru-RU" sz="2000" dirty="0"/>
              <a:t>. Та </a:t>
            </a:r>
            <a:r>
              <a:rPr lang="ru-RU" sz="2000" dirty="0" err="1"/>
              <a:t>чи</a:t>
            </a:r>
            <a:r>
              <a:rPr lang="ru-RU" sz="2000" dirty="0"/>
              <a:t> не </a:t>
            </a:r>
            <a:r>
              <a:rPr lang="ru-RU" sz="2000" dirty="0" err="1"/>
              <a:t>найкраще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образ </a:t>
            </a:r>
            <a:r>
              <a:rPr lang="ru-RU" sz="2000" dirty="0" err="1"/>
              <a:t>відтворений</a:t>
            </a:r>
            <a:r>
              <a:rPr lang="ru-RU" sz="2000" dirty="0"/>
              <a:t> у народному </a:t>
            </a:r>
            <a:r>
              <a:rPr lang="ru-RU" sz="2000" dirty="0" err="1"/>
              <a:t>живописі</a:t>
            </a:r>
            <a:r>
              <a:rPr lang="ru-RU" sz="2000" dirty="0"/>
              <a:t>: в </a:t>
            </a:r>
            <a:r>
              <a:rPr lang="ru-RU" sz="2000" dirty="0" err="1"/>
              <a:t>оксамитному</a:t>
            </a:r>
            <a:r>
              <a:rPr lang="ru-RU" sz="2000" dirty="0"/>
              <a:t> </a:t>
            </a:r>
            <a:r>
              <a:rPr lang="ru-RU" sz="2000" dirty="0" err="1"/>
              <a:t>жупані</a:t>
            </a:r>
            <a:r>
              <a:rPr lang="ru-RU" sz="2000" dirty="0"/>
              <a:t>, </a:t>
            </a:r>
            <a:r>
              <a:rPr lang="ru-RU" sz="2000" dirty="0" err="1"/>
              <a:t>сап'янових</a:t>
            </a:r>
            <a:r>
              <a:rPr lang="ru-RU" sz="2000" dirty="0"/>
              <a:t> </a:t>
            </a:r>
            <a:r>
              <a:rPr lang="ru-RU" sz="2000" dirty="0" err="1"/>
              <a:t>чоботях</a:t>
            </a:r>
            <a:r>
              <a:rPr lang="ru-RU" sz="2000" dirty="0"/>
              <a:t> та </a:t>
            </a:r>
            <a:r>
              <a:rPr lang="ru-RU" sz="2000" dirty="0" err="1"/>
              <a:t>синіх</a:t>
            </a:r>
            <a:r>
              <a:rPr lang="ru-RU" sz="2000" dirty="0"/>
              <a:t> шароварах; кругла </a:t>
            </a:r>
            <a:r>
              <a:rPr lang="ru-RU" sz="2000" dirty="0" err="1"/>
              <a:t>поголена</a:t>
            </a:r>
            <a:r>
              <a:rPr lang="ru-RU" sz="2000" dirty="0"/>
              <a:t> голова з </a:t>
            </a:r>
            <a:r>
              <a:rPr lang="ru-RU" sz="2000" dirty="0" err="1"/>
              <a:t>хвацько</a:t>
            </a:r>
            <a:r>
              <a:rPr lang="ru-RU" sz="2000" dirty="0"/>
              <a:t> </a:t>
            </a:r>
            <a:r>
              <a:rPr lang="ru-RU" sz="2000" dirty="0" err="1"/>
              <a:t>закрученим</a:t>
            </a:r>
            <a:r>
              <a:rPr lang="ru-RU" sz="2000" dirty="0"/>
              <a:t> за </a:t>
            </a:r>
            <a:r>
              <a:rPr lang="ru-RU" sz="2000" dirty="0" err="1"/>
              <a:t>вухо</a:t>
            </a:r>
            <a:r>
              <a:rPr lang="ru-RU" sz="2000" dirty="0"/>
              <a:t> «оселедцем», </a:t>
            </a:r>
            <a:r>
              <a:rPr lang="ru-RU" sz="2000" dirty="0" err="1"/>
              <a:t>довгі</a:t>
            </a:r>
            <a:r>
              <a:rPr lang="ru-RU" sz="2000" dirty="0"/>
              <a:t> </a:t>
            </a:r>
            <a:r>
              <a:rPr lang="ru-RU" sz="2000" dirty="0" err="1"/>
              <a:t>вуса</a:t>
            </a:r>
            <a:r>
              <a:rPr lang="ru-RU" sz="2000" dirty="0"/>
              <a:t>, </a:t>
            </a:r>
            <a:r>
              <a:rPr lang="ru-RU" sz="2000" dirty="0" err="1"/>
              <a:t>чорні</a:t>
            </a:r>
            <a:r>
              <a:rPr lang="ru-RU" sz="2000" dirty="0"/>
              <a:t> брови, </a:t>
            </a:r>
            <a:r>
              <a:rPr lang="ru-RU" sz="2000" dirty="0" err="1"/>
              <a:t>карі</a:t>
            </a:r>
            <a:r>
              <a:rPr lang="ru-RU" sz="2000" dirty="0"/>
              <a:t> </a:t>
            </a:r>
            <a:r>
              <a:rPr lang="ru-RU" sz="2000" dirty="0" err="1"/>
              <a:t>очі</a:t>
            </a:r>
            <a:r>
              <a:rPr lang="ru-RU" sz="2000" dirty="0"/>
              <a:t>, тонкий </a:t>
            </a:r>
            <a:r>
              <a:rPr lang="ru-RU" sz="2000" dirty="0" err="1"/>
              <a:t>ніс</a:t>
            </a:r>
            <a:r>
              <a:rPr lang="ru-RU" sz="2000" dirty="0"/>
              <a:t>, </a:t>
            </a:r>
            <a:r>
              <a:rPr lang="ru-RU" sz="2000" dirty="0" err="1"/>
              <a:t>рум'яні</a:t>
            </a:r>
            <a:r>
              <a:rPr lang="ru-RU" sz="2000" dirty="0"/>
              <a:t> </a:t>
            </a:r>
            <a:r>
              <a:rPr lang="ru-RU" sz="2000" dirty="0" err="1"/>
              <a:t>щоки</a:t>
            </a:r>
            <a:r>
              <a:rPr lang="ru-RU" sz="2000" dirty="0"/>
              <a:t> — перед вами портрет </a:t>
            </a:r>
            <a:r>
              <a:rPr lang="ru-RU" sz="2000" dirty="0" err="1"/>
              <a:t>красеня-молодця</a:t>
            </a:r>
            <a:r>
              <a:rPr lang="ru-RU" sz="2000" dirty="0"/>
              <a:t>, </a:t>
            </a:r>
            <a:r>
              <a:rPr lang="ru-RU" sz="2000" dirty="0" err="1"/>
              <a:t>яким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склався</a:t>
            </a:r>
            <a:r>
              <a:rPr lang="ru-RU" sz="2000" dirty="0"/>
              <a:t> в </a:t>
            </a:r>
            <a:r>
              <a:rPr lang="ru-RU" sz="2000" dirty="0" err="1"/>
              <a:t>народній</a:t>
            </a:r>
            <a:r>
              <a:rPr lang="ru-RU" sz="2000" dirty="0"/>
              <a:t> </a:t>
            </a:r>
            <a:r>
              <a:rPr lang="ru-RU" sz="2000" dirty="0" err="1"/>
              <a:t>уяві</a:t>
            </a:r>
            <a:r>
              <a:rPr lang="ru-RU" sz="2000" dirty="0"/>
              <a:t>.</a:t>
            </a:r>
            <a:endParaRPr lang="en-CA" sz="2000" dirty="0"/>
          </a:p>
        </p:txBody>
      </p:sp>
      <p:pic>
        <p:nvPicPr>
          <p:cNvPr id="2052" name="Picture 4" descr="Файл:Cossack Mamay 18th 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4562475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974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52140" y="54868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Козака Мамая на таких картинах </a:t>
            </a:r>
            <a:r>
              <a:rPr lang="ru-RU" sz="2000" dirty="0" err="1"/>
              <a:t>завжди</a:t>
            </a:r>
            <a:r>
              <a:rPr lang="ru-RU" sz="2000" dirty="0"/>
              <a:t> </a:t>
            </a:r>
            <a:r>
              <a:rPr lang="ru-RU" sz="2000" dirty="0" err="1"/>
              <a:t>малювали</a:t>
            </a:r>
            <a:r>
              <a:rPr lang="ru-RU" sz="2000" dirty="0"/>
              <a:t> з кобзою, </a:t>
            </a:r>
            <a:r>
              <a:rPr lang="ru-RU" sz="2000" dirty="0" err="1"/>
              <a:t>що</a:t>
            </a:r>
            <a:r>
              <a:rPr lang="ru-RU" sz="2000" dirty="0"/>
              <a:t> є символом </a:t>
            </a:r>
            <a:r>
              <a:rPr lang="ru-RU" sz="2000" dirty="0" err="1"/>
              <a:t>співучої</a:t>
            </a:r>
            <a:r>
              <a:rPr lang="ru-RU" sz="2000" dirty="0"/>
              <a:t> </a:t>
            </a:r>
            <a:r>
              <a:rPr lang="ru-RU" sz="2000" dirty="0" err="1"/>
              <a:t>душі</a:t>
            </a:r>
            <a:r>
              <a:rPr lang="ru-RU" sz="2000" dirty="0"/>
              <a:t> народу. </a:t>
            </a:r>
            <a:r>
              <a:rPr lang="ru-RU" sz="2000" dirty="0" err="1"/>
              <a:t>Кінь</a:t>
            </a:r>
            <a:r>
              <a:rPr lang="ru-RU" sz="2000" dirty="0"/>
              <a:t> на </a:t>
            </a:r>
            <a:r>
              <a:rPr lang="ru-RU" sz="2000" dirty="0" err="1"/>
              <a:t>картині</a:t>
            </a:r>
            <a:r>
              <a:rPr lang="ru-RU" sz="2000" dirty="0"/>
              <a:t> </a:t>
            </a:r>
            <a:r>
              <a:rPr lang="ru-RU" sz="2000" dirty="0" err="1"/>
              <a:t>символізував</a:t>
            </a:r>
            <a:r>
              <a:rPr lang="ru-RU" sz="2000" dirty="0"/>
              <a:t> </a:t>
            </a:r>
            <a:r>
              <a:rPr lang="ru-RU" sz="2000" dirty="0" err="1"/>
              <a:t>народну</a:t>
            </a:r>
            <a:r>
              <a:rPr lang="ru-RU" sz="2000" dirty="0"/>
              <a:t> волю, дуб —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могутність</a:t>
            </a:r>
            <a:r>
              <a:rPr lang="ru-RU" sz="2000" dirty="0"/>
              <a:t>. Часто на </a:t>
            </a:r>
            <a:r>
              <a:rPr lang="ru-RU" sz="2000" dirty="0" err="1"/>
              <a:t>малюнках</a:t>
            </a:r>
            <a:r>
              <a:rPr lang="ru-RU" sz="2000" dirty="0"/>
              <a:t> ми </a:t>
            </a:r>
            <a:r>
              <a:rPr lang="ru-RU" sz="2000" dirty="0" err="1"/>
              <a:t>бачимо</a:t>
            </a:r>
            <a:r>
              <a:rPr lang="ru-RU" sz="2000" dirty="0"/>
              <a:t> </a:t>
            </a:r>
            <a:r>
              <a:rPr lang="ru-RU" sz="2000" dirty="0" err="1"/>
              <a:t>зображення</a:t>
            </a:r>
            <a:r>
              <a:rPr lang="ru-RU" sz="2000" dirty="0"/>
              <a:t> </a:t>
            </a:r>
            <a:r>
              <a:rPr lang="ru-RU" sz="2000" dirty="0" err="1"/>
              <a:t>списа</a:t>
            </a:r>
            <a:r>
              <a:rPr lang="ru-RU" sz="2000" dirty="0"/>
              <a:t> з </a:t>
            </a:r>
            <a:r>
              <a:rPr lang="ru-RU" sz="2000" dirty="0" err="1"/>
              <a:t>прапорцем</a:t>
            </a:r>
            <a:r>
              <a:rPr lang="ru-RU" sz="2000" dirty="0"/>
              <a:t>, </a:t>
            </a:r>
            <a:r>
              <a:rPr lang="ru-RU" sz="2000" dirty="0" err="1"/>
              <a:t>козацького</a:t>
            </a:r>
            <a:r>
              <a:rPr lang="ru-RU" sz="2000" dirty="0"/>
              <a:t> штофа і чарки.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речі</a:t>
            </a:r>
            <a:r>
              <a:rPr lang="ru-RU" sz="2000" dirty="0"/>
              <a:t>, </a:t>
            </a:r>
            <a:r>
              <a:rPr lang="ru-RU" sz="2000" dirty="0" err="1"/>
              <a:t>пов'язані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смертю</a:t>
            </a:r>
            <a:r>
              <a:rPr lang="ru-RU" sz="2000" dirty="0"/>
              <a:t> </a:t>
            </a:r>
            <a:r>
              <a:rPr lang="ru-RU" sz="2000" dirty="0" err="1"/>
              <a:t>козака</a:t>
            </a:r>
            <a:r>
              <a:rPr lang="ru-RU" sz="2000" dirty="0"/>
              <a:t> — </a:t>
            </a:r>
            <a:r>
              <a:rPr lang="ru-RU" sz="2000" dirty="0" err="1"/>
              <a:t>спис</a:t>
            </a:r>
            <a:r>
              <a:rPr lang="ru-RU" sz="2000" dirty="0"/>
              <a:t> ставили на </a:t>
            </a:r>
            <a:r>
              <a:rPr lang="ru-RU" sz="2000" dirty="0" err="1"/>
              <a:t>місці</a:t>
            </a:r>
            <a:r>
              <a:rPr lang="ru-RU" sz="2000" dirty="0"/>
              <a:t> </a:t>
            </a:r>
            <a:r>
              <a:rPr lang="ru-RU" sz="2000" dirty="0" err="1" smtClean="0"/>
              <a:t>поховання</a:t>
            </a:r>
            <a:r>
              <a:rPr lang="ru-RU" sz="2000" dirty="0" smtClean="0"/>
              <a:t>,</a:t>
            </a:r>
            <a:r>
              <a:rPr lang="ru-RU" sz="2000" dirty="0"/>
              <a:t> штоф і чарку клали в могилу — вони </a:t>
            </a:r>
            <a:r>
              <a:rPr lang="ru-RU" sz="2000" dirty="0" err="1"/>
              <a:t>нагадували</a:t>
            </a:r>
            <a:r>
              <a:rPr lang="ru-RU" sz="2000" dirty="0"/>
              <a:t> про </a:t>
            </a:r>
            <a:r>
              <a:rPr lang="ru-RU" sz="2000" dirty="0" err="1"/>
              <a:t>скороминущість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та </a:t>
            </a:r>
            <a:r>
              <a:rPr lang="ru-RU" sz="2000" dirty="0" err="1"/>
              <a:t>козацьку</a:t>
            </a:r>
            <a:r>
              <a:rPr lang="ru-RU" sz="2000" dirty="0"/>
              <a:t> долю, в </a:t>
            </a:r>
            <a:r>
              <a:rPr lang="ru-RU" sz="2000" dirty="0" err="1"/>
              <a:t>якій</a:t>
            </a:r>
            <a:r>
              <a:rPr lang="ru-RU" sz="2000" dirty="0"/>
              <a:t> </a:t>
            </a:r>
            <a:r>
              <a:rPr lang="ru-RU" sz="2000" dirty="0" err="1"/>
              <a:t>загроза</a:t>
            </a:r>
            <a:r>
              <a:rPr lang="ru-RU" sz="2000" dirty="0"/>
              <a:t> </a:t>
            </a:r>
            <a:r>
              <a:rPr lang="ru-RU" sz="2000" dirty="0" err="1"/>
              <a:t>смерті</a:t>
            </a:r>
            <a:r>
              <a:rPr lang="ru-RU" sz="2000" dirty="0"/>
              <a:t> в бою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повсякденною</a:t>
            </a:r>
            <a:r>
              <a:rPr lang="ru-RU" sz="2000" dirty="0"/>
              <a:t> </a:t>
            </a:r>
            <a:r>
              <a:rPr lang="ru-RU" sz="2000" dirty="0" err="1"/>
              <a:t>реальністю</a:t>
            </a:r>
            <a:r>
              <a:rPr lang="ru-RU" sz="2000" dirty="0"/>
              <a:t>.</a:t>
            </a:r>
            <a:endParaRPr lang="en-CA" sz="2000" dirty="0"/>
          </a:p>
        </p:txBody>
      </p:sp>
      <p:pic>
        <p:nvPicPr>
          <p:cNvPr id="3074" name="Picture 2" descr="Файл:Cossack Mamay 1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0" y="502359"/>
            <a:ext cx="4171950" cy="57054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047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355179" y="440668"/>
            <a:ext cx="5796136" cy="4104456"/>
            <a:chOff x="3059832" y="1916832"/>
            <a:chExt cx="5796136" cy="4104456"/>
          </a:xfrm>
        </p:grpSpPr>
        <p:sp>
          <p:nvSpPr>
            <p:cNvPr id="3" name="Вертикальный свиток 2"/>
            <p:cNvSpPr/>
            <p:nvPr/>
          </p:nvSpPr>
          <p:spPr>
            <a:xfrm>
              <a:off x="3059832" y="1916832"/>
              <a:ext cx="5796136" cy="4104456"/>
            </a:xfrm>
            <a:prstGeom prst="verticalScroll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779912" y="2492896"/>
              <a:ext cx="4572000" cy="31393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 err="1"/>
                <a:t>Такі</a:t>
              </a:r>
              <a:r>
                <a:rPr lang="ru-RU" dirty="0"/>
                <a:t> </a:t>
              </a:r>
              <a:r>
                <a:rPr lang="ru-RU" dirty="0" err="1"/>
                <a:t>картини</a:t>
              </a:r>
              <a:r>
                <a:rPr lang="ru-RU" dirty="0"/>
                <a:t> </a:t>
              </a:r>
              <a:r>
                <a:rPr lang="ru-RU" dirty="0" err="1"/>
                <a:t>малювали</a:t>
              </a:r>
              <a:r>
                <a:rPr lang="ru-RU" dirty="0"/>
                <a:t> на </a:t>
              </a:r>
              <a:r>
                <a:rPr lang="ru-RU" dirty="0" err="1"/>
                <a:t>полотні</a:t>
              </a:r>
              <a:r>
                <a:rPr lang="ru-RU" dirty="0"/>
                <a:t>, на </a:t>
              </a:r>
              <a:r>
                <a:rPr lang="ru-RU" dirty="0" err="1"/>
                <a:t>стінах</a:t>
              </a:r>
              <a:r>
                <a:rPr lang="ru-RU" dirty="0"/>
                <a:t> </a:t>
              </a:r>
              <a:r>
                <a:rPr lang="ru-RU" dirty="0" err="1"/>
                <a:t>будівель</a:t>
              </a:r>
              <a:r>
                <a:rPr lang="ru-RU" dirty="0"/>
                <a:t>, </a:t>
              </a:r>
              <a:r>
                <a:rPr lang="ru-RU" dirty="0" err="1"/>
                <a:t>віконцях</a:t>
              </a:r>
              <a:r>
                <a:rPr lang="ru-RU" dirty="0"/>
                <a:t>, </a:t>
              </a:r>
              <a:r>
                <a:rPr lang="ru-RU" dirty="0" err="1"/>
                <a:t>кахлях</a:t>
              </a:r>
              <a:r>
                <a:rPr lang="ru-RU" dirty="0"/>
                <a:t>, </a:t>
              </a:r>
              <a:r>
                <a:rPr lang="ru-RU" dirty="0" err="1"/>
                <a:t>скринях</a:t>
              </a:r>
              <a:r>
                <a:rPr lang="ru-RU" dirty="0"/>
                <a:t>, </a:t>
              </a:r>
              <a:r>
                <a:rPr lang="ru-RU" dirty="0" err="1"/>
                <a:t>посуді</a:t>
              </a:r>
              <a:r>
                <a:rPr lang="ru-RU" dirty="0"/>
                <a:t>, </a:t>
              </a:r>
              <a:r>
                <a:rPr lang="ru-RU" dirty="0" err="1"/>
                <a:t>вуликах</a:t>
              </a:r>
              <a:r>
                <a:rPr lang="ru-RU" dirty="0"/>
                <a:t> і </a:t>
              </a:r>
              <a:r>
                <a:rPr lang="ru-RU" dirty="0" err="1"/>
                <a:t>навіть</a:t>
              </a:r>
              <a:r>
                <a:rPr lang="ru-RU" dirty="0"/>
                <a:t> на дверях </a:t>
              </a:r>
              <a:r>
                <a:rPr lang="ru-RU" dirty="0" err="1"/>
                <a:t>яскравими</a:t>
              </a:r>
              <a:r>
                <a:rPr lang="ru-RU" dirty="0"/>
                <a:t>, </a:t>
              </a:r>
              <a:r>
                <a:rPr lang="ru-RU" dirty="0" err="1"/>
                <a:t>соковитими</a:t>
              </a:r>
              <a:r>
                <a:rPr lang="ru-RU" dirty="0"/>
                <a:t> </a:t>
              </a:r>
              <a:r>
                <a:rPr lang="ru-RU" dirty="0" err="1"/>
                <a:t>фарбами</a:t>
              </a:r>
              <a:r>
                <a:rPr lang="ru-RU" dirty="0"/>
                <a:t> часто з </a:t>
              </a:r>
              <a:r>
                <a:rPr lang="ru-RU" dirty="0" err="1"/>
                <a:t>написом</a:t>
              </a:r>
              <a:r>
                <a:rPr lang="ru-RU" dirty="0"/>
                <a:t>: «Я </a:t>
              </a:r>
              <a:r>
                <a:rPr lang="ru-RU" dirty="0" err="1"/>
                <a:t>козак</a:t>
              </a:r>
              <a:r>
                <a:rPr lang="ru-RU" dirty="0"/>
                <a:t> Мамай, мене не </a:t>
              </a:r>
              <a:r>
                <a:rPr lang="ru-RU" dirty="0" err="1"/>
                <a:t>займай</a:t>
              </a:r>
              <a:r>
                <a:rPr lang="ru-RU" dirty="0"/>
                <a:t>». </a:t>
              </a:r>
              <a:r>
                <a:rPr lang="ru-RU" dirty="0" err="1"/>
                <a:t>Це</a:t>
              </a:r>
              <a:r>
                <a:rPr lang="ru-RU" dirty="0"/>
                <a:t> </a:t>
              </a:r>
              <a:r>
                <a:rPr lang="ru-RU" dirty="0" err="1"/>
                <a:t>свідчило</a:t>
              </a:r>
              <a:r>
                <a:rPr lang="ru-RU" dirty="0"/>
                <a:t> про доброту, </a:t>
              </a:r>
              <a:r>
                <a:rPr lang="ru-RU" dirty="0" err="1"/>
                <a:t>незалежність</a:t>
              </a:r>
              <a:r>
                <a:rPr lang="ru-RU" dirty="0"/>
                <a:t> та </a:t>
              </a:r>
              <a:r>
                <a:rPr lang="ru-RU" dirty="0" err="1"/>
                <a:t>веселу</a:t>
              </a:r>
              <a:r>
                <a:rPr lang="ru-RU" dirty="0"/>
                <a:t> </a:t>
              </a:r>
              <a:r>
                <a:rPr lang="ru-RU" dirty="0" err="1"/>
                <a:t>вдачу</a:t>
              </a:r>
              <a:r>
                <a:rPr lang="ru-RU" dirty="0"/>
                <a:t> </a:t>
              </a:r>
              <a:r>
                <a:rPr lang="ru-RU" dirty="0" err="1"/>
                <a:t>хазяїв</a:t>
              </a:r>
              <a:r>
                <a:rPr lang="ru-RU" dirty="0"/>
                <a:t> господи. </a:t>
              </a:r>
              <a:r>
                <a:rPr lang="ru-RU" dirty="0" err="1"/>
                <a:t>Згадані</a:t>
              </a:r>
              <a:r>
                <a:rPr lang="ru-RU" dirty="0"/>
                <a:t> </a:t>
              </a:r>
              <a:r>
                <a:rPr lang="ru-RU" dirty="0" err="1"/>
                <a:t>малюнки</a:t>
              </a:r>
              <a:r>
                <a:rPr lang="ru-RU" dirty="0"/>
                <a:t>, </a:t>
              </a:r>
              <a:r>
                <a:rPr lang="ru-RU" dirty="0" err="1"/>
                <a:t>що</a:t>
              </a:r>
              <a:r>
                <a:rPr lang="ru-RU" dirty="0"/>
                <a:t> </a:t>
              </a:r>
              <a:r>
                <a:rPr lang="ru-RU" dirty="0" err="1"/>
                <a:t>дійшли</a:t>
              </a:r>
              <a:r>
                <a:rPr lang="ru-RU" dirty="0"/>
                <a:t> до </a:t>
              </a:r>
              <a:r>
                <a:rPr lang="ru-RU" dirty="0" err="1"/>
                <a:t>нашого</a:t>
              </a:r>
              <a:r>
                <a:rPr lang="ru-RU" dirty="0"/>
                <a:t> часу, не </a:t>
              </a:r>
              <a:r>
                <a:rPr lang="ru-RU" dirty="0" err="1"/>
                <a:t>тільки</a:t>
              </a:r>
              <a:r>
                <a:rPr lang="ru-RU" dirty="0"/>
                <a:t> </a:t>
              </a:r>
              <a:r>
                <a:rPr lang="ru-RU" dirty="0" err="1"/>
                <a:t>вдало</a:t>
              </a:r>
              <a:r>
                <a:rPr lang="ru-RU" dirty="0"/>
                <a:t> </a:t>
              </a:r>
              <a:r>
                <a:rPr lang="ru-RU" dirty="0" err="1"/>
                <a:t>прикрашали</a:t>
              </a:r>
              <a:r>
                <a:rPr lang="ru-RU" dirty="0"/>
                <a:t> </a:t>
              </a:r>
              <a:r>
                <a:rPr lang="ru-RU" dirty="0" err="1"/>
                <a:t>домівку</a:t>
              </a:r>
              <a:r>
                <a:rPr lang="ru-RU" dirty="0"/>
                <a:t>, а й </a:t>
              </a:r>
              <a:r>
                <a:rPr lang="ru-RU" dirty="0" err="1"/>
                <a:t>розповідали</a:t>
              </a:r>
              <a:r>
                <a:rPr lang="ru-RU" dirty="0"/>
                <a:t> про </a:t>
              </a:r>
              <a:r>
                <a:rPr lang="ru-RU" dirty="0" err="1"/>
                <a:t>смаки</a:t>
              </a:r>
              <a:r>
                <a:rPr lang="ru-RU" dirty="0"/>
                <a:t> та </a:t>
              </a:r>
              <a:r>
                <a:rPr lang="ru-RU" dirty="0" err="1"/>
                <a:t>світогляд</a:t>
              </a:r>
              <a:r>
                <a:rPr lang="ru-RU" dirty="0"/>
                <a:t> </a:t>
              </a:r>
              <a:r>
                <a:rPr lang="ru-RU" dirty="0" err="1"/>
                <a:t>хазяїв</a:t>
              </a:r>
              <a:r>
                <a:rPr lang="ru-RU" dirty="0"/>
                <a:t>.</a:t>
              </a:r>
              <a:endParaRPr lang="en-CA" dirty="0"/>
            </a:p>
          </p:txBody>
        </p:sp>
      </p:grpSp>
      <p:pic>
        <p:nvPicPr>
          <p:cNvPr id="4098" name="Picture 2" descr="Файл:Cossack Mamay 1st half of 19th 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18" y="1242955"/>
            <a:ext cx="3800475" cy="487680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Right"/>
            <a:lightRig rig="brightRoom" dir="t">
              <a:rot lat="0" lon="0" rev="600000"/>
            </a:lightRig>
          </a:scene3d>
          <a:sp3d prstMaterial="metal">
            <a:bevelT w="38100" h="5715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86" y="620688"/>
            <a:ext cx="44284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 </a:t>
            </a:r>
            <a:r>
              <a:rPr lang="ru-RU" sz="2000" dirty="0" err="1"/>
              <a:t>народними</a:t>
            </a:r>
            <a:r>
              <a:rPr lang="ru-RU" sz="2000" dirty="0"/>
              <a:t> </a:t>
            </a:r>
            <a:r>
              <a:rPr lang="ru-RU" sz="2000" dirty="0" err="1"/>
              <a:t>переказами</a:t>
            </a:r>
            <a:r>
              <a:rPr lang="ru-RU" sz="2000" dirty="0"/>
              <a:t> </a:t>
            </a:r>
            <a:r>
              <a:rPr lang="ru-RU" sz="2000" dirty="0" err="1"/>
              <a:t>козак</a:t>
            </a:r>
            <a:r>
              <a:rPr lang="ru-RU" sz="2000" dirty="0"/>
              <a:t> Мамай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православним</a:t>
            </a:r>
            <a:r>
              <a:rPr lang="ru-RU" sz="2000" dirty="0"/>
              <a:t>, </a:t>
            </a:r>
            <a:r>
              <a:rPr lang="ru-RU" sz="2000" dirty="0" err="1"/>
              <a:t>мав</a:t>
            </a:r>
            <a:r>
              <a:rPr lang="ru-RU" sz="2000" dirty="0"/>
              <a:t> дар </a:t>
            </a:r>
            <a:r>
              <a:rPr lang="ru-RU" sz="2000" dirty="0" err="1"/>
              <a:t>зцілювати</a:t>
            </a:r>
            <a:r>
              <a:rPr lang="ru-RU" sz="2000" dirty="0"/>
              <a:t> </a:t>
            </a:r>
            <a:r>
              <a:rPr lang="ru-RU" sz="2000" dirty="0" err="1"/>
              <a:t>хворих</a:t>
            </a:r>
            <a:r>
              <a:rPr lang="ru-RU" sz="2000" dirty="0"/>
              <a:t> і </a:t>
            </a:r>
            <a:r>
              <a:rPr lang="ru-RU" sz="2000" dirty="0" err="1"/>
              <a:t>ходити</a:t>
            </a:r>
            <a:r>
              <a:rPr lang="ru-RU" sz="2000" dirty="0"/>
              <a:t> по </a:t>
            </a:r>
            <a:r>
              <a:rPr lang="ru-RU" sz="2000" dirty="0" err="1"/>
              <a:t>воді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давало право простим людям </a:t>
            </a:r>
            <a:r>
              <a:rPr lang="ru-RU" sz="2000" dirty="0" err="1"/>
              <a:t>шанувати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як святого і </a:t>
            </a:r>
            <a:r>
              <a:rPr lang="ru-RU" sz="2000" dirty="0" err="1"/>
              <a:t>вішати</a:t>
            </a:r>
            <a:r>
              <a:rPr lang="ru-RU" sz="2000" dirty="0"/>
              <a:t> у </a:t>
            </a:r>
            <a:r>
              <a:rPr lang="ru-RU" sz="2000" dirty="0" err="1"/>
              <a:t>хаті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образ </a:t>
            </a:r>
            <a:r>
              <a:rPr lang="ru-RU" sz="2000" dirty="0" err="1"/>
              <a:t>поряд</a:t>
            </a:r>
            <a:r>
              <a:rPr lang="ru-RU" sz="2000" dirty="0"/>
              <a:t> з образами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святих</a:t>
            </a:r>
            <a:r>
              <a:rPr lang="ru-RU" sz="2000" dirty="0"/>
              <a:t>.</a:t>
            </a:r>
            <a:endParaRPr lang="en-CA" sz="2000" dirty="0"/>
          </a:p>
        </p:txBody>
      </p:sp>
      <p:pic>
        <p:nvPicPr>
          <p:cNvPr id="5122" name="Picture 2" descr="Файл:Cossack Mamay 1st half of 19th c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36712"/>
            <a:ext cx="4392488" cy="521879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Файл:Cossack Mamay 1st half of 19th c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67" y="3105633"/>
            <a:ext cx="4456741" cy="327013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2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08" y="4797152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Candara" panose="020E0502030303020204" pitchFamily="34" charset="0"/>
              </a:rPr>
              <a:t>Картини</a:t>
            </a:r>
            <a:r>
              <a:rPr lang="ru-RU" sz="2400" dirty="0">
                <a:latin typeface="Candara" panose="020E0502030303020204" pitchFamily="34" charset="0"/>
              </a:rPr>
              <a:t> з </a:t>
            </a:r>
            <a:r>
              <a:rPr lang="ru-RU" sz="2400" dirty="0" err="1">
                <a:latin typeface="Candara" panose="020E0502030303020204" pitchFamily="34" charset="0"/>
              </a:rPr>
              <a:t>козаком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Мамаєм</a:t>
            </a:r>
            <a:r>
              <a:rPr lang="ru-RU" sz="2400" dirty="0">
                <a:latin typeface="Candara" panose="020E0502030303020204" pitchFamily="34" charset="0"/>
              </a:rPr>
              <a:t> часто </a:t>
            </a:r>
            <a:r>
              <a:rPr lang="ru-RU" sz="2400" dirty="0" err="1">
                <a:latin typeface="Candara" panose="020E0502030303020204" pitchFamily="34" charset="0"/>
              </a:rPr>
              <a:t>супроводжуються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віршами</a:t>
            </a:r>
            <a:r>
              <a:rPr lang="ru-RU" sz="2400" dirty="0">
                <a:latin typeface="Candara" panose="020E0502030303020204" pitchFamily="34" charset="0"/>
              </a:rPr>
              <a:t>. На </a:t>
            </a:r>
            <a:r>
              <a:rPr lang="ru-RU" sz="2400" dirty="0" err="1">
                <a:latin typeface="Candara" panose="020E0502030303020204" pitchFamily="34" charset="0"/>
              </a:rPr>
              <a:t>картині</a:t>
            </a:r>
            <a:r>
              <a:rPr lang="ru-RU" sz="2400" dirty="0">
                <a:latin typeface="Candara" panose="020E0502030303020204" pitchFamily="34" charset="0"/>
              </a:rPr>
              <a:t>, </a:t>
            </a:r>
            <a:r>
              <a:rPr lang="ru-RU" sz="2400" dirty="0" err="1">
                <a:latin typeface="Candara" panose="020E0502030303020204" pitchFamily="34" charset="0"/>
              </a:rPr>
              <a:t>що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зберігається</a:t>
            </a:r>
            <a:r>
              <a:rPr lang="ru-RU" sz="2400" dirty="0">
                <a:latin typeface="Candara" panose="020E0502030303020204" pitchFamily="34" charset="0"/>
              </a:rPr>
              <a:t> в Державному </a:t>
            </a:r>
            <a:r>
              <a:rPr lang="ru-RU" sz="2400" dirty="0" err="1">
                <a:latin typeface="Candara" panose="020E0502030303020204" pitchFamily="34" charset="0"/>
              </a:rPr>
              <a:t>музеї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українського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образотворчого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мистецтва</a:t>
            </a:r>
            <a:r>
              <a:rPr lang="ru-RU" sz="2400" dirty="0">
                <a:latin typeface="Candara" panose="020E0502030303020204" pitchFamily="34" charset="0"/>
              </a:rPr>
              <a:t> у </a:t>
            </a:r>
            <a:r>
              <a:rPr lang="ru-RU" sz="2400" dirty="0" err="1">
                <a:latin typeface="Candara" panose="020E0502030303020204" pitchFamily="34" charset="0"/>
              </a:rPr>
              <a:t>Києві</a:t>
            </a:r>
            <a:r>
              <a:rPr lang="ru-RU" sz="2400" dirty="0">
                <a:latin typeface="Candara" panose="020E0502030303020204" pitchFamily="34" charset="0"/>
              </a:rPr>
              <a:t>, написано </a:t>
            </a:r>
            <a:r>
              <a:rPr lang="ru-RU" sz="2400" dirty="0" err="1">
                <a:latin typeface="Candara" panose="020E0502030303020204" pitchFamily="34" charset="0"/>
              </a:rPr>
              <a:t>такий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вірш</a:t>
            </a:r>
            <a:r>
              <a:rPr lang="ru-RU" sz="2400" dirty="0">
                <a:latin typeface="Candara" panose="020E0502030303020204" pitchFamily="34" charset="0"/>
              </a:rPr>
              <a:t>-монолог:</a:t>
            </a:r>
            <a:endParaRPr lang="en-CA" sz="2400" dirty="0">
              <a:latin typeface="Candara" panose="020E0502030303020204" pitchFamily="34" charset="0"/>
            </a:endParaRPr>
          </a:p>
        </p:txBody>
      </p:sp>
      <p:pic>
        <p:nvPicPr>
          <p:cNvPr id="6146" name="Picture 2" descr="http://upload.wikimedia.org/wikipedia/uk/thumb/9/96/Mamai_NM-1.jpg/250px-Mamai_N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260648"/>
            <a:ext cx="2952328" cy="3932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755576" y="404664"/>
            <a:ext cx="4572000" cy="584775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1600" dirty="0">
                <a:solidFill>
                  <a:schemeClr val="bg2"/>
                </a:solidFill>
              </a:rPr>
              <a:t>Картина «Козак Мамай» </a:t>
            </a:r>
            <a:r>
              <a:rPr lang="ru-RU" sz="1600" dirty="0" err="1">
                <a:solidFill>
                  <a:schemeClr val="bg2"/>
                </a:solidFill>
              </a:rPr>
              <a:t>із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колекції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Національного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художнього</a:t>
            </a:r>
            <a:r>
              <a:rPr lang="ru-RU" sz="1600" dirty="0">
                <a:solidFill>
                  <a:schemeClr val="bg2"/>
                </a:solidFill>
              </a:rPr>
              <a:t> музею </a:t>
            </a:r>
            <a:r>
              <a:rPr lang="ru-RU" sz="1600" dirty="0" err="1">
                <a:solidFill>
                  <a:schemeClr val="bg2"/>
                </a:solidFill>
              </a:rPr>
              <a:t>України</a:t>
            </a:r>
            <a:r>
              <a:rPr lang="ru-RU" sz="1600" dirty="0">
                <a:solidFill>
                  <a:schemeClr val="bg2"/>
                </a:solidFill>
              </a:rPr>
              <a:t>.</a:t>
            </a:r>
            <a:endParaRPr lang="en-CA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132856"/>
            <a:ext cx="18473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sz="10000" dirty="0" smtClean="0"/>
          </a:p>
          <a:p>
            <a:endParaRPr lang="uk-UA" sz="10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14678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anose="020E0502030303020204" pitchFamily="34" charset="0"/>
              </a:rPr>
              <a:t>Колекції</a:t>
            </a:r>
          </a:p>
        </p:txBody>
      </p:sp>
    </p:spTree>
    <p:extLst>
      <p:ext uri="{BB962C8B-B14F-4D97-AF65-F5344CB8AC3E}">
        <p14:creationId xmlns:p14="http://schemas.microsoft.com/office/powerpoint/2010/main" val="35351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764704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Найчисельніші колекції картин «Козак Мамай» зберігають та експонують Національний художній музей України, Дніпропетровський історичний музей імені Дмитра Яворницького та Український центр народної культури «Музей Івана Гончара».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6058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28</TotalTime>
  <Words>266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 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</dc:creator>
  <cp:lastModifiedBy>Helen</cp:lastModifiedBy>
  <cp:revision>4</cp:revision>
  <dcterms:created xsi:type="dcterms:W3CDTF">2013-12-20T19:57:38Z</dcterms:created>
  <dcterms:modified xsi:type="dcterms:W3CDTF">2015-04-28T17:05:00Z</dcterms:modified>
</cp:coreProperties>
</file>