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7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8D16-5E9F-49FA-999C-5F9C6C28DF57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39320D-E29A-494F-A7FB-8F118CB9B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9D72-CC9C-458B-AA50-B6569C6BBAD5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7115-1C2B-47B8-9AB2-E9D950033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6AFB-B664-412C-89A1-ECE1F9B37B6C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3D4A-C4E3-417E-80E9-3715CA6B1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D241-1820-49F9-BA21-776F52751D2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2C7925-F51E-435A-874E-7140CBA93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FA33-7F73-4092-A183-5D7F684E45B5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2FC4-695E-42EA-9A0F-C7B9D893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6C79-DBF8-4D81-86C5-1D7EF0C2D2EA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ABF503E-4E80-4726-9D6C-B18130B1D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CA94-4C8E-496D-952E-81F131B96629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3A22-0208-47F4-8DF4-C8DE7ECE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1126-A56D-41A6-A0B7-F6ACC2AB758D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C091465-3BCA-4825-8876-7A8F3304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1600-B0CC-488E-B9B3-F219BBD3350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BB3E-1E0D-41CD-B3BB-6EBE694A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80AA-4878-4255-89CC-2A7971AD7DCC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6E32F4-2F78-4749-8BD8-145EC3F91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439F6F-6E67-47A2-B3CE-570BA22F6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7BF51-760D-4D9D-A421-753CFD55583A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9AC7-DE27-452F-B505-B29973FDD5D9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F51B-2CAC-41D8-BBFE-154EC624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0B70-B054-4BFB-9AAC-0508D3D56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B5-9344-4CAF-BDF3-8705DB82BD5C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FE1C-6D83-4B3A-87D7-C8ED49168985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2E48-E37E-4089-80D9-0245ED6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DFEA-D576-4EE6-A120-A3DD39193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0FD4-211C-487B-843A-618A6436DFED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CB8D-ACA4-4374-B633-F74C4F9EF655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829D-C86E-4978-9477-1EA56D15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AE8B-4691-44AA-B1F1-C684872DD2D2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980F-2F24-453F-B767-788C1F9EB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0565F3-8761-44DD-9FF1-31355EF8438C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85D774-534D-4725-A73B-00216B09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7A9F-4C90-4D9E-8EDA-696071ED7DA6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EA6C-BAF4-4D9F-A0D7-631A446B6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A599-BE86-4E2E-A8E4-70B536DFBEE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D169-BFE8-44E6-8206-D2BE219C3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93AF-510A-4AAE-814E-05F73C6EA0B1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B717-B9F5-4D95-A9BB-3A0FD3D56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5FE5-EF8D-4DD9-BE89-1504AA50D853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CCB1-A96F-4F4C-B4E5-8EB9329F8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AAC61A-1868-4DEC-988A-E277F915D0B7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1619E-3FC0-45C7-B180-47526E4EE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6" r:id="rId5"/>
    <p:sldLayoutId id="2147483697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E08F8F-453F-492F-A1CD-7C231EEA7B6C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960A8-28C6-45E2-B8B6-6E71741FB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2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9F7A7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F7A70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B58B8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C3986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A19574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2400" y="0"/>
            <a:ext cx="9296400" cy="3600450"/>
          </a:xfrm>
        </p:spPr>
        <p:txBody>
          <a:bodyPr>
            <a:normAutofit/>
          </a:bodyPr>
          <a:lstStyle/>
          <a:p>
            <a:pPr algn="ctr"/>
            <a:r>
              <a:rPr lang="uk-UA" sz="400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uk-UA" sz="400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uk-UA" sz="4000" i="1" smtClean="0">
                <a:solidFill>
                  <a:schemeClr val="tx1"/>
                </a:solidFill>
                <a:latin typeface="Cambria" pitchFamily="18" charset="0"/>
              </a:rPr>
              <a:t>Презентація на тему:</a:t>
            </a:r>
            <a:br>
              <a:rPr lang="uk-UA" sz="4000" i="1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uk-UA" sz="4000" i="1" smtClean="0">
                <a:solidFill>
                  <a:schemeClr val="tx1"/>
                </a:solidFill>
                <a:latin typeface="Cambria" pitchFamily="18" charset="0"/>
              </a:rPr>
              <a:t>“Оцінка діяльності Б. Хмельницького в сучасній історичній літературі”</a:t>
            </a:r>
            <a:endParaRPr lang="ru-RU" sz="4000" i="1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Рисунок 4" descr="show_image_NewsF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856553"/>
            <a:ext cx="3733800" cy="300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N1rj5o7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276600"/>
            <a:ext cx="432916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atta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3258000"/>
            <a:ext cx="3048000" cy="360000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2590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Історична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наука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дуже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довгий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час не могла прийти до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однакової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оцінки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діла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й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особи великого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гетьмана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Певною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мірою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ще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й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досі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не затихли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національні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й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політичні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пристрасті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які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стають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на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перешкоді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спокійній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й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об’єктивній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оцінці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його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діяльності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. 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58825"/>
          </a:xfrm>
        </p:spPr>
        <p:txBody>
          <a:bodyPr/>
          <a:lstStyle/>
          <a:p>
            <a:r>
              <a:rPr lang="uk-UA" smtClean="0">
                <a:solidFill>
                  <a:srgbClr val="9F7A70"/>
                </a:solidFill>
              </a:rPr>
              <a:t>Микола Костомаров</a:t>
            </a:r>
            <a:endParaRPr lang="ru-RU" smtClean="0">
              <a:solidFill>
                <a:srgbClr val="9F7A70"/>
              </a:solidFill>
            </a:endParaRPr>
          </a:p>
        </p:txBody>
      </p:sp>
      <p:pic>
        <p:nvPicPr>
          <p:cNvPr id="4" name="Содержимое 3" descr="kostomar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302446" cy="3200400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3276600"/>
            <a:ext cx="5562600" cy="3046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i="1" dirty="0">
                <a:latin typeface="Cambria" pitchFamily="18" charset="0"/>
              </a:rPr>
              <a:t> </a:t>
            </a:r>
            <a:r>
              <a:rPr lang="ru-RU" sz="2400" i="1" dirty="0">
                <a:latin typeface="Cambria" pitchFamily="18" charset="0"/>
              </a:rPr>
              <a:t>Наш </a:t>
            </a:r>
            <a:r>
              <a:rPr lang="ru-RU" sz="2400" i="1" dirty="0" err="1">
                <a:latin typeface="Cambria" pitchFamily="18" charset="0"/>
              </a:rPr>
              <a:t>славетний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історик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намагався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представити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Хмельницького</a:t>
            </a:r>
            <a:r>
              <a:rPr lang="ru-RU" sz="2400" i="1" dirty="0">
                <a:latin typeface="Cambria" pitchFamily="18" charset="0"/>
              </a:rPr>
              <a:t>, як </a:t>
            </a:r>
            <a:r>
              <a:rPr lang="ru-RU" sz="2400" i="1" dirty="0" err="1">
                <a:latin typeface="Cambria" pitchFamily="18" charset="0"/>
              </a:rPr>
              <a:t>діяча</a:t>
            </a:r>
            <a:r>
              <a:rPr lang="ru-RU" sz="2400" i="1" dirty="0">
                <a:latin typeface="Cambria" pitchFamily="18" charset="0"/>
              </a:rPr>
              <a:t> "</a:t>
            </a:r>
            <a:r>
              <a:rPr lang="ru-RU" sz="2400" i="1" dirty="0" err="1">
                <a:latin typeface="Cambria" pitchFamily="18" charset="0"/>
              </a:rPr>
              <a:t>возсоєдіненія</a:t>
            </a:r>
            <a:r>
              <a:rPr lang="ru-RU" sz="2400" i="1" dirty="0">
                <a:latin typeface="Cambria" pitchFamily="18" charset="0"/>
              </a:rPr>
              <a:t>" </a:t>
            </a:r>
            <a:r>
              <a:rPr lang="ru-RU" sz="2400" i="1" dirty="0" err="1">
                <a:latin typeface="Cambria" pitchFamily="18" charset="0"/>
              </a:rPr>
              <a:t>Русі</a:t>
            </a:r>
            <a:r>
              <a:rPr lang="ru-RU" sz="2400" i="1" dirty="0">
                <a:latin typeface="Cambria" pitchFamily="18" charset="0"/>
              </a:rPr>
              <a:t>, а коли </a:t>
            </a:r>
            <a:r>
              <a:rPr lang="ru-RU" sz="2400" i="1" dirty="0" err="1">
                <a:latin typeface="Cambria" pitchFamily="18" charset="0"/>
              </a:rPr>
              <a:t>познайомився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з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матеріалами</a:t>
            </a:r>
            <a:r>
              <a:rPr lang="ru-RU" sz="2400" i="1" dirty="0">
                <a:latin typeface="Cambria" pitchFamily="18" charset="0"/>
              </a:rPr>
              <a:t> про </a:t>
            </a:r>
            <a:r>
              <a:rPr lang="ru-RU" sz="2400" i="1" dirty="0" err="1">
                <a:latin typeface="Cambria" pitchFamily="18" charset="0"/>
              </a:rPr>
              <a:t>турецьке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підданство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гетьмана</a:t>
            </a:r>
            <a:r>
              <a:rPr lang="ru-RU" sz="2400" i="1" dirty="0">
                <a:latin typeface="Cambria" pitchFamily="18" charset="0"/>
              </a:rPr>
              <a:t>, то </a:t>
            </a:r>
            <a:r>
              <a:rPr lang="ru-RU" sz="2400" i="1" dirty="0" err="1">
                <a:latin typeface="Cambria" pitchFamily="18" charset="0"/>
              </a:rPr>
              <a:t>змінив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свій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погляд</a:t>
            </a:r>
            <a:r>
              <a:rPr lang="ru-RU" sz="2400" i="1" dirty="0">
                <a:latin typeface="Cambria" pitchFamily="18" charset="0"/>
              </a:rPr>
              <a:t> на </a:t>
            </a:r>
            <a:r>
              <a:rPr lang="ru-RU" sz="2400" i="1" dirty="0" err="1">
                <a:latin typeface="Cambria" pitchFamily="18" charset="0"/>
              </a:rPr>
              <a:t>нього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і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визнав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що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Хмельницький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пішов</a:t>
            </a:r>
            <a:r>
              <a:rPr lang="ru-RU" sz="2400" i="1" dirty="0">
                <a:latin typeface="Cambria" pitchFamily="18" charset="0"/>
              </a:rPr>
              <a:t> "кривим шляхом", став </a:t>
            </a:r>
            <a:r>
              <a:rPr lang="ru-RU" sz="2400" i="1" dirty="0" err="1">
                <a:latin typeface="Cambria" pitchFamily="18" charset="0"/>
              </a:rPr>
              <a:t>зрадником</a:t>
            </a:r>
            <a:r>
              <a:rPr lang="ru-RU" sz="2400" i="1" dirty="0">
                <a:latin typeface="Cambria" pitchFamily="18" charset="0"/>
              </a:rPr>
              <a:t>.</a:t>
            </a:r>
            <a:endParaRPr lang="ru-RU" sz="2400" i="1" dirty="0">
              <a:latin typeface="Cambria" pitchFamily="18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371600"/>
            <a:ext cx="3352800" cy="499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6019800" y="6324600"/>
            <a:ext cx="2824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i="1">
                <a:latin typeface="Georgia" pitchFamily="18" charset="0"/>
              </a:rPr>
              <a:t>Б.Хмелницький і Тугай-бей</a:t>
            </a:r>
            <a:endParaRPr lang="ru-RU" sz="1600" i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36-5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3175000" cy="4381500"/>
          </a:xfrm>
          <a:effectLst>
            <a:softEdge rad="112500"/>
          </a:effectLst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F7A70"/>
                </a:solidFill>
              </a:rPr>
              <a:t>Пантелеймон Куліш</a:t>
            </a:r>
            <a:endParaRPr lang="ru-RU" smtClean="0">
              <a:solidFill>
                <a:srgbClr val="9F7A7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1447800"/>
            <a:ext cx="5562600" cy="1938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i="1" dirty="0">
                <a:latin typeface="Cambria" pitchFamily="18" charset="0"/>
              </a:rPr>
              <a:t>  “</a:t>
            </a:r>
            <a:r>
              <a:rPr lang="ru-RU" sz="2400" i="1" dirty="0">
                <a:latin typeface="Cambria" pitchFamily="18" charset="0"/>
              </a:rPr>
              <a:t>Коли ми не </a:t>
            </a:r>
            <a:r>
              <a:rPr lang="ru-RU" sz="2400" i="1" dirty="0" err="1">
                <a:latin typeface="Cambria" pitchFamily="18" charset="0"/>
              </a:rPr>
              <a:t>маємо</a:t>
            </a:r>
            <a:r>
              <a:rPr lang="ru-RU" sz="2400" i="1" dirty="0">
                <a:latin typeface="Cambria" pitchFamily="18" charset="0"/>
              </a:rPr>
              <a:t> другого "Слова о полку </a:t>
            </a:r>
            <a:r>
              <a:rPr lang="ru-RU" sz="2400" i="1" dirty="0" err="1">
                <a:latin typeface="Cambria" pitchFamily="18" charset="0"/>
              </a:rPr>
              <a:t>Ігоря</a:t>
            </a:r>
            <a:r>
              <a:rPr lang="ru-RU" sz="2400" i="1" dirty="0">
                <a:latin typeface="Cambria" pitchFamily="18" charset="0"/>
              </a:rPr>
              <a:t>" </a:t>
            </a:r>
            <a:r>
              <a:rPr lang="ru-RU" sz="2400" i="1" dirty="0" err="1">
                <a:latin typeface="Cambria" pitchFamily="18" charset="0"/>
              </a:rPr>
              <a:t>й</a:t>
            </a:r>
            <a:r>
              <a:rPr lang="ru-RU" sz="2400" i="1" dirty="0">
                <a:latin typeface="Cambria" pitchFamily="18" charset="0"/>
              </a:rPr>
              <a:t> другого "</a:t>
            </a:r>
            <a:r>
              <a:rPr lang="ru-RU" sz="2400" i="1" dirty="0" err="1">
                <a:latin typeface="Cambria" pitchFamily="18" charset="0"/>
              </a:rPr>
              <a:t>Літопису</a:t>
            </a:r>
            <a:r>
              <a:rPr lang="ru-RU" sz="2400" i="1" dirty="0">
                <a:latin typeface="Cambria" pitchFamily="18" charset="0"/>
              </a:rPr>
              <a:t>, откуда пошла </a:t>
            </a:r>
            <a:r>
              <a:rPr lang="ru-RU" sz="2400" i="1" dirty="0" err="1">
                <a:latin typeface="Cambria" pitchFamily="18" charset="0"/>
              </a:rPr>
              <a:t>єсть</a:t>
            </a:r>
            <a:r>
              <a:rPr lang="ru-RU" sz="2400" i="1" dirty="0">
                <a:latin typeface="Cambria" pitchFamily="18" charset="0"/>
              </a:rPr>
              <a:t> земля </a:t>
            </a:r>
            <a:r>
              <a:rPr lang="ru-RU" sz="2400" i="1" dirty="0" err="1">
                <a:latin typeface="Cambria" pitchFamily="18" charset="0"/>
              </a:rPr>
              <a:t>руськая</a:t>
            </a:r>
            <a:r>
              <a:rPr lang="ru-RU" sz="2400" i="1" dirty="0">
                <a:latin typeface="Cambria" pitchFamily="18" charset="0"/>
              </a:rPr>
              <a:t>", то без </a:t>
            </a:r>
            <a:r>
              <a:rPr lang="ru-RU" sz="2400" i="1" dirty="0" err="1">
                <a:latin typeface="Cambria" pitchFamily="18" charset="0"/>
              </a:rPr>
              <a:t>усякого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сумніву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цим</a:t>
            </a:r>
            <a:r>
              <a:rPr lang="ru-RU" sz="2400" i="1" dirty="0">
                <a:latin typeface="Cambria" pitchFamily="18" charset="0"/>
              </a:rPr>
              <a:t> ми </a:t>
            </a:r>
            <a:r>
              <a:rPr lang="ru-RU" sz="2400" i="1" dirty="0" err="1">
                <a:latin typeface="Cambria" pitchFamily="18" charset="0"/>
              </a:rPr>
              <a:t>найбільше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завдячуємо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Хмельницькому</a:t>
            </a:r>
            <a:r>
              <a:rPr lang="ru-RU" sz="2400" i="1" dirty="0">
                <a:latin typeface="Cambria" pitchFamily="18" charset="0"/>
              </a:rPr>
              <a:t>.</a:t>
            </a:r>
            <a:r>
              <a:rPr lang="en-US" sz="2400" i="1" dirty="0">
                <a:latin typeface="Cambria" pitchFamily="18" charset="0"/>
              </a:rPr>
              <a:t>”</a:t>
            </a:r>
            <a:endParaRPr lang="ru-RU" sz="2400" i="1" dirty="0">
              <a:latin typeface="Cambria" pitchFamily="18" charset="0"/>
            </a:endParaRPr>
          </a:p>
        </p:txBody>
      </p:sp>
      <p:pic>
        <p:nvPicPr>
          <p:cNvPr id="8" name="Рисунок 7" descr="23598106_Mateyko_Bitva_pri_Varne_v_1444_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352800"/>
            <a:ext cx="5029200" cy="312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48876386_hron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419600"/>
            <a:ext cx="2962656" cy="22219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9F7A70"/>
                </a:solidFill>
              </a:rPr>
              <a:t>Антонович Володимир</a:t>
            </a:r>
            <a:endParaRPr lang="ru-RU" smtClean="0">
              <a:solidFill>
                <a:srgbClr val="9F7A7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5562600" cy="5181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 smtClean="0">
                <a:latin typeface="Cambria" pitchFamily="18" charset="0"/>
              </a:rPr>
              <a:t>“</a:t>
            </a:r>
            <a:r>
              <a:rPr lang="ru-RU" i="1" dirty="0" smtClean="0">
                <a:latin typeface="Cambria" pitchFamily="18" charset="0"/>
              </a:rPr>
              <a:t>Треба </a:t>
            </a:r>
            <a:r>
              <a:rPr lang="ru-RU" i="1" dirty="0" err="1" smtClean="0">
                <a:latin typeface="Cambria" pitchFamily="18" charset="0"/>
              </a:rPr>
              <a:t>віддати</a:t>
            </a:r>
            <a:r>
              <a:rPr lang="ru-RU" i="1" dirty="0" smtClean="0">
                <a:latin typeface="Cambria" pitchFamily="18" charset="0"/>
              </a:rPr>
              <a:t> честь великому </a:t>
            </a:r>
            <a:r>
              <a:rPr lang="ru-RU" i="1" dirty="0" err="1" smtClean="0">
                <a:latin typeface="Cambria" pitchFamily="18" charset="0"/>
              </a:rPr>
              <a:t>діячеві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нашого</a:t>
            </a:r>
            <a:r>
              <a:rPr lang="ru-RU" i="1" dirty="0" smtClean="0">
                <a:latin typeface="Cambria" pitchFamily="18" charset="0"/>
              </a:rPr>
              <a:t> краю, </a:t>
            </a:r>
            <a:r>
              <a:rPr lang="ru-RU" i="1" dirty="0" err="1" smtClean="0">
                <a:latin typeface="Cambria" pitchFamily="18" charset="0"/>
              </a:rPr>
              <a:t>що</a:t>
            </a:r>
            <a:r>
              <a:rPr lang="ru-RU" i="1" dirty="0" smtClean="0">
                <a:latin typeface="Cambria" pitchFamily="18" charset="0"/>
              </a:rPr>
              <a:t> в </a:t>
            </a:r>
            <a:r>
              <a:rPr lang="ru-RU" i="1" dirty="0" err="1" smtClean="0">
                <a:latin typeface="Cambria" pitchFamily="18" charset="0"/>
              </a:rPr>
              <a:t>своїй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особі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скупчив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громадські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змагання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мільйонної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маси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й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зробив</a:t>
            </a:r>
            <a:r>
              <a:rPr lang="ru-RU" i="1" dirty="0" smtClean="0">
                <a:latin typeface="Cambria" pitchFamily="18" charset="0"/>
              </a:rPr>
              <a:t> на </a:t>
            </a:r>
            <a:r>
              <a:rPr lang="ru-RU" i="1" dirty="0" err="1" smtClean="0">
                <a:latin typeface="Cambria" pitchFamily="18" charset="0"/>
              </a:rPr>
              <a:t>її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користь</a:t>
            </a:r>
            <a:r>
              <a:rPr lang="ru-RU" i="1" dirty="0" smtClean="0">
                <a:latin typeface="Cambria" pitchFamily="18" charset="0"/>
              </a:rPr>
              <a:t> усе, </a:t>
            </a:r>
            <a:r>
              <a:rPr lang="ru-RU" i="1" dirty="0" err="1" smtClean="0">
                <a:latin typeface="Cambria" pitchFamily="18" charset="0"/>
              </a:rPr>
              <a:t>що</a:t>
            </a:r>
            <a:r>
              <a:rPr lang="ru-RU" i="1" dirty="0" smtClean="0">
                <a:latin typeface="Cambria" pitchFamily="18" charset="0"/>
              </a:rPr>
              <a:t> в </a:t>
            </a:r>
            <a:r>
              <a:rPr lang="ru-RU" i="1" dirty="0" err="1" smtClean="0">
                <a:latin typeface="Cambria" pitchFamily="18" charset="0"/>
              </a:rPr>
              <a:t>умовах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його</a:t>
            </a:r>
            <a:r>
              <a:rPr lang="ru-RU" i="1" dirty="0" smtClean="0">
                <a:latin typeface="Cambria" pitchFamily="18" charset="0"/>
              </a:rPr>
              <a:t> часу </a:t>
            </a:r>
            <a:r>
              <a:rPr lang="ru-RU" i="1" dirty="0" err="1" smtClean="0">
                <a:latin typeface="Cambria" pitchFamily="18" charset="0"/>
              </a:rPr>
              <a:t>і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культури</a:t>
            </a:r>
            <a:r>
              <a:rPr lang="ru-RU" i="1" dirty="0" smtClean="0">
                <a:latin typeface="Cambria" pitchFamily="18" charset="0"/>
              </a:rPr>
              <a:t> могла </a:t>
            </a:r>
            <a:r>
              <a:rPr lang="ru-RU" i="1" dirty="0" err="1" smtClean="0">
                <a:latin typeface="Cambria" pitchFamily="18" charset="0"/>
              </a:rPr>
              <a:t>зробити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людина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талановита</a:t>
            </a:r>
            <a:r>
              <a:rPr lang="ru-RU" i="1" dirty="0" smtClean="0">
                <a:latin typeface="Cambria" pitchFamily="18" charset="0"/>
              </a:rPr>
              <a:t>, </a:t>
            </a:r>
            <a:r>
              <a:rPr lang="ru-RU" i="1" dirty="0" err="1" smtClean="0">
                <a:latin typeface="Cambria" pitchFamily="18" charset="0"/>
              </a:rPr>
              <a:t>щиро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віддана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інтересам</a:t>
            </a:r>
            <a:r>
              <a:rPr lang="ru-RU" i="1" dirty="0" smtClean="0">
                <a:latin typeface="Cambria" pitchFamily="18" charset="0"/>
              </a:rPr>
              <a:t> народу, </a:t>
            </a:r>
            <a:r>
              <a:rPr lang="ru-RU" i="1" dirty="0" err="1" smtClean="0">
                <a:latin typeface="Cambria" pitchFamily="18" charset="0"/>
              </a:rPr>
              <a:t>з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крайнім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напруженням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духовних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і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інтелектуальних</a:t>
            </a:r>
            <a:r>
              <a:rPr lang="ru-RU" i="1" dirty="0" smtClean="0">
                <a:latin typeface="Cambria" pitchFamily="18" charset="0"/>
              </a:rPr>
              <a:t> сил, </a:t>
            </a:r>
            <a:r>
              <a:rPr lang="ru-RU" i="1" dirty="0" err="1" smtClean="0">
                <a:latin typeface="Cambria" pitchFamily="18" charset="0"/>
              </a:rPr>
              <a:t>що</a:t>
            </a:r>
            <a:r>
              <a:rPr lang="ru-RU" i="1" dirty="0" smtClean="0">
                <a:latin typeface="Cambria" pitchFamily="18" charset="0"/>
              </a:rPr>
              <a:t> довело </a:t>
            </a:r>
            <a:r>
              <a:rPr lang="ru-RU" i="1" dirty="0" err="1" smtClean="0">
                <a:latin typeface="Cambria" pitchFamily="18" charset="0"/>
              </a:rPr>
              <a:t>його</a:t>
            </a:r>
            <a:r>
              <a:rPr lang="ru-RU" i="1" dirty="0" smtClean="0">
                <a:latin typeface="Cambria" pitchFamily="18" charset="0"/>
              </a:rPr>
              <a:t> до </a:t>
            </a:r>
            <a:r>
              <a:rPr lang="ru-RU" i="1" dirty="0" err="1" smtClean="0">
                <a:latin typeface="Cambria" pitchFamily="18" charset="0"/>
              </a:rPr>
              <a:t>перевтоми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і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прискорило</a:t>
            </a:r>
            <a:r>
              <a:rPr lang="ru-RU" i="1" dirty="0" smtClean="0">
                <a:latin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</a:rPr>
              <a:t>кінець</a:t>
            </a:r>
            <a:r>
              <a:rPr lang="ru-RU" i="1" dirty="0" smtClean="0">
                <a:latin typeface="Cambria" pitchFamily="18" charset="0"/>
              </a:rPr>
              <a:t> великого </a:t>
            </a:r>
            <a:r>
              <a:rPr lang="ru-RU" i="1" dirty="0" err="1" smtClean="0">
                <a:latin typeface="Cambria" pitchFamily="18" charset="0"/>
              </a:rPr>
              <a:t>патріота</a:t>
            </a:r>
            <a:r>
              <a:rPr lang="en-US" i="1" dirty="0" smtClean="0">
                <a:latin typeface="Cambria" pitchFamily="18" charset="0"/>
              </a:rPr>
              <a:t>”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5" name="Рисунок 4" descr="anto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905000"/>
            <a:ext cx="31242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F7A70"/>
                </a:solidFill>
              </a:rPr>
              <a:t>Вячеслав Липинський</a:t>
            </a:r>
            <a:endParaRPr lang="ru-RU" smtClean="0">
              <a:solidFill>
                <a:srgbClr val="9F7A7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5688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>
                <a:latin typeface="Cambria" pitchFamily="18" charset="0"/>
              </a:rPr>
              <a:t>Не </a:t>
            </a:r>
            <a:r>
              <a:rPr lang="ru-RU" sz="2400" i="1" dirty="0" err="1" smtClean="0">
                <a:latin typeface="Cambria" pitchFamily="18" charset="0"/>
              </a:rPr>
              <a:t>вагання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між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різними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політичними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орієнтаціями</a:t>
            </a:r>
            <a:r>
              <a:rPr lang="ru-RU" sz="2400" i="1" dirty="0" smtClean="0">
                <a:latin typeface="Cambria" pitchFamily="18" charset="0"/>
              </a:rPr>
              <a:t>, а </a:t>
            </a:r>
            <a:r>
              <a:rPr lang="ru-RU" sz="2400" i="1" dirty="0" err="1" smtClean="0">
                <a:latin typeface="Cambria" pitchFamily="18" charset="0"/>
              </a:rPr>
              <a:t>свідоме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намагання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відновити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українську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державність</a:t>
            </a:r>
            <a:r>
              <a:rPr lang="ru-RU" sz="2400" i="1" dirty="0" smtClean="0">
                <a:latin typeface="Cambria" pitchFamily="18" charset="0"/>
              </a:rPr>
              <a:t> в </a:t>
            </a:r>
            <a:r>
              <a:rPr lang="ru-RU" sz="2400" i="1" dirty="0" err="1" smtClean="0">
                <a:latin typeface="Cambria" pitchFamily="18" charset="0"/>
              </a:rPr>
              <a:t>усій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її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широті</a:t>
            </a:r>
            <a:r>
              <a:rPr lang="ru-RU" sz="2400" i="1" dirty="0" smtClean="0">
                <a:latin typeface="Cambria" pitchFamily="18" charset="0"/>
              </a:rPr>
              <a:t>. На </a:t>
            </a:r>
            <a:r>
              <a:rPr lang="ru-RU" sz="2400" i="1" dirty="0" err="1" smtClean="0">
                <a:latin typeface="Cambria" pitchFamily="18" charset="0"/>
              </a:rPr>
              <a:t>його</a:t>
            </a:r>
            <a:r>
              <a:rPr lang="ru-RU" sz="2400" i="1" dirty="0" smtClean="0">
                <a:latin typeface="Cambria" pitchFamily="18" charset="0"/>
              </a:rPr>
              <a:t> думку </a:t>
            </a:r>
            <a:r>
              <a:rPr lang="ru-RU" sz="2400" i="1" dirty="0" err="1" smtClean="0">
                <a:latin typeface="Cambria" pitchFamily="18" charset="0"/>
              </a:rPr>
              <a:t>політичні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союзи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Хмельницького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грали</a:t>
            </a:r>
            <a:r>
              <a:rPr lang="ru-RU" sz="2400" i="1" dirty="0" smtClean="0">
                <a:latin typeface="Cambria" pitchFamily="18" charset="0"/>
              </a:rPr>
              <a:t> чисто </a:t>
            </a:r>
            <a:r>
              <a:rPr lang="ru-RU" sz="2400" i="1" dirty="0" err="1" smtClean="0">
                <a:latin typeface="Cambria" pitchFamily="18" charset="0"/>
              </a:rPr>
              <a:t>службову</a:t>
            </a:r>
            <a:r>
              <a:rPr lang="ru-RU" sz="2400" i="1" dirty="0" smtClean="0">
                <a:latin typeface="Cambria" pitchFamily="18" charset="0"/>
              </a:rPr>
              <a:t> роль, а </a:t>
            </a:r>
            <a:r>
              <a:rPr lang="ru-RU" sz="2400" i="1" dirty="0" err="1" smtClean="0">
                <a:latin typeface="Cambria" pitchFamily="18" charset="0"/>
              </a:rPr>
              <a:t>роблячи</a:t>
            </a:r>
            <a:r>
              <a:rPr lang="ru-RU" sz="2400" i="1" dirty="0" smtClean="0">
                <a:latin typeface="Cambria" pitchFamily="18" charset="0"/>
              </a:rPr>
              <a:t> свою справу, </a:t>
            </a:r>
            <a:r>
              <a:rPr lang="ru-RU" sz="2400" i="1" dirty="0" err="1" smtClean="0">
                <a:latin typeface="Cambria" pitchFamily="18" charset="0"/>
              </a:rPr>
              <a:t>виявляв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він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глибокий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державний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розум</a:t>
            </a:r>
            <a:r>
              <a:rPr lang="ru-RU" sz="2400" i="1" dirty="0" smtClean="0">
                <a:latin typeface="Cambria" pitchFamily="18" charset="0"/>
              </a:rPr>
              <a:t>, </a:t>
            </a:r>
            <a:r>
              <a:rPr lang="ru-RU" sz="2400" i="1" dirty="0" err="1" smtClean="0">
                <a:latin typeface="Cambria" pitchFamily="18" charset="0"/>
              </a:rPr>
              <a:t>організаторський</a:t>
            </a:r>
            <a:r>
              <a:rPr lang="ru-RU" sz="2400" i="1" dirty="0" smtClean="0">
                <a:latin typeface="Cambria" pitchFamily="18" charset="0"/>
              </a:rPr>
              <a:t> талант </a:t>
            </a:r>
            <a:r>
              <a:rPr lang="ru-RU" sz="2400" i="1" dirty="0" err="1" smtClean="0">
                <a:latin typeface="Cambria" pitchFamily="18" charset="0"/>
              </a:rPr>
              <a:t>і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щирий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український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патріотизм</a:t>
            </a:r>
            <a:r>
              <a:rPr lang="ru-RU" sz="2400" i="1" dirty="0" smtClean="0">
                <a:latin typeface="Cambria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162-5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371600"/>
            <a:ext cx="3175000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F7A70"/>
                </a:solidFill>
              </a:rPr>
              <a:t>Людвик Кубалі</a:t>
            </a:r>
            <a:endParaRPr lang="ru-RU" smtClean="0">
              <a:solidFill>
                <a:srgbClr val="9F7A7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3352800" cy="47974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latin typeface="Cambria" pitchFamily="18" charset="0"/>
              </a:rPr>
              <a:t>“</a:t>
            </a:r>
            <a:r>
              <a:rPr lang="ru-RU" sz="2800" i="1" dirty="0" smtClean="0">
                <a:latin typeface="Cambria" pitchFamily="18" charset="0"/>
              </a:rPr>
              <a:t>Треба </a:t>
            </a:r>
            <a:r>
              <a:rPr lang="ru-RU" sz="2800" i="1" dirty="0" err="1" smtClean="0">
                <a:latin typeface="Cambria" pitchFamily="18" charset="0"/>
              </a:rPr>
              <a:t>сказати</a:t>
            </a:r>
            <a:r>
              <a:rPr lang="ru-RU" sz="2800" i="1" dirty="0" smtClean="0">
                <a:latin typeface="Cambria" pitchFamily="18" charset="0"/>
              </a:rPr>
              <a:t>, </a:t>
            </a:r>
            <a:r>
              <a:rPr lang="ru-RU" sz="2800" i="1" dirty="0" err="1" smtClean="0">
                <a:latin typeface="Cambria" pitchFamily="18" charset="0"/>
              </a:rPr>
              <a:t>що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err="1" smtClean="0">
                <a:latin typeface="Cambria" pitchFamily="18" charset="0"/>
              </a:rPr>
              <a:t>його</a:t>
            </a:r>
            <a:r>
              <a:rPr lang="ru-RU" sz="2800" i="1" dirty="0" smtClean="0">
                <a:latin typeface="Cambria" pitchFamily="18" charset="0"/>
              </a:rPr>
              <a:t> край (</a:t>
            </a:r>
            <a:r>
              <a:rPr lang="ru-RU" sz="2800" i="1" dirty="0" err="1" smtClean="0">
                <a:latin typeface="Cambria" pitchFamily="18" charset="0"/>
              </a:rPr>
              <a:t>Хмельницького</a:t>
            </a:r>
            <a:r>
              <a:rPr lang="ru-RU" sz="2800" i="1" dirty="0" smtClean="0">
                <a:latin typeface="Cambria" pitchFamily="18" charset="0"/>
              </a:rPr>
              <a:t>) </a:t>
            </a:r>
            <a:r>
              <a:rPr lang="ru-RU" sz="2800" i="1" dirty="0" err="1" smtClean="0">
                <a:latin typeface="Cambria" pitchFamily="18" charset="0"/>
              </a:rPr>
              <a:t>мав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err="1" smtClean="0">
                <a:latin typeface="Cambria" pitchFamily="18" charset="0"/>
              </a:rPr>
              <a:t>майже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err="1" smtClean="0">
                <a:latin typeface="Cambria" pitchFamily="18" charset="0"/>
              </a:rPr>
              <a:t>звідусіль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err="1" smtClean="0">
                <a:latin typeface="Cambria" pitchFamily="18" charset="0"/>
              </a:rPr>
              <a:t>відкриті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err="1" smtClean="0">
                <a:latin typeface="Cambria" pitchFamily="18" charset="0"/>
              </a:rPr>
              <a:t>кордони</a:t>
            </a:r>
            <a:r>
              <a:rPr lang="ru-RU" sz="2800" i="1" dirty="0" smtClean="0">
                <a:latin typeface="Cambria" pitchFamily="18" charset="0"/>
              </a:rPr>
              <a:t>. </a:t>
            </a:r>
            <a:r>
              <a:rPr lang="ru-RU" sz="2800" i="1" dirty="0" err="1" smtClean="0">
                <a:latin typeface="Cambria" pitchFamily="18" charset="0"/>
              </a:rPr>
              <a:t>Військо</a:t>
            </a:r>
            <a:r>
              <a:rPr lang="ru-RU" sz="2800" i="1" dirty="0" smtClean="0">
                <a:latin typeface="Cambria" pitchFamily="18" charset="0"/>
              </a:rPr>
              <a:t>, </a:t>
            </a:r>
            <a:r>
              <a:rPr lang="ru-RU" sz="2800" i="1" dirty="0" err="1" smtClean="0">
                <a:latin typeface="Cambria" pitchFamily="18" charset="0"/>
              </a:rPr>
              <a:t>фінанси</a:t>
            </a:r>
            <a:r>
              <a:rPr lang="ru-RU" sz="2800" i="1" dirty="0" smtClean="0">
                <a:latin typeface="Cambria" pitchFamily="18" charset="0"/>
              </a:rPr>
              <a:t>, </a:t>
            </a:r>
            <a:r>
              <a:rPr lang="ru-RU" sz="2800" i="1" dirty="0" err="1" smtClean="0">
                <a:latin typeface="Cambria" pitchFamily="18" charset="0"/>
              </a:rPr>
              <a:t>державне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err="1" smtClean="0">
                <a:latin typeface="Cambria" pitchFamily="18" charset="0"/>
              </a:rPr>
              <a:t>господарство</a:t>
            </a:r>
            <a:r>
              <a:rPr lang="ru-RU" sz="2800" i="1" dirty="0" smtClean="0">
                <a:latin typeface="Cambria" pitchFamily="18" charset="0"/>
              </a:rPr>
              <a:t>, </a:t>
            </a:r>
            <a:r>
              <a:rPr lang="ru-RU" sz="2800" i="1" dirty="0" err="1" smtClean="0">
                <a:latin typeface="Cambria" pitchFamily="18" charset="0"/>
              </a:rPr>
              <a:t>адміністрація</a:t>
            </a:r>
            <a:r>
              <a:rPr lang="ru-RU" sz="2800" i="1" dirty="0" smtClean="0">
                <a:latin typeface="Cambria" pitchFamily="18" charset="0"/>
              </a:rPr>
              <a:t>, </a:t>
            </a:r>
            <a:r>
              <a:rPr lang="ru-RU" sz="2800" i="1" dirty="0" err="1" smtClean="0">
                <a:latin typeface="Cambria" pitchFamily="18" charset="0"/>
              </a:rPr>
              <a:t>зносини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err="1" smtClean="0">
                <a:latin typeface="Cambria" pitchFamily="18" charset="0"/>
              </a:rPr>
              <a:t>з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err="1" smtClean="0">
                <a:latin typeface="Cambria" pitchFamily="18" charset="0"/>
              </a:rPr>
              <a:t>сусідніми</a:t>
            </a:r>
            <a:r>
              <a:rPr lang="ru-RU" sz="2800" i="1" dirty="0" smtClean="0">
                <a:latin typeface="Cambria" pitchFamily="18" charset="0"/>
              </a:rPr>
              <a:t> державами - все </a:t>
            </a:r>
            <a:r>
              <a:rPr lang="ru-RU" sz="2800" i="1" dirty="0" err="1" smtClean="0">
                <a:latin typeface="Cambria" pitchFamily="18" charset="0"/>
              </a:rPr>
              <a:t>це</a:t>
            </a:r>
            <a:r>
              <a:rPr lang="ru-RU" sz="2800" i="1" dirty="0" smtClean="0">
                <a:latin typeface="Cambria" pitchFamily="18" charset="0"/>
              </a:rPr>
              <a:t> треба </a:t>
            </a:r>
            <a:r>
              <a:rPr lang="ru-RU" sz="2800" i="1" dirty="0" err="1" smtClean="0">
                <a:latin typeface="Cambria" pitchFamily="18" charset="0"/>
              </a:rPr>
              <a:t>було</a:t>
            </a:r>
            <a:r>
              <a:rPr lang="ru-RU" sz="2800" i="1" dirty="0" smtClean="0">
                <a:latin typeface="Cambria" pitchFamily="18" charset="0"/>
              </a:rPr>
              <a:t> </a:t>
            </a:r>
            <a:r>
              <a:rPr lang="ru-RU" sz="2800" i="1" dirty="0" err="1" smtClean="0">
                <a:latin typeface="Cambria" pitchFamily="18" charset="0"/>
              </a:rPr>
              <a:t>створити</a:t>
            </a:r>
            <a:r>
              <a:rPr lang="ru-RU" sz="2800" i="1" dirty="0" smtClean="0">
                <a:latin typeface="Cambria" pitchFamily="18" charset="0"/>
              </a:rPr>
              <a:t>, все </a:t>
            </a:r>
            <a:r>
              <a:rPr lang="ru-RU" sz="2800" i="1" dirty="0" err="1" smtClean="0">
                <a:latin typeface="Cambria" pitchFamily="18" charset="0"/>
              </a:rPr>
              <a:t>це</a:t>
            </a:r>
            <a:r>
              <a:rPr lang="ru-RU" sz="2800" i="1" dirty="0" smtClean="0">
                <a:latin typeface="Cambria" pitchFamily="18" charset="0"/>
              </a:rPr>
              <a:t> лежало на </a:t>
            </a:r>
            <a:r>
              <a:rPr lang="ru-RU" sz="2800" i="1" dirty="0" err="1" smtClean="0">
                <a:latin typeface="Cambria" pitchFamily="18" charset="0"/>
              </a:rPr>
              <a:t>ньому</a:t>
            </a:r>
            <a:r>
              <a:rPr lang="ru-RU" sz="2800" i="1" dirty="0" smtClean="0">
                <a:latin typeface="Cambria" pitchFamily="18" charset="0"/>
              </a:rPr>
              <a:t>...</a:t>
            </a:r>
            <a:r>
              <a:rPr lang="en-US" sz="2800" i="1" dirty="0" smtClean="0">
                <a:latin typeface="Cambria" pitchFamily="18" charset="0"/>
              </a:rPr>
              <a:t>”</a:t>
            </a:r>
            <a:endParaRPr lang="ru-RU" sz="2800" i="1" dirty="0">
              <a:latin typeface="Cambria" pitchFamily="18" charset="0"/>
            </a:endParaRPr>
          </a:p>
        </p:txBody>
      </p:sp>
      <p:pic>
        <p:nvPicPr>
          <p:cNvPr id="6" name="Рисунок 5" descr="200308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905000"/>
            <a:ext cx="5460274" cy="390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9F7A70"/>
                </a:solidFill>
              </a:rPr>
              <a:t>Михайло Грушевський</a:t>
            </a:r>
            <a:endParaRPr lang="ru-RU" smtClean="0">
              <a:solidFill>
                <a:srgbClr val="9F7A7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876800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err="1" smtClean="0">
                <a:latin typeface="Cambria" pitchFamily="18" charset="0"/>
              </a:rPr>
              <a:t>Хмельницький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був</a:t>
            </a:r>
            <a:r>
              <a:rPr lang="ru-RU" sz="2400" i="1" dirty="0" smtClean="0">
                <a:latin typeface="Cambria" pitchFamily="18" charset="0"/>
              </a:rPr>
              <a:t> для </a:t>
            </a:r>
            <a:r>
              <a:rPr lang="ru-RU" sz="2400" i="1" dirty="0" err="1" smtClean="0">
                <a:latin typeface="Cambria" pitchFamily="18" charset="0"/>
              </a:rPr>
              <a:t>нього</a:t>
            </a:r>
            <a:r>
              <a:rPr lang="ru-RU" sz="2400" i="1" dirty="0" smtClean="0">
                <a:latin typeface="Cambria" pitchFamily="18" charset="0"/>
              </a:rPr>
              <a:t> "великим </a:t>
            </a:r>
            <a:r>
              <a:rPr lang="ru-RU" sz="2400" i="1" dirty="0" err="1" smtClean="0">
                <a:latin typeface="Cambria" pitchFamily="18" charset="0"/>
              </a:rPr>
              <a:t>діячем</a:t>
            </a:r>
            <a:r>
              <a:rPr lang="ru-RU" sz="2400" i="1" dirty="0" smtClean="0">
                <a:latin typeface="Cambria" pitchFamily="18" charset="0"/>
              </a:rPr>
              <a:t>, </a:t>
            </a:r>
            <a:r>
              <a:rPr lang="ru-RU" sz="2400" i="1" dirty="0" err="1" smtClean="0">
                <a:latin typeface="Cambria" pitchFamily="18" charset="0"/>
              </a:rPr>
              <a:t>людиною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дійсно</a:t>
            </a:r>
            <a:r>
              <a:rPr lang="ru-RU" sz="2400" i="1" dirty="0" smtClean="0">
                <a:latin typeface="Cambria" pitchFamily="18" charset="0"/>
              </a:rPr>
              <a:t> великою </a:t>
            </a:r>
            <a:r>
              <a:rPr lang="ru-RU" sz="2400" i="1" dirty="0" err="1" smtClean="0">
                <a:latin typeface="Cambria" pitchFamily="18" charset="0"/>
              </a:rPr>
              <a:t>своїми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індивідуальними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здібностями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і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можливостями</a:t>
            </a:r>
            <a:r>
              <a:rPr lang="ru-RU" sz="2400" i="1" dirty="0" smtClean="0">
                <a:latin typeface="Cambria" pitchFamily="18" charset="0"/>
              </a:rPr>
              <a:t>. Але </a:t>
            </a:r>
            <a:r>
              <a:rPr lang="ru-RU" sz="2400" i="1" dirty="0" err="1" smtClean="0">
                <a:latin typeface="Cambria" pitchFamily="18" charset="0"/>
              </a:rPr>
              <a:t>цих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здібностей</a:t>
            </a:r>
            <a:r>
              <a:rPr lang="ru-RU" sz="2400" i="1" dirty="0" smtClean="0">
                <a:latin typeface="Cambria" pitchFamily="18" charset="0"/>
              </a:rPr>
              <a:t> не </a:t>
            </a:r>
            <a:r>
              <a:rPr lang="ru-RU" sz="2400" i="1" dirty="0" err="1" smtClean="0">
                <a:latin typeface="Cambria" pitchFamily="18" charset="0"/>
              </a:rPr>
              <a:t>вистачило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йому</a:t>
            </a:r>
            <a:r>
              <a:rPr lang="ru-RU" sz="2400" i="1" dirty="0" smtClean="0">
                <a:latin typeface="Cambria" pitchFamily="18" charset="0"/>
              </a:rPr>
              <a:t> для </a:t>
            </a:r>
            <a:r>
              <a:rPr lang="ru-RU" sz="2400" i="1" dirty="0" err="1" smtClean="0">
                <a:latin typeface="Cambria" pitchFamily="18" charset="0"/>
              </a:rPr>
              <a:t>розв’язання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історичного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вузла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українського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життя</a:t>
            </a:r>
            <a:r>
              <a:rPr lang="ru-RU" sz="2400" i="1" dirty="0" smtClean="0">
                <a:latin typeface="Cambria" pitchFamily="18" charset="0"/>
              </a:rPr>
              <a:t>. Як </a:t>
            </a:r>
            <a:r>
              <a:rPr lang="ru-RU" sz="2400" i="1" dirty="0" err="1" smtClean="0">
                <a:latin typeface="Cambria" pitchFamily="18" charset="0"/>
              </a:rPr>
              <a:t>провідник</a:t>
            </a:r>
            <a:r>
              <a:rPr lang="ru-RU" sz="2400" i="1" dirty="0" smtClean="0">
                <a:latin typeface="Cambria" pitchFamily="18" charset="0"/>
              </a:rPr>
              <a:t>, </a:t>
            </a:r>
            <a:r>
              <a:rPr lang="ru-RU" sz="2400" i="1" dirty="0" err="1" smtClean="0">
                <a:latin typeface="Cambria" pitchFamily="18" charset="0"/>
              </a:rPr>
              <a:t>двигач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і</a:t>
            </a:r>
            <a:r>
              <a:rPr lang="ru-RU" sz="2400" i="1" dirty="0" smtClean="0">
                <a:latin typeface="Cambria" pitchFamily="18" charset="0"/>
              </a:rPr>
              <a:t> насильник </a:t>
            </a:r>
            <a:r>
              <a:rPr lang="ru-RU" sz="2400" i="1" dirty="0" err="1" smtClean="0">
                <a:latin typeface="Cambria" pitchFamily="18" charset="0"/>
              </a:rPr>
              <a:t>мас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він</a:t>
            </a:r>
            <a:r>
              <a:rPr lang="ru-RU" sz="2400" i="1" dirty="0" smtClean="0">
                <a:latin typeface="Cambria" pitchFamily="18" charset="0"/>
              </a:rPr>
              <a:t> показав себе </a:t>
            </a:r>
            <a:r>
              <a:rPr lang="ru-RU" sz="2400" i="1" dirty="0" err="1" smtClean="0">
                <a:latin typeface="Cambria" pitchFamily="18" charset="0"/>
              </a:rPr>
              <a:t>дуже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яскраво</a:t>
            </a:r>
            <a:r>
              <a:rPr lang="ru-RU" sz="2400" i="1" dirty="0" smtClean="0">
                <a:latin typeface="Cambria" pitchFamily="18" charset="0"/>
              </a:rPr>
              <a:t>, </a:t>
            </a:r>
            <a:r>
              <a:rPr lang="ru-RU" sz="2400" i="1" dirty="0" err="1" smtClean="0">
                <a:latin typeface="Cambria" pitchFamily="18" charset="0"/>
              </a:rPr>
              <a:t>але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політиком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був</a:t>
            </a:r>
            <a:r>
              <a:rPr lang="ru-RU" sz="2400" i="1" dirty="0" smtClean="0">
                <a:latin typeface="Cambria" pitchFamily="18" charset="0"/>
              </a:rPr>
              <a:t> невеликим </a:t>
            </a:r>
            <a:r>
              <a:rPr lang="ru-RU" sz="2400" i="1" dirty="0" err="1" smtClean="0">
                <a:latin typeface="Cambria" pitchFamily="18" charset="0"/>
              </a:rPr>
              <a:t>і</a:t>
            </a:r>
            <a:r>
              <a:rPr lang="ru-RU" sz="2400" i="1" dirty="0" smtClean="0">
                <a:latin typeface="Cambria" pitchFamily="18" charset="0"/>
              </a:rPr>
              <a:t>, </a:t>
            </a:r>
            <a:r>
              <a:rPr lang="ru-RU" sz="2400" i="1" dirty="0" err="1" smtClean="0">
                <a:latin typeface="Cambria" pitchFamily="18" charset="0"/>
              </a:rPr>
              <a:t>поскільки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керував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політикою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своєї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козацької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i="1" dirty="0" err="1" smtClean="0">
                <a:latin typeface="Cambria" pitchFamily="18" charset="0"/>
              </a:rPr>
              <a:t>держави</a:t>
            </a:r>
            <a:r>
              <a:rPr lang="ru-RU" sz="2400" i="1" dirty="0" smtClean="0">
                <a:latin typeface="Cambria" pitchFamily="18" charset="0"/>
              </a:rPr>
              <a:t>, </a:t>
            </a:r>
            <a:r>
              <a:rPr lang="ru-RU" sz="2400" i="1" dirty="0" err="1" smtClean="0">
                <a:latin typeface="Cambria" pitchFamily="18" charset="0"/>
              </a:rPr>
              <a:t>виходила</a:t>
            </a:r>
            <a:r>
              <a:rPr lang="ru-RU" sz="2400" i="1" dirty="0" smtClean="0">
                <a:latin typeface="Cambria" pitchFamily="18" charset="0"/>
              </a:rPr>
              <a:t> вона не </a:t>
            </a:r>
            <a:r>
              <a:rPr lang="ru-RU" sz="2400" i="1" dirty="0" err="1" smtClean="0">
                <a:latin typeface="Cambria" pitchFamily="18" charset="0"/>
              </a:rPr>
              <a:t>дуже</a:t>
            </a:r>
            <a:r>
              <a:rPr lang="ru-RU" sz="2400" i="1" dirty="0" smtClean="0">
                <a:latin typeface="Cambria" pitchFamily="18" charset="0"/>
              </a:rPr>
              <a:t> мудро".</a:t>
            </a:r>
            <a:endParaRPr lang="ru-RU" sz="2400" i="1" dirty="0">
              <a:latin typeface="Cambria" pitchFamily="18" charset="0"/>
            </a:endParaRPr>
          </a:p>
        </p:txBody>
      </p:sp>
      <p:pic>
        <p:nvPicPr>
          <p:cNvPr id="4" name="Рисунок 3" descr="_grushev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447800"/>
            <a:ext cx="3657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zaki_zaporozhtsi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009747">
            <a:off x="209342" y="116836"/>
            <a:ext cx="4286250" cy="2819400"/>
          </a:xfrm>
          <a:effectLst>
            <a:softEdge rad="112500"/>
          </a:effectLst>
        </p:spPr>
      </p:pic>
      <p:pic>
        <p:nvPicPr>
          <p:cNvPr id="5" name="Рисунок 4" descr="RTEmagicC_83ccd08fbf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768">
            <a:off x="300965" y="2407254"/>
            <a:ext cx="4272595" cy="262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ohdan_Khmelnytskyi_in_Ky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54931">
            <a:off x="4969234" y="348005"/>
            <a:ext cx="4056233" cy="290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epin_Cossacks_1893_ver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30449">
            <a:off x="4447997" y="2575471"/>
            <a:ext cx="4038388" cy="265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_27ae0_c3aa967b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89178">
            <a:off x="3095365" y="842814"/>
            <a:ext cx="2971800" cy="24742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1348760992_159519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83959">
            <a:off x="4976680" y="4678076"/>
            <a:ext cx="3528200" cy="198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9" name="Рисунок 12" descr="image00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21133">
            <a:off x="574675" y="4479925"/>
            <a:ext cx="36385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7177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986088">
            <a:off x="3225974" y="3931476"/>
            <a:ext cx="2792411" cy="220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301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16</vt:i4>
      </vt:variant>
      <vt:variant>
        <vt:lpstr>Заголовки слайдов</vt:lpstr>
      </vt:variant>
      <vt:variant>
        <vt:i4>9</vt:i4>
      </vt:variant>
    </vt:vector>
  </HeadingPairs>
  <TitlesOfParts>
    <vt:vector size="32" baseType="lpstr">
      <vt:lpstr>Georgia</vt:lpstr>
      <vt:lpstr>Arial</vt:lpstr>
      <vt:lpstr>Trebuchet MS</vt:lpstr>
      <vt:lpstr>Wingdings 2</vt:lpstr>
      <vt:lpstr>Calibri</vt:lpstr>
      <vt:lpstr>Wingdings</vt:lpstr>
      <vt:lpstr>Cambria</vt:lpstr>
      <vt:lpstr>Городская</vt:lpstr>
      <vt:lpstr>Официальная</vt:lpstr>
      <vt:lpstr>Городская</vt:lpstr>
      <vt:lpstr>Городская</vt:lpstr>
      <vt:lpstr>Городская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 Презентація на тему: “Оцінка діяльності Б. Хмельницького в сучасній історичній літературі”</vt:lpstr>
      <vt:lpstr>Слайд 2</vt:lpstr>
      <vt:lpstr>Микола Костомаров</vt:lpstr>
      <vt:lpstr>Пантелеймон Куліш</vt:lpstr>
      <vt:lpstr>Антонович Володимир</vt:lpstr>
      <vt:lpstr>Вячеслав Липинський</vt:lpstr>
      <vt:lpstr>Людвик Кубалі</vt:lpstr>
      <vt:lpstr>Михайло Грушевський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ЧІБС УБС НБУ(м.Київ)  Презентація на тему: “Оцінка діяльності Б. Хмельницького в сучасній історичній літературі”</dc:title>
  <dc:creator>Юлия</dc:creator>
  <cp:lastModifiedBy>Максим</cp:lastModifiedBy>
  <cp:revision>10</cp:revision>
  <dcterms:created xsi:type="dcterms:W3CDTF">2012-10-17T22:01:23Z</dcterms:created>
  <dcterms:modified xsi:type="dcterms:W3CDTF">2012-12-27T17:34:28Z</dcterms:modified>
</cp:coreProperties>
</file>