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ru-RU" smtClean="0"/>
              <a:t>Образец заголовка</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F9F62A3B-AAB8-40BA-8CF5-295D0FF8380E}" type="datetimeFigureOut">
              <a:rPr lang="ru-RU" smtClean="0"/>
              <a:t>04.06.2014</a:t>
            </a:fld>
            <a:endParaRPr lang="ru-RU"/>
          </a:p>
        </p:txBody>
      </p:sp>
      <p:sp>
        <p:nvSpPr>
          <p:cNvPr id="8" name="Slide Number Placeholder 7"/>
          <p:cNvSpPr>
            <a:spLocks noGrp="1"/>
          </p:cNvSpPr>
          <p:nvPr>
            <p:ph type="sldNum" sz="quarter" idx="11"/>
          </p:nvPr>
        </p:nvSpPr>
        <p:spPr/>
        <p:txBody>
          <a:bodyPr/>
          <a:lstStyle/>
          <a:p>
            <a:fld id="{B4FD394A-0443-4771-A24E-EB7C11CC92A1}"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9F62A3B-AAB8-40BA-8CF5-295D0FF8380E}" type="datetimeFigureOut">
              <a:rPr lang="ru-RU" smtClean="0"/>
              <a:t>04.06.2014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FD394A-0443-4771-A24E-EB7C11CC92A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9F62A3B-AAB8-40BA-8CF5-295D0FF8380E}" type="datetimeFigureOut">
              <a:rPr lang="ru-RU" smtClean="0"/>
              <a:t>04.06.2014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FD394A-0443-4771-A24E-EB7C11CC92A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9F62A3B-AAB8-40BA-8CF5-295D0FF8380E}" type="datetimeFigureOut">
              <a:rPr lang="ru-RU" smtClean="0"/>
              <a:t>04.06.2014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FD394A-0443-4771-A24E-EB7C11CC92A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ru-RU" smtClean="0"/>
              <a:t>Образец заголовка</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9F62A3B-AAB8-40BA-8CF5-295D0FF8380E}" type="datetimeFigureOut">
              <a:rPr lang="ru-RU" smtClean="0"/>
              <a:t>04.06.2014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FD394A-0443-4771-A24E-EB7C11CC92A1}"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9F62A3B-AAB8-40BA-8CF5-295D0FF8380E}" type="datetimeFigureOut">
              <a:rPr lang="ru-RU" smtClean="0"/>
              <a:t>04.06.2014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4FD394A-0443-4771-A24E-EB7C11CC92A1}" type="slidenum">
              <a:rPr lang="ru-RU" smtClean="0"/>
              <a:t>‹#›</a:t>
            </a:fld>
            <a:endParaRPr lang="ru-RU"/>
          </a:p>
        </p:txBody>
      </p:sp>
      <p:sp>
        <p:nvSpPr>
          <p:cNvPr id="9" name="Title 8"/>
          <p:cNvSpPr>
            <a:spLocks noGrp="1"/>
          </p:cNvSpPr>
          <p:nvPr>
            <p:ph type="title"/>
          </p:nvPr>
        </p:nvSpPr>
        <p:spPr>
          <a:xfrm>
            <a:off x="914400" y="1544715"/>
            <a:ext cx="7315200" cy="1154097"/>
          </a:xfrm>
        </p:spPr>
        <p:txBody>
          <a:bodyPr/>
          <a:lstStyle/>
          <a:p>
            <a:r>
              <a:rPr lang="ru-RU" smtClean="0"/>
              <a:t>Образец заголовка</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F9F62A3B-AAB8-40BA-8CF5-295D0FF8380E}" type="datetimeFigureOut">
              <a:rPr lang="ru-RU" smtClean="0"/>
              <a:t>04.06.2014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4FD394A-0443-4771-A24E-EB7C11CC92A1}" type="slidenum">
              <a:rPr lang="ru-RU" smtClean="0"/>
              <a:t>‹#›</a:t>
            </a:fld>
            <a:endParaRPr lang="ru-RU"/>
          </a:p>
        </p:txBody>
      </p:sp>
      <p:sp>
        <p:nvSpPr>
          <p:cNvPr id="10" name="Title 9"/>
          <p:cNvSpPr>
            <a:spLocks noGrp="1"/>
          </p:cNvSpPr>
          <p:nvPr>
            <p:ph type="title"/>
          </p:nvPr>
        </p:nvSpPr>
        <p:spPr>
          <a:xfrm>
            <a:off x="914400" y="1544715"/>
            <a:ext cx="7315200" cy="1154097"/>
          </a:xfrm>
        </p:spPr>
        <p:txBody>
          <a:bodyPr/>
          <a:lstStyle/>
          <a:p>
            <a:r>
              <a:rPr lang="ru-RU" smtClean="0"/>
              <a:t>Образец заголовка</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F9F62A3B-AAB8-40BA-8CF5-295D0FF8380E}" type="datetimeFigureOut">
              <a:rPr lang="ru-RU" smtClean="0"/>
              <a:t>04.06.2014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4FD394A-0443-4771-A24E-EB7C11CC92A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F62A3B-AAB8-40BA-8CF5-295D0FF8380E}" type="datetimeFigureOut">
              <a:rPr lang="ru-RU" smtClean="0"/>
              <a:t>04.06.2014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4FD394A-0443-4771-A24E-EB7C11CC92A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ru-RU" smtClean="0"/>
              <a:t>Образец заголовка</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9F62A3B-AAB8-40BA-8CF5-295D0FF8380E}" type="datetimeFigureOut">
              <a:rPr lang="ru-RU" smtClean="0"/>
              <a:t>04.06.2014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4FD394A-0443-4771-A24E-EB7C11CC92A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9F62A3B-AAB8-40BA-8CF5-295D0FF8380E}" type="datetimeFigureOut">
              <a:rPr lang="ru-RU" smtClean="0"/>
              <a:t>04.06.2014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4FD394A-0443-4771-A24E-EB7C11CC92A1}"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F9F62A3B-AAB8-40BA-8CF5-295D0FF8380E}" type="datetimeFigureOut">
              <a:rPr lang="ru-RU" smtClean="0"/>
              <a:t>04.06.2014</a:t>
            </a:fld>
            <a:endParaRPr lang="ru-RU"/>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B4FD394A-0443-4771-A24E-EB7C11CC92A1}" type="slidenum">
              <a:rPr lang="ru-RU" smtClean="0"/>
              <a:t>‹#›</a:t>
            </a:fld>
            <a:endParaRPr lang="ru-RU"/>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g"/><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4293096"/>
            <a:ext cx="7200800" cy="1250601"/>
          </a:xfrm>
        </p:spPr>
        <p:txBody>
          <a:bodyPr>
            <a:noAutofit/>
          </a:bodyPr>
          <a:lstStyle/>
          <a:p>
            <a:r>
              <a:rPr lang="ru-RU" sz="4400" b="1" i="1" dirty="0" smtClean="0"/>
              <a:t>Нестор </a:t>
            </a:r>
            <a:r>
              <a:rPr lang="uk-UA" sz="4400" b="1" i="1" dirty="0" smtClean="0"/>
              <a:t>Іванович Махно</a:t>
            </a:r>
            <a:endParaRPr lang="ru-RU" sz="4400" b="1" i="1" dirty="0"/>
          </a:p>
        </p:txBody>
      </p:sp>
      <p:sp>
        <p:nvSpPr>
          <p:cNvPr id="3" name="Подзаголовок 2"/>
          <p:cNvSpPr>
            <a:spLocks noGrp="1"/>
          </p:cNvSpPr>
          <p:nvPr>
            <p:ph type="subTitle" idx="1"/>
          </p:nvPr>
        </p:nvSpPr>
        <p:spPr>
          <a:xfrm>
            <a:off x="6084168" y="6093296"/>
            <a:ext cx="3153544" cy="936104"/>
          </a:xfrm>
        </p:spPr>
        <p:txBody>
          <a:bodyPr>
            <a:normAutofit/>
          </a:bodyPr>
          <a:lstStyle/>
          <a:p>
            <a:r>
              <a:rPr lang="uk-UA" dirty="0" smtClean="0"/>
              <a:t/>
            </a:r>
            <a:br>
              <a:rPr lang="uk-UA" dirty="0" smtClean="0"/>
            </a:b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332656"/>
            <a:ext cx="3024336" cy="4248472"/>
          </a:xfrm>
          <a:prstGeom prst="rect">
            <a:avLst/>
          </a:prstGeom>
        </p:spPr>
      </p:pic>
    </p:spTree>
    <p:extLst>
      <p:ext uri="{BB962C8B-B14F-4D97-AF65-F5344CB8AC3E}">
        <p14:creationId xmlns:p14="http://schemas.microsoft.com/office/powerpoint/2010/main" val="23964143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04664"/>
            <a:ext cx="8460432" cy="1154097"/>
          </a:xfrm>
        </p:spPr>
        <p:style>
          <a:lnRef idx="0">
            <a:scrgbClr r="0" g="0" b="0"/>
          </a:lnRef>
          <a:fillRef idx="1002">
            <a:schemeClr val="dk2"/>
          </a:fillRef>
          <a:effectRef idx="0">
            <a:scrgbClr r="0" g="0" b="0"/>
          </a:effectRef>
          <a:fontRef idx="major"/>
        </p:style>
        <p:txBody>
          <a:bodyPr/>
          <a:lstStyle/>
          <a:p>
            <a:r>
              <a:rPr lang="uk-UA" b="1" dirty="0" smtClean="0"/>
              <a:t> </a:t>
            </a:r>
            <a:r>
              <a:rPr lang="uk-UA" sz="4400" b="1" dirty="0" smtClean="0"/>
              <a:t>В </a:t>
            </a:r>
            <a:r>
              <a:rPr lang="uk-UA" sz="4400" b="1" dirty="0"/>
              <a:t>еміграції (1921–1934 роки)</a:t>
            </a:r>
            <a:endParaRPr lang="ru-RU" dirty="0"/>
          </a:p>
        </p:txBody>
      </p:sp>
      <p:sp>
        <p:nvSpPr>
          <p:cNvPr id="3" name="Объект 2"/>
          <p:cNvSpPr>
            <a:spLocks noGrp="1"/>
          </p:cNvSpPr>
          <p:nvPr>
            <p:ph idx="1"/>
          </p:nvPr>
        </p:nvSpPr>
        <p:spPr>
          <a:xfrm>
            <a:off x="323528" y="1844824"/>
            <a:ext cx="5529808" cy="4464536"/>
          </a:xfrm>
        </p:spPr>
        <p:txBody>
          <a:bodyPr>
            <a:normAutofit lnSpcReduction="10000"/>
          </a:bodyPr>
          <a:lstStyle/>
          <a:p>
            <a:r>
              <a:rPr lang="uk-UA" dirty="0"/>
              <a:t>Деякий час Махно жив у Бухаресті, згодом у Варшаві. У вересні 1923 був заарештований польською владою. Під час судового процесу в грудні 1923 був звинувачений у веденні переговорів з радянськими дипломатичними </a:t>
            </a:r>
            <a:r>
              <a:rPr lang="uk-UA" dirty="0" smtClean="0"/>
              <a:t>представниками.</a:t>
            </a:r>
            <a:r>
              <a:rPr lang="uk-UA" dirty="0"/>
              <a:t> </a:t>
            </a:r>
            <a:endParaRPr lang="uk-UA" dirty="0" smtClean="0"/>
          </a:p>
          <a:p>
            <a:r>
              <a:rPr lang="uk-UA" dirty="0" smtClean="0"/>
              <a:t>У </a:t>
            </a:r>
            <a:r>
              <a:rPr lang="uk-UA" dirty="0"/>
              <a:t>кінці 1923 Махна «за неясністю доказів» звільнили. Махно з сім'єю спочатку оселився в </a:t>
            </a:r>
            <a:r>
              <a:rPr lang="uk-UA" dirty="0" err="1"/>
              <a:t>Торуні</a:t>
            </a:r>
            <a:r>
              <a:rPr lang="uk-UA" dirty="0"/>
              <a:t>, згодом — у </a:t>
            </a:r>
            <a:r>
              <a:rPr lang="uk-UA" dirty="0" err="1" smtClean="0"/>
              <a:t>Данцігу</a:t>
            </a:r>
            <a:r>
              <a:rPr lang="uk-UA" dirty="0" smtClean="0"/>
              <a:t>,</a:t>
            </a:r>
            <a:r>
              <a:rPr lang="ru-RU" dirty="0" smtClean="0"/>
              <a:t> </a:t>
            </a:r>
            <a:r>
              <a:rPr lang="uk-UA" dirty="0" smtClean="0"/>
              <a:t>де </a:t>
            </a:r>
            <a:r>
              <a:rPr lang="uk-UA" dirty="0"/>
              <a:t>постійно перебував під наглядом поліції</a:t>
            </a:r>
            <a:r>
              <a:rPr lang="uk-UA" dirty="0" smtClean="0"/>
              <a:t>.</a:t>
            </a:r>
            <a:r>
              <a:rPr lang="uk-UA" dirty="0"/>
              <a:t> </a:t>
            </a:r>
            <a:endParaRPr lang="uk-UA" dirty="0" smtClean="0"/>
          </a:p>
          <a:p>
            <a:r>
              <a:rPr lang="uk-UA" dirty="0" smtClean="0"/>
              <a:t>У </a:t>
            </a:r>
            <a:r>
              <a:rPr lang="uk-UA" dirty="0"/>
              <a:t>квітні 1925 переїхав до Парижа, де жив у </a:t>
            </a:r>
            <a:r>
              <a:rPr lang="uk-UA" dirty="0" err="1"/>
              <a:t>Венсені</a:t>
            </a:r>
            <a:r>
              <a:rPr lang="uk-UA" dirty="0"/>
              <a:t>, працював теслярем та робітником сцени паризької «</a:t>
            </a:r>
            <a:r>
              <a:rPr lang="uk-UA" dirty="0" err="1"/>
              <a:t>Ґранд</a:t>
            </a:r>
            <a:r>
              <a:rPr lang="uk-UA" dirty="0"/>
              <a:t> Опера» та в кіностудіях.</a:t>
            </a:r>
            <a:endParaRPr lang="ru-RU" dirty="0"/>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08735" y="2124074"/>
            <a:ext cx="2858616" cy="4113237"/>
          </a:xfrm>
          <a:prstGeom prst="rect">
            <a:avLst/>
          </a:prstGeom>
        </p:spPr>
      </p:pic>
    </p:spTree>
    <p:extLst>
      <p:ext uri="{BB962C8B-B14F-4D97-AF65-F5344CB8AC3E}">
        <p14:creationId xmlns:p14="http://schemas.microsoft.com/office/powerpoint/2010/main" val="300365335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22" presetClass="entr" presetSubtype="4"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04664"/>
            <a:ext cx="8460432" cy="1154097"/>
          </a:xfrm>
        </p:spPr>
        <p:style>
          <a:lnRef idx="0">
            <a:scrgbClr r="0" g="0" b="0"/>
          </a:lnRef>
          <a:fillRef idx="1002">
            <a:schemeClr val="dk2"/>
          </a:fillRef>
          <a:effectRef idx="0">
            <a:scrgbClr r="0" g="0" b="0"/>
          </a:effectRef>
          <a:fontRef idx="major"/>
        </p:style>
        <p:txBody>
          <a:bodyPr>
            <a:normAutofit/>
          </a:bodyPr>
          <a:lstStyle/>
          <a:p>
            <a:pPr lvl="0"/>
            <a:r>
              <a:rPr lang="uk-UA" sz="5400" b="1" dirty="0" smtClean="0"/>
              <a:t>   Родина</a:t>
            </a:r>
            <a:endParaRPr lang="ru-RU" sz="5400" dirty="0"/>
          </a:p>
        </p:txBody>
      </p:sp>
      <p:sp>
        <p:nvSpPr>
          <p:cNvPr id="3" name="Объект 2"/>
          <p:cNvSpPr>
            <a:spLocks noGrp="1"/>
          </p:cNvSpPr>
          <p:nvPr>
            <p:ph idx="1"/>
          </p:nvPr>
        </p:nvSpPr>
        <p:spPr>
          <a:xfrm>
            <a:off x="251520" y="1916832"/>
            <a:ext cx="4104456" cy="4320480"/>
          </a:xfrm>
        </p:spPr>
        <p:txBody>
          <a:bodyPr>
            <a:normAutofit/>
          </a:bodyPr>
          <a:lstStyle/>
          <a:p>
            <a:pPr marL="285750" indent="-285750">
              <a:buFont typeface="Wingdings" pitchFamily="2" charset="2"/>
              <a:buChar char="§"/>
            </a:pPr>
            <a:r>
              <a:rPr lang="uk-UA" dirty="0"/>
              <a:t>За</a:t>
            </a:r>
            <a:r>
              <a:rPr lang="uk-UA" b="1" dirty="0"/>
              <a:t> </a:t>
            </a:r>
            <a:r>
              <a:rPr lang="uk-UA" dirty="0"/>
              <a:t>даними з книги Миколи </a:t>
            </a:r>
            <a:r>
              <a:rPr lang="uk-UA" dirty="0" err="1"/>
              <a:t>Герасименка</a:t>
            </a:r>
            <a:r>
              <a:rPr lang="uk-UA" dirty="0"/>
              <a:t> «Батько Махно. Мемуари білогвардійця»</a:t>
            </a:r>
            <a:r>
              <a:rPr lang="ru-RU" dirty="0"/>
              <a:t>, </a:t>
            </a:r>
            <a:r>
              <a:rPr lang="uk-UA" dirty="0"/>
              <a:t>першою дружиною Нестора Івановича була дівчина з єврейської родини Соня. Нестор Іванович познайомився з Сонею в 1918 році в Катеринославі, в канцелярії коменданта </a:t>
            </a:r>
            <a:r>
              <a:rPr lang="uk-UA" dirty="0" err="1"/>
              <a:t>Кійко</a:t>
            </a:r>
            <a:r>
              <a:rPr lang="uk-UA" dirty="0"/>
              <a:t>. Проте незабаром молоді розлучилися. </a:t>
            </a:r>
            <a:endParaRPr lang="ru-RU" dirty="0"/>
          </a:p>
        </p:txBody>
      </p:sp>
      <p:sp>
        <p:nvSpPr>
          <p:cNvPr id="7" name="TextBox 6"/>
          <p:cNvSpPr txBox="1"/>
          <p:nvPr/>
        </p:nvSpPr>
        <p:spPr>
          <a:xfrm>
            <a:off x="4499992" y="1916832"/>
            <a:ext cx="4392488" cy="4985980"/>
          </a:xfrm>
          <a:prstGeom prst="rect">
            <a:avLst/>
          </a:prstGeom>
          <a:noFill/>
        </p:spPr>
        <p:txBody>
          <a:bodyPr wrap="square" rtlCol="0">
            <a:spAutoFit/>
          </a:bodyPr>
          <a:lstStyle/>
          <a:p>
            <a:pPr marL="285750" indent="-285750">
              <a:buClr>
                <a:schemeClr val="tx2"/>
              </a:buClr>
              <a:buFont typeface="Wingdings" pitchFamily="2" charset="2"/>
              <a:buChar char="§"/>
            </a:pPr>
            <a:r>
              <a:rPr lang="uk-UA" sz="2000" dirty="0" smtClean="0"/>
              <a:t>Другою дружиною Нестора біла Анастасія </a:t>
            </a:r>
            <a:r>
              <a:rPr lang="uk-UA" sz="2000" dirty="0" err="1" smtClean="0"/>
              <a:t>Весецька</a:t>
            </a:r>
            <a:r>
              <a:rPr lang="uk-UA" sz="2000" dirty="0" smtClean="0"/>
              <a:t>. Після тюрми, він одружився на ній, через вісім місяців після звільнення, але незабаром через революційні події Махно лишив вагітну дружину. Анастасія тим часом народила сина, який прожив усього тиждень. Нестор так і не побачив цю дитину. Поки він був у роз'їздах, хтось повідомив Насті, що її чоловік загинув у бою. Вона вийшла заміж повторно. Більше вони не бачилися. </a:t>
            </a:r>
            <a:endParaRPr lang="ru-RU" sz="2000" dirty="0" smtClean="0"/>
          </a:p>
          <a:p>
            <a:pPr marL="285750" indent="-285750">
              <a:buClr>
                <a:schemeClr val="tx2"/>
              </a:buClr>
              <a:buFont typeface="Wingdings" pitchFamily="2" charset="2"/>
              <a:buChar char="§"/>
            </a:pPr>
            <a:endParaRPr lang="ru-RU" dirty="0"/>
          </a:p>
        </p:txBody>
      </p:sp>
    </p:spTree>
    <p:extLst>
      <p:ext uri="{BB962C8B-B14F-4D97-AF65-F5344CB8AC3E}">
        <p14:creationId xmlns:p14="http://schemas.microsoft.com/office/powerpoint/2010/main" val="10714517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496" y="476672"/>
            <a:ext cx="4089648" cy="637964"/>
          </a:xfrm>
        </p:spPr>
        <p:txBody>
          <a:bodyPr>
            <a:noAutofit/>
          </a:bodyPr>
          <a:lstStyle/>
          <a:p>
            <a:r>
              <a:rPr lang="uk-UA" sz="2000" dirty="0"/>
              <a:t>п</a:t>
            </a:r>
            <a:r>
              <a:rPr lang="uk-UA" sz="2000" dirty="0" smtClean="0"/>
              <a:t>родовження попереднього слайду…</a:t>
            </a:r>
            <a:endParaRPr lang="ru-RU" sz="2000" dirty="0"/>
          </a:p>
        </p:txBody>
      </p:sp>
      <p:sp>
        <p:nvSpPr>
          <p:cNvPr id="3" name="Объект 2"/>
          <p:cNvSpPr>
            <a:spLocks noGrp="1"/>
          </p:cNvSpPr>
          <p:nvPr>
            <p:ph idx="1"/>
          </p:nvPr>
        </p:nvSpPr>
        <p:spPr>
          <a:xfrm>
            <a:off x="251520" y="1478647"/>
            <a:ext cx="4089648" cy="4464536"/>
          </a:xfrm>
        </p:spPr>
        <p:txBody>
          <a:bodyPr/>
          <a:lstStyle/>
          <a:p>
            <a:r>
              <a:rPr lang="uk-UA" dirty="0"/>
              <a:t>О</a:t>
            </a:r>
            <a:r>
              <a:rPr lang="uk-UA" dirty="0" smtClean="0"/>
              <a:t>станньою </a:t>
            </a:r>
            <a:r>
              <a:rPr lang="uk-UA" dirty="0"/>
              <a:t>дружиною Нестора Махна була вчителька з </a:t>
            </a:r>
            <a:r>
              <a:rPr lang="uk-UA" dirty="0" err="1"/>
              <a:t>Гуляй-Поля</a:t>
            </a:r>
            <a:r>
              <a:rPr lang="uk-UA" dirty="0"/>
              <a:t> Галина Кузьменко. Вони одружились у 1919 р. Разом перейшли румунський кордон, втікаючи від більшовиків. 1922 р. під час перебування у Польщі у них народилася донька Олена. </a:t>
            </a:r>
            <a:r>
              <a:rPr lang="uk-UA" dirty="0" smtClean="0"/>
              <a:t>Розлучилося подружжя </a:t>
            </a:r>
            <a:r>
              <a:rPr lang="uk-UA" dirty="0"/>
              <a:t>в 1920-х роках</a:t>
            </a:r>
            <a:r>
              <a:rPr lang="uk-UA" dirty="0" smtClean="0"/>
              <a:t>.</a:t>
            </a:r>
          </a:p>
          <a:p>
            <a:r>
              <a:rPr lang="uk-UA" dirty="0"/>
              <a:t>Помер Нестор Махно 6 липня 1934 року від сухот в Парижі. Похований на кладовищі Пер - </a:t>
            </a:r>
            <a:r>
              <a:rPr lang="uk-UA" dirty="0" err="1"/>
              <a:t>Лашез</a:t>
            </a:r>
            <a:r>
              <a:rPr lang="uk-UA" dirty="0"/>
              <a:t>.</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2160" y="1196752"/>
            <a:ext cx="2897568" cy="4752528"/>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7984" y="3560023"/>
            <a:ext cx="2580640" cy="3042920"/>
          </a:xfrm>
          <a:prstGeom prst="rect">
            <a:avLst/>
          </a:prstGeom>
        </p:spPr>
      </p:pic>
    </p:spTree>
    <p:extLst>
      <p:ext uri="{BB962C8B-B14F-4D97-AF65-F5344CB8AC3E}">
        <p14:creationId xmlns:p14="http://schemas.microsoft.com/office/powerpoint/2010/main" val="288996523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4"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36912"/>
            <a:ext cx="8496944" cy="1154097"/>
          </a:xfrm>
          <a:ln>
            <a:solidFill>
              <a:schemeClr val="accent5">
                <a:lumMod val="60000"/>
                <a:lumOff val="40000"/>
              </a:schemeClr>
            </a:solidFill>
          </a:ln>
        </p:spPr>
        <p:style>
          <a:lnRef idx="1">
            <a:schemeClr val="accent5"/>
          </a:lnRef>
          <a:fillRef idx="2">
            <a:schemeClr val="accent5"/>
          </a:fillRef>
          <a:effectRef idx="1">
            <a:schemeClr val="accent5"/>
          </a:effectRef>
          <a:fontRef idx="minor">
            <a:schemeClr val="dk1"/>
          </a:fontRef>
        </p:style>
        <p:txBody>
          <a:bodyPr>
            <a:noAutofit/>
          </a:bodyPr>
          <a:lstStyle/>
          <a:p>
            <a:pPr algn="ctr"/>
            <a:r>
              <a:rPr lang="uk-UA" sz="8000" b="1" dirty="0" smtClean="0"/>
              <a:t>Дякую за увагу!</a:t>
            </a:r>
            <a:endParaRPr lang="ru-RU" sz="8000" b="1" dirty="0"/>
          </a:p>
        </p:txBody>
      </p:sp>
    </p:spTree>
    <p:extLst>
      <p:ext uri="{BB962C8B-B14F-4D97-AF65-F5344CB8AC3E}">
        <p14:creationId xmlns:p14="http://schemas.microsoft.com/office/powerpoint/2010/main" val="3133804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04664"/>
            <a:ext cx="8404837" cy="1092197"/>
          </a:xfrm>
        </p:spPr>
        <p:style>
          <a:lnRef idx="0">
            <a:scrgbClr r="0" g="0" b="0"/>
          </a:lnRef>
          <a:fillRef idx="1002">
            <a:schemeClr val="dk2"/>
          </a:fillRef>
          <a:effectRef idx="0">
            <a:scrgbClr r="0" g="0" b="0"/>
          </a:effectRef>
          <a:fontRef idx="major"/>
        </p:style>
        <p:txBody>
          <a:bodyPr>
            <a:normAutofit/>
          </a:bodyPr>
          <a:lstStyle/>
          <a:p>
            <a:r>
              <a:rPr lang="uk-UA" sz="6000" b="1" dirty="0" smtClean="0"/>
              <a:t>    Перші роки</a:t>
            </a:r>
            <a:endParaRPr lang="ru-RU" sz="6000" b="1" dirty="0"/>
          </a:p>
        </p:txBody>
      </p:sp>
      <p:sp>
        <p:nvSpPr>
          <p:cNvPr id="3" name="Объект 2"/>
          <p:cNvSpPr>
            <a:spLocks noGrp="1"/>
          </p:cNvSpPr>
          <p:nvPr>
            <p:ph idx="1"/>
          </p:nvPr>
        </p:nvSpPr>
        <p:spPr>
          <a:xfrm>
            <a:off x="323528" y="2132856"/>
            <a:ext cx="4176464" cy="4176464"/>
          </a:xfrm>
        </p:spPr>
        <p:txBody>
          <a:bodyPr>
            <a:normAutofit lnSpcReduction="10000"/>
          </a:bodyPr>
          <a:lstStyle/>
          <a:p>
            <a:r>
              <a:rPr lang="uk-UA" dirty="0" smtClean="0"/>
              <a:t>Народився Нестор Іванович Махно 26 </a:t>
            </a:r>
            <a:r>
              <a:rPr lang="uk-UA" dirty="0"/>
              <a:t>жовтня </a:t>
            </a:r>
            <a:r>
              <a:rPr lang="uk-UA" dirty="0" smtClean="0"/>
              <a:t>1888 </a:t>
            </a:r>
            <a:r>
              <a:rPr lang="uk-UA" dirty="0"/>
              <a:t>р. у селі Гуляйполе </a:t>
            </a:r>
            <a:r>
              <a:rPr lang="uk-UA" dirty="0" err="1"/>
              <a:t>Олександрівського</a:t>
            </a:r>
            <a:r>
              <a:rPr lang="uk-UA" dirty="0"/>
              <a:t> повіту Катеринославської </a:t>
            </a:r>
            <a:r>
              <a:rPr lang="uk-UA" dirty="0" smtClean="0"/>
              <a:t>губернії, у родині </a:t>
            </a:r>
            <a:r>
              <a:rPr lang="uk-UA" dirty="0"/>
              <a:t>державного селянина села Гуляйполе, і Євдокії </a:t>
            </a:r>
            <a:r>
              <a:rPr lang="uk-UA" dirty="0" smtClean="0"/>
              <a:t>Махно.</a:t>
            </a:r>
            <a:r>
              <a:rPr lang="uk-UA" dirty="0"/>
              <a:t> У 1889 році, коли Несторові не виповнилося ще й року, у нього помер батько. Його мати Явдоха Матвіївна </a:t>
            </a:r>
            <a:r>
              <a:rPr lang="uk-UA" dirty="0" err="1"/>
              <a:t>Передерій</a:t>
            </a:r>
            <a:r>
              <a:rPr lang="uk-UA" dirty="0"/>
              <a:t> залишилася у великій матеріальній скруті з п'ятьма синами. </a:t>
            </a:r>
            <a:endParaRPr lang="ru-RU" dirty="0"/>
          </a:p>
          <a:p>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2348880"/>
            <a:ext cx="4104456" cy="3183048"/>
          </a:xfrm>
          <a:prstGeom prst="rect">
            <a:avLst/>
          </a:prstGeom>
        </p:spPr>
      </p:pic>
      <p:sp>
        <p:nvSpPr>
          <p:cNvPr id="6" name="TextBox 5"/>
          <p:cNvSpPr txBox="1"/>
          <p:nvPr/>
        </p:nvSpPr>
        <p:spPr>
          <a:xfrm>
            <a:off x="4994773" y="5556593"/>
            <a:ext cx="3816424" cy="738664"/>
          </a:xfrm>
          <a:prstGeom prst="rect">
            <a:avLst/>
          </a:prstGeom>
          <a:noFill/>
        </p:spPr>
        <p:txBody>
          <a:bodyPr wrap="square" rtlCol="0">
            <a:spAutoFit/>
          </a:bodyPr>
          <a:lstStyle/>
          <a:p>
            <a:r>
              <a:rPr lang="ru-RU" sz="1400" dirty="0" err="1" smtClean="0"/>
              <a:t>Павло</a:t>
            </a:r>
            <a:r>
              <a:rPr lang="ru-RU" sz="1400" dirty="0" smtClean="0"/>
              <a:t> </a:t>
            </a:r>
            <a:r>
              <a:rPr lang="ru-RU" sz="1400" dirty="0" err="1" smtClean="0"/>
              <a:t>Дибенко</a:t>
            </a:r>
            <a:r>
              <a:rPr lang="ru-RU" sz="1400" dirty="0" smtClean="0"/>
              <a:t> і Нестор Махно — </a:t>
            </a:r>
            <a:r>
              <a:rPr lang="ru-RU" sz="1400" dirty="0" err="1" smtClean="0"/>
              <a:t>учасники</a:t>
            </a:r>
            <a:r>
              <a:rPr lang="ru-RU" sz="1400" dirty="0" smtClean="0"/>
              <a:t> </a:t>
            </a:r>
            <a:r>
              <a:rPr lang="ru-RU" sz="1400" dirty="0" err="1" smtClean="0"/>
              <a:t>війни</a:t>
            </a:r>
            <a:r>
              <a:rPr lang="ru-RU" sz="1400" dirty="0" smtClean="0"/>
              <a:t> за </a:t>
            </a:r>
            <a:r>
              <a:rPr lang="ru-RU" sz="1400" dirty="0" err="1" smtClean="0"/>
              <a:t>радянську</a:t>
            </a:r>
            <a:r>
              <a:rPr lang="ru-RU" sz="1400" dirty="0" smtClean="0"/>
              <a:t> </a:t>
            </a:r>
            <a:r>
              <a:rPr lang="ru-RU" sz="1400" dirty="0" err="1" smtClean="0"/>
              <a:t>владу</a:t>
            </a:r>
            <a:r>
              <a:rPr lang="ru-RU" sz="1400" dirty="0" smtClean="0"/>
              <a:t> в </a:t>
            </a:r>
            <a:r>
              <a:rPr lang="ru-RU" sz="1400" dirty="0" err="1" smtClean="0"/>
              <a:t>Україні</a:t>
            </a:r>
            <a:r>
              <a:rPr lang="ru-RU" sz="1400" dirty="0" smtClean="0"/>
              <a:t>, командир і </a:t>
            </a:r>
            <a:r>
              <a:rPr lang="ru-RU" sz="1400" dirty="0" err="1" smtClean="0"/>
              <a:t>отаман</a:t>
            </a:r>
            <a:endParaRPr lang="ru-RU" sz="1400" dirty="0"/>
          </a:p>
        </p:txBody>
      </p:sp>
    </p:spTree>
    <p:extLst>
      <p:ext uri="{BB962C8B-B14F-4D97-AF65-F5344CB8AC3E}">
        <p14:creationId xmlns:p14="http://schemas.microsoft.com/office/powerpoint/2010/main" val="141048016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4"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par>
                          <p:cTn id="14" fill="hold">
                            <p:stCondLst>
                              <p:cond delay="1500"/>
                            </p:stCondLst>
                            <p:childTnLst>
                              <p:par>
                                <p:cTn id="15" presetID="9" presetClass="emph" presetSubtype="0" nodeType="afterEffect">
                                  <p:stCondLst>
                                    <p:cond delay="0"/>
                                  </p:stCondLst>
                                  <p:childTnLst>
                                    <p:set>
                                      <p:cBhvr rctx="PPT">
                                        <p:cTn id="16" dur="indefinite"/>
                                        <p:tgtEl>
                                          <p:spTgt spid="6">
                                            <p:txEl>
                                              <p:pRg st="0" end="0"/>
                                            </p:txEl>
                                          </p:spTgt>
                                        </p:tgtEl>
                                        <p:attrNameLst>
                                          <p:attrName>style.opacity</p:attrName>
                                        </p:attrNameLst>
                                      </p:cBhvr>
                                      <p:to>
                                        <p:strVal val="0.5"/>
                                      </p:to>
                                    </p:set>
                                    <p:animEffect filter="image" prLst="opacity: 0.5">
                                      <p:cBhvr rctx="IE">
                                        <p:cTn id="17" dur="indefinite"/>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32656"/>
            <a:ext cx="8445624" cy="1154097"/>
          </a:xfrm>
        </p:spPr>
        <p:style>
          <a:lnRef idx="0">
            <a:scrgbClr r="0" g="0" b="0"/>
          </a:lnRef>
          <a:fillRef idx="1002">
            <a:schemeClr val="dk2"/>
          </a:fillRef>
          <a:effectRef idx="0">
            <a:scrgbClr r="0" g="0" b="0"/>
          </a:effectRef>
          <a:fontRef idx="major"/>
        </p:style>
        <p:txBody>
          <a:bodyPr>
            <a:noAutofit/>
          </a:bodyPr>
          <a:lstStyle/>
          <a:p>
            <a:r>
              <a:rPr lang="uk-UA" b="1" i="1" dirty="0" smtClean="0"/>
              <a:t>                 Початок політичної  діяльності </a:t>
            </a:r>
            <a:r>
              <a:rPr lang="uk-UA" b="1" i="1" dirty="0"/>
              <a:t>(до 1917)</a:t>
            </a:r>
            <a:endParaRPr lang="ru-RU" dirty="0"/>
          </a:p>
        </p:txBody>
      </p:sp>
      <p:sp>
        <p:nvSpPr>
          <p:cNvPr id="3" name="Объект 2"/>
          <p:cNvSpPr>
            <a:spLocks noGrp="1"/>
          </p:cNvSpPr>
          <p:nvPr>
            <p:ph idx="1"/>
          </p:nvPr>
        </p:nvSpPr>
        <p:spPr>
          <a:xfrm>
            <a:off x="104541" y="1802725"/>
            <a:ext cx="4752528" cy="4464496"/>
          </a:xfrm>
        </p:spPr>
        <p:txBody>
          <a:bodyPr>
            <a:normAutofit fontScale="92500"/>
          </a:bodyPr>
          <a:lstStyle/>
          <a:p>
            <a:r>
              <a:rPr lang="uk-UA" dirty="0"/>
              <a:t>У 1905–1906 роках Нестор сприяв українським соціал-демократам зі «Спілки» — і навіть розповсюджував їхню літературу та листівки. Проте для нього цього було замало, він прагнув до активних дій: у 1906р. став членом анархістської організації «Спілка бідних хліборобів», що діяла на Катеринославщині</a:t>
            </a:r>
            <a:r>
              <a:rPr lang="uk-UA" dirty="0" smtClean="0"/>
              <a:t>.</a:t>
            </a:r>
            <a:r>
              <a:rPr lang="uk-UA" dirty="0"/>
              <a:t> Анархісти вважали, що гроші, захоплені під час </a:t>
            </a:r>
            <a:r>
              <a:rPr lang="uk-UA" dirty="0" err="1"/>
              <a:t>експропріацій</a:t>
            </a:r>
            <a:r>
              <a:rPr lang="uk-UA" dirty="0"/>
              <a:t>, потрібні на </a:t>
            </a:r>
            <a:r>
              <a:rPr lang="uk-UA" dirty="0" smtClean="0"/>
              <a:t>революцію. </a:t>
            </a:r>
            <a:r>
              <a:rPr lang="uk-UA" dirty="0"/>
              <a:t>Виручені гроші анархісти використовували на придбання </a:t>
            </a:r>
            <a:r>
              <a:rPr lang="uk-UA" dirty="0" smtClean="0"/>
              <a:t>зброї,</a:t>
            </a:r>
            <a:r>
              <a:rPr lang="uk-UA" dirty="0"/>
              <a:t> на створення нових груп, на пропаганду і особисті потреби. </a:t>
            </a:r>
            <a:endParaRPr lang="ru-RU" dirty="0"/>
          </a:p>
        </p:txBody>
      </p:sp>
      <p:sp>
        <p:nvSpPr>
          <p:cNvPr id="4" name="TextBox 3"/>
          <p:cNvSpPr txBox="1"/>
          <p:nvPr/>
        </p:nvSpPr>
        <p:spPr>
          <a:xfrm>
            <a:off x="4857069" y="1772816"/>
            <a:ext cx="4067944" cy="4524315"/>
          </a:xfrm>
          <a:prstGeom prst="rect">
            <a:avLst/>
          </a:prstGeom>
          <a:noFill/>
        </p:spPr>
        <p:txBody>
          <a:bodyPr wrap="square" rtlCol="0">
            <a:spAutoFit/>
          </a:bodyPr>
          <a:lstStyle/>
          <a:p>
            <a:pPr marL="285750" indent="-285750">
              <a:buClr>
                <a:schemeClr val="tx2"/>
              </a:buClr>
              <a:buFont typeface="Wingdings" pitchFamily="2" charset="2"/>
              <a:buChar char="§"/>
            </a:pPr>
            <a:r>
              <a:rPr lang="uk-UA" dirty="0"/>
              <a:t>Уночі 14 жовтня 1906 відбулося перше бойове хрещення </a:t>
            </a:r>
            <a:r>
              <a:rPr lang="uk-UA" dirty="0" smtClean="0"/>
              <a:t>Нестора.</a:t>
            </a:r>
            <a:r>
              <a:rPr lang="uk-UA" dirty="0"/>
              <a:t> З кінцем 1906 року Махна уперше заарештовано за звинуваченням у тероризмі: він потрапив під нагляд поліції, але за браком доказів незабаром його звільнено</a:t>
            </a:r>
            <a:r>
              <a:rPr lang="uk-UA" dirty="0" smtClean="0"/>
              <a:t>.</a:t>
            </a:r>
            <a:r>
              <a:rPr lang="uk-UA" dirty="0"/>
              <a:t> Після цих подій у Гуляйполі почалися арешти і обшуки, було запроваджено комендантську </a:t>
            </a:r>
            <a:r>
              <a:rPr lang="uk-UA" dirty="0" smtClean="0"/>
              <a:t>годину.</a:t>
            </a:r>
            <a:r>
              <a:rPr lang="uk-UA" dirty="0"/>
              <a:t> 27 серпня 1908 Махно був заарештований знову. Йому інкримінували вбивство провокатора Андрія </a:t>
            </a:r>
            <a:r>
              <a:rPr lang="uk-UA" dirty="0" err="1"/>
              <a:t>Гура</a:t>
            </a:r>
            <a:r>
              <a:rPr lang="uk-UA" dirty="0"/>
              <a:t>, хоча Махно і не мав до того </a:t>
            </a:r>
            <a:r>
              <a:rPr lang="uk-UA" dirty="0" smtClean="0"/>
              <a:t>причетності.</a:t>
            </a:r>
            <a:endParaRPr lang="ru-RU" dirty="0"/>
          </a:p>
        </p:txBody>
      </p:sp>
    </p:spTree>
    <p:extLst>
      <p:ext uri="{BB962C8B-B14F-4D97-AF65-F5344CB8AC3E}">
        <p14:creationId xmlns:p14="http://schemas.microsoft.com/office/powerpoint/2010/main" val="7784401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2500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3"/>
            <a:ext cx="3563888" cy="1008112"/>
          </a:xfrm>
        </p:spPr>
        <p:txBody>
          <a:bodyPr>
            <a:noAutofit/>
          </a:bodyPr>
          <a:lstStyle/>
          <a:p>
            <a:r>
              <a:rPr lang="uk-UA" sz="2000" dirty="0"/>
              <a:t>п</a:t>
            </a:r>
            <a:r>
              <a:rPr lang="uk-UA" sz="2000" dirty="0" smtClean="0"/>
              <a:t>родовження попереднього слайду…</a:t>
            </a:r>
            <a:endParaRPr lang="ru-RU" sz="2000" dirty="0"/>
          </a:p>
        </p:txBody>
      </p:sp>
      <p:sp>
        <p:nvSpPr>
          <p:cNvPr id="3" name="Объект 2"/>
          <p:cNvSpPr>
            <a:spLocks noGrp="1"/>
          </p:cNvSpPr>
          <p:nvPr>
            <p:ph idx="1"/>
          </p:nvPr>
        </p:nvSpPr>
        <p:spPr>
          <a:xfrm>
            <a:off x="179512" y="2060848"/>
            <a:ext cx="4449688" cy="3744456"/>
          </a:xfrm>
        </p:spPr>
        <p:txBody>
          <a:bodyPr/>
          <a:lstStyle/>
          <a:p>
            <a:r>
              <a:rPr lang="uk-UA" dirty="0"/>
              <a:t>З 22 по 26 березня 1910 року у Катеринославі Тимчасовий Одеський окружний військовий суд розглядав справу 13 </a:t>
            </a:r>
            <a:r>
              <a:rPr lang="uk-UA" dirty="0" err="1"/>
              <a:t>гуляйпільських</a:t>
            </a:r>
            <a:r>
              <a:rPr lang="uk-UA" dirty="0"/>
              <a:t> анархістів, серед яких був і Нестор Махно</a:t>
            </a:r>
            <a:r>
              <a:rPr lang="uk-UA" dirty="0" smtClean="0"/>
              <a:t>.</a:t>
            </a:r>
            <a:r>
              <a:rPr lang="uk-UA" dirty="0"/>
              <a:t> З 1911 по 1917 рік Нестор Іванович Махно був ув'язнений у Бутирській тюрмі в Москві.</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27985" y="1916832"/>
            <a:ext cx="4392488" cy="3384376"/>
          </a:xfrm>
          <a:prstGeom prst="rect">
            <a:avLst/>
          </a:prstGeom>
        </p:spPr>
      </p:pic>
    </p:spTree>
    <p:extLst>
      <p:ext uri="{BB962C8B-B14F-4D97-AF65-F5344CB8AC3E}">
        <p14:creationId xmlns:p14="http://schemas.microsoft.com/office/powerpoint/2010/main" val="14310282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04664"/>
            <a:ext cx="8435378" cy="1020189"/>
          </a:xfrm>
        </p:spPr>
        <p:style>
          <a:lnRef idx="0">
            <a:scrgbClr r="0" g="0" b="0"/>
          </a:lnRef>
          <a:fillRef idx="1002">
            <a:schemeClr val="dk2"/>
          </a:fillRef>
          <a:effectRef idx="0">
            <a:scrgbClr r="0" g="0" b="0"/>
          </a:effectRef>
          <a:fontRef idx="major"/>
        </p:style>
        <p:txBody>
          <a:bodyPr>
            <a:normAutofit/>
          </a:bodyPr>
          <a:lstStyle/>
          <a:p>
            <a:r>
              <a:rPr lang="uk-UA" b="1" i="1" dirty="0" smtClean="0"/>
              <a:t>    </a:t>
            </a:r>
            <a:r>
              <a:rPr lang="uk-UA" sz="6000" b="1" i="1" dirty="0" smtClean="0"/>
              <a:t>1917 </a:t>
            </a:r>
            <a:r>
              <a:rPr lang="uk-UA" sz="6000" b="1" i="1" dirty="0"/>
              <a:t>- 1921 </a:t>
            </a:r>
            <a:r>
              <a:rPr lang="uk-UA" sz="6000" b="1" i="1" dirty="0" smtClean="0"/>
              <a:t>роки</a:t>
            </a:r>
            <a:endParaRPr lang="ru-RU" sz="6000" dirty="0"/>
          </a:p>
        </p:txBody>
      </p:sp>
      <p:sp>
        <p:nvSpPr>
          <p:cNvPr id="3" name="Объект 2"/>
          <p:cNvSpPr>
            <a:spLocks noGrp="1"/>
          </p:cNvSpPr>
          <p:nvPr>
            <p:ph idx="1"/>
          </p:nvPr>
        </p:nvSpPr>
        <p:spPr>
          <a:xfrm>
            <a:off x="251520" y="1484784"/>
            <a:ext cx="5976664" cy="5256584"/>
          </a:xfrm>
        </p:spPr>
        <p:txBody>
          <a:bodyPr>
            <a:noAutofit/>
          </a:bodyPr>
          <a:lstStyle/>
          <a:p>
            <a:r>
              <a:rPr lang="uk-UA" sz="1900" dirty="0"/>
              <a:t>Після Лютневої революції 1917 у Росії Махно повернувся у березні 1917 р. на Катеринославщину, де розгорнув широку діяльність як політик і військовий діяч</a:t>
            </a:r>
            <a:r>
              <a:rPr lang="uk-UA" sz="1900" dirty="0" smtClean="0"/>
              <a:t>.</a:t>
            </a:r>
            <a:r>
              <a:rPr lang="uk-UA" sz="1900" dirty="0"/>
              <a:t> </a:t>
            </a:r>
            <a:endParaRPr lang="uk-UA" sz="1900" dirty="0" smtClean="0"/>
          </a:p>
          <a:p>
            <a:r>
              <a:rPr lang="uk-UA" sz="1900" dirty="0" smtClean="0"/>
              <a:t>У </a:t>
            </a:r>
            <a:r>
              <a:rPr lang="uk-UA" sz="1900" dirty="0"/>
              <a:t>кінці 1917 р. — початку 1918 р. Махно сформував «селянські вільні батальйони</a:t>
            </a:r>
            <a:r>
              <a:rPr lang="uk-UA" sz="1900" dirty="0" smtClean="0"/>
              <a:t>».</a:t>
            </a:r>
            <a:r>
              <a:rPr lang="uk-UA" sz="1900" dirty="0"/>
              <a:t> Наступ в березні 1918 р. </a:t>
            </a:r>
            <a:r>
              <a:rPr lang="uk-UA" sz="1900" dirty="0" err="1"/>
              <a:t>німецько-австро-угорських</a:t>
            </a:r>
            <a:r>
              <a:rPr lang="uk-UA" sz="1900" dirty="0"/>
              <a:t> військ </a:t>
            </a:r>
            <a:r>
              <a:rPr lang="uk-UA" sz="1900" dirty="0" smtClean="0"/>
              <a:t>примусив </a:t>
            </a:r>
            <a:r>
              <a:rPr lang="uk-UA" sz="1900" dirty="0"/>
              <a:t>Махна виїхати з України</a:t>
            </a:r>
            <a:r>
              <a:rPr lang="uk-UA" sz="1900" dirty="0" smtClean="0"/>
              <a:t>.</a:t>
            </a:r>
            <a:endParaRPr lang="ru-RU" sz="1900" dirty="0"/>
          </a:p>
          <a:p>
            <a:r>
              <a:rPr lang="uk-UA" sz="1900" dirty="0"/>
              <a:t>Улітку 1918 р. Махно повернувся в Україну, де організувавши невеликий повстанський загін під назвою Чорна </a:t>
            </a:r>
            <a:r>
              <a:rPr lang="uk-UA" sz="1900" dirty="0" smtClean="0"/>
              <a:t>Гвардія.</a:t>
            </a:r>
            <a:endParaRPr lang="uk-UA" sz="1900" dirty="0"/>
          </a:p>
          <a:p>
            <a:r>
              <a:rPr lang="uk-UA" sz="1900" dirty="0" smtClean="0"/>
              <a:t>З </a:t>
            </a:r>
            <a:r>
              <a:rPr lang="uk-UA" sz="1900" dirty="0"/>
              <a:t>початку січня 1919 р. Махно розпочав боротьбу проти </a:t>
            </a:r>
            <a:r>
              <a:rPr lang="uk-UA" sz="1900" dirty="0" smtClean="0"/>
              <a:t>військ </a:t>
            </a:r>
            <a:r>
              <a:rPr lang="uk-UA" sz="1900" dirty="0"/>
              <a:t>Директорії та Антанти. Його повстанська армія увійшла до складу Української Радянської Армії і згодом одержала назву «третя бригада Першої Задніпровської дивізії</a:t>
            </a:r>
            <a:r>
              <a:rPr lang="uk-UA" sz="1900" dirty="0" smtClean="0"/>
              <a:t>».</a:t>
            </a:r>
            <a:endParaRPr lang="ru-RU" sz="19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6096" y="1858177"/>
            <a:ext cx="3568030" cy="2448271"/>
          </a:xfrm>
          <a:prstGeom prst="rect">
            <a:avLst/>
          </a:prstGeom>
        </p:spPr>
      </p:pic>
    </p:spTree>
    <p:extLst>
      <p:ext uri="{BB962C8B-B14F-4D97-AF65-F5344CB8AC3E}">
        <p14:creationId xmlns:p14="http://schemas.microsoft.com/office/powerpoint/2010/main" val="98858008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22" presetClass="entr" presetSubtype="4"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down)">
                                      <p:cBhvr>
                                        <p:cTn id="3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648"/>
            <a:ext cx="4320480" cy="864096"/>
          </a:xfrm>
        </p:spPr>
        <p:txBody>
          <a:bodyPr>
            <a:normAutofit/>
          </a:bodyPr>
          <a:lstStyle/>
          <a:p>
            <a:r>
              <a:rPr lang="uk-UA" sz="2000" dirty="0"/>
              <a:t>п</a:t>
            </a:r>
            <a:r>
              <a:rPr lang="uk-UA" sz="2000" dirty="0" smtClean="0"/>
              <a:t>родовження попереднього слайду…</a:t>
            </a:r>
            <a:endParaRPr lang="ru-RU" sz="2000" dirty="0"/>
          </a:p>
        </p:txBody>
      </p:sp>
      <p:sp>
        <p:nvSpPr>
          <p:cNvPr id="3" name="Объект 2"/>
          <p:cNvSpPr>
            <a:spLocks noGrp="1"/>
          </p:cNvSpPr>
          <p:nvPr>
            <p:ph idx="1"/>
          </p:nvPr>
        </p:nvSpPr>
        <p:spPr>
          <a:xfrm>
            <a:off x="611560" y="1844824"/>
            <a:ext cx="4593704" cy="4392528"/>
          </a:xfrm>
        </p:spPr>
        <p:txBody>
          <a:bodyPr>
            <a:normAutofit/>
          </a:bodyPr>
          <a:lstStyle/>
          <a:p>
            <a:r>
              <a:rPr lang="uk-UA" dirty="0"/>
              <a:t>У червні 1919 р. озброєна італійськими гвинтівками без боєприпасів бригада Махно зазнала значної поразки під час наступу денікінців. Радянська влада звинуватила повстанців в розвалі фронту і оголосила Махна «поза законом». За військові дії проти Денікіна в 1919 році в Приазов'ї, що уповільнили просування Добровольчої Армії на Москву, Нестор Махно був нагороджений орденом Червоного Прапора № </a:t>
            </a:r>
            <a:r>
              <a:rPr lang="uk-UA" dirty="0" smtClean="0"/>
              <a:t>4.</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2080" y="1497598"/>
            <a:ext cx="3048000" cy="4749800"/>
          </a:xfrm>
          <a:prstGeom prst="rect">
            <a:avLst/>
          </a:prstGeom>
        </p:spPr>
      </p:pic>
    </p:spTree>
    <p:extLst>
      <p:ext uri="{BB962C8B-B14F-4D97-AF65-F5344CB8AC3E}">
        <p14:creationId xmlns:p14="http://schemas.microsoft.com/office/powerpoint/2010/main" val="308885307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4"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8460432" cy="1226105"/>
          </a:xfrm>
        </p:spPr>
        <p:style>
          <a:lnRef idx="0">
            <a:scrgbClr r="0" g="0" b="0"/>
          </a:lnRef>
          <a:fillRef idx="1002">
            <a:schemeClr val="dk2"/>
          </a:fillRef>
          <a:effectRef idx="0">
            <a:scrgbClr r="0" g="0" b="0"/>
          </a:effectRef>
          <a:fontRef idx="major"/>
        </p:style>
        <p:txBody>
          <a:bodyPr>
            <a:normAutofit/>
          </a:bodyPr>
          <a:lstStyle/>
          <a:p>
            <a:pPr lvl="0"/>
            <a:r>
              <a:rPr lang="uk-UA" sz="5400" b="1" dirty="0" smtClean="0"/>
              <a:t>  Махновський рух</a:t>
            </a:r>
            <a:endParaRPr lang="ru-RU" sz="5400" dirty="0"/>
          </a:p>
        </p:txBody>
      </p:sp>
      <p:sp>
        <p:nvSpPr>
          <p:cNvPr id="3" name="Объект 2"/>
          <p:cNvSpPr>
            <a:spLocks noGrp="1"/>
          </p:cNvSpPr>
          <p:nvPr>
            <p:ph idx="1"/>
          </p:nvPr>
        </p:nvSpPr>
        <p:spPr>
          <a:xfrm>
            <a:off x="251520" y="1844824"/>
            <a:ext cx="4680520" cy="4536544"/>
          </a:xfrm>
        </p:spPr>
        <p:txBody>
          <a:bodyPr/>
          <a:lstStyle/>
          <a:p>
            <a:r>
              <a:rPr lang="uk-UA" sz="2400" b="1" i="1" dirty="0"/>
              <a:t>Махновський рух</a:t>
            </a:r>
            <a:r>
              <a:rPr lang="uk-UA" sz="2400" dirty="0"/>
              <a:t> </a:t>
            </a:r>
            <a:r>
              <a:rPr lang="uk-UA" dirty="0"/>
              <a:t>— збройна боротьба українських повстанських селянсько-анархістських формувань у 1918–1921 роках під час Громадянської війни під керівництвом Нестора Махна.</a:t>
            </a:r>
            <a:endParaRPr lang="ru-RU" dirty="0"/>
          </a:p>
          <a:p>
            <a:r>
              <a:rPr lang="uk-UA" dirty="0"/>
              <a:t>1 вересня 1919 </a:t>
            </a:r>
            <a:r>
              <a:rPr lang="uk-UA" dirty="0" smtClean="0"/>
              <a:t>року, </a:t>
            </a:r>
            <a:r>
              <a:rPr lang="uk-UA" dirty="0"/>
              <a:t>після </a:t>
            </a:r>
            <a:r>
              <a:rPr lang="uk-UA" dirty="0" smtClean="0"/>
              <a:t>переформування, </a:t>
            </a:r>
            <a:r>
              <a:rPr lang="uk-UA" dirty="0"/>
              <a:t>вела збройну боротьбу проти австро-угорської та німецької окупаційних армій, Гетьманату, Директорії, білогвардійців, окупаційних військ Радянської Росії.</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8024" y="2297935"/>
            <a:ext cx="4248510" cy="3024733"/>
          </a:xfrm>
          <a:prstGeom prst="rect">
            <a:avLst/>
          </a:prstGeom>
        </p:spPr>
      </p:pic>
    </p:spTree>
    <p:extLst>
      <p:ext uri="{BB962C8B-B14F-4D97-AF65-F5344CB8AC3E}">
        <p14:creationId xmlns:p14="http://schemas.microsoft.com/office/powerpoint/2010/main" val="226686801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22" presetClass="entr" presetSubtype="4"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00" y="404664"/>
            <a:ext cx="4464496" cy="720080"/>
          </a:xfrm>
        </p:spPr>
        <p:txBody>
          <a:bodyPr>
            <a:normAutofit/>
          </a:bodyPr>
          <a:lstStyle/>
          <a:p>
            <a:r>
              <a:rPr lang="uk-UA" sz="2000" dirty="0"/>
              <a:t>п</a:t>
            </a:r>
            <a:r>
              <a:rPr lang="uk-UA" sz="2000" dirty="0" smtClean="0"/>
              <a:t>родовження попереднього слайду…</a:t>
            </a:r>
            <a:endParaRPr lang="ru-RU" sz="2000" dirty="0"/>
          </a:p>
        </p:txBody>
      </p:sp>
      <p:sp>
        <p:nvSpPr>
          <p:cNvPr id="3" name="Объект 2"/>
          <p:cNvSpPr>
            <a:spLocks noGrp="1"/>
          </p:cNvSpPr>
          <p:nvPr>
            <p:ph idx="1"/>
          </p:nvPr>
        </p:nvSpPr>
        <p:spPr>
          <a:xfrm>
            <a:off x="395536" y="1772796"/>
            <a:ext cx="4809728" cy="4536544"/>
          </a:xfrm>
        </p:spPr>
        <p:txBody>
          <a:bodyPr>
            <a:normAutofit fontScale="85000" lnSpcReduction="10000"/>
          </a:bodyPr>
          <a:lstStyle/>
          <a:p>
            <a:r>
              <a:rPr lang="uk-UA" dirty="0"/>
              <a:t>5 січня 1920 в Олександрівськ (Запоріжжя) вступили загони отамана Нестора Махна та </a:t>
            </a:r>
            <a:r>
              <a:rPr lang="uk-UA" dirty="0" smtClean="0"/>
              <a:t>одночасно </a:t>
            </a:r>
            <a:r>
              <a:rPr lang="uk-UA" dirty="0"/>
              <a:t>частини Червоної армії</a:t>
            </a:r>
            <a:r>
              <a:rPr lang="uk-UA" dirty="0" smtClean="0"/>
              <a:t>.</a:t>
            </a:r>
          </a:p>
          <a:p>
            <a:r>
              <a:rPr lang="uk-UA" dirty="0"/>
              <a:t>Велику роль у падінні «білого Криму» відіграла армія Махно. Протягом усього вересня тривали переговори між ним та більшовиками</a:t>
            </a:r>
            <a:r>
              <a:rPr lang="uk-UA" dirty="0" smtClean="0"/>
              <a:t>.</a:t>
            </a:r>
            <a:r>
              <a:rPr lang="uk-UA" dirty="0"/>
              <a:t> У ніч на 8 листопада махновці у складі 6-ї армії форсували Сиваш</a:t>
            </a:r>
            <a:r>
              <a:rPr lang="uk-UA" dirty="0" smtClean="0"/>
              <a:t>.</a:t>
            </a:r>
            <a:r>
              <a:rPr lang="uk-UA" dirty="0"/>
              <a:t> </a:t>
            </a:r>
            <a:endParaRPr lang="uk-UA" dirty="0" smtClean="0"/>
          </a:p>
          <a:p>
            <a:r>
              <a:rPr lang="uk-UA" dirty="0" smtClean="0"/>
              <a:t>25 </a:t>
            </a:r>
            <a:r>
              <a:rPr lang="uk-UA" dirty="0"/>
              <a:t>листопада 1920 року центральне управління надзвичайних комісій України </a:t>
            </a:r>
            <a:r>
              <a:rPr lang="uk-UA" dirty="0" smtClean="0"/>
              <a:t>направило телеграму </a:t>
            </a:r>
            <a:r>
              <a:rPr lang="uk-UA" dirty="0"/>
              <a:t>з вимогою арешту махновців. 26 листопада видано </a:t>
            </a:r>
            <a:r>
              <a:rPr lang="uk-UA" dirty="0" smtClean="0"/>
              <a:t>наказ</a:t>
            </a:r>
            <a:r>
              <a:rPr lang="ru-RU" dirty="0"/>
              <a:t> </a:t>
            </a:r>
            <a:r>
              <a:rPr lang="uk-UA" dirty="0" smtClean="0"/>
              <a:t>вважати </a:t>
            </a:r>
            <a:r>
              <a:rPr lang="uk-UA" dirty="0"/>
              <a:t>Махно і махновців «ворогами радянської республіки і революції</a:t>
            </a:r>
            <a:r>
              <a:rPr lang="uk-UA" dirty="0" smtClean="0"/>
              <a:t>».</a:t>
            </a:r>
          </a:p>
          <a:p>
            <a:r>
              <a:rPr lang="uk-UA" dirty="0"/>
              <a:t>5 грудня надійшла директива арміям Південного фронту ліквідувати «махновщину» в найкоротший </a:t>
            </a:r>
            <a:r>
              <a:rPr lang="uk-UA" dirty="0" smtClean="0"/>
              <a:t>термін.</a:t>
            </a:r>
            <a:endParaRPr lang="ru-RU" dirty="0"/>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9148" y="2492896"/>
            <a:ext cx="3960440" cy="3096344"/>
          </a:xfrm>
          <a:prstGeom prst="rect">
            <a:avLst/>
          </a:prstGeom>
        </p:spPr>
      </p:pic>
    </p:spTree>
    <p:extLst>
      <p:ext uri="{BB962C8B-B14F-4D97-AF65-F5344CB8AC3E}">
        <p14:creationId xmlns:p14="http://schemas.microsoft.com/office/powerpoint/2010/main" val="15030681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down)">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04664"/>
            <a:ext cx="8460432" cy="1154097"/>
          </a:xfrm>
        </p:spPr>
        <p:style>
          <a:lnRef idx="0">
            <a:scrgbClr r="0" g="0" b="0"/>
          </a:lnRef>
          <a:fillRef idx="1002">
            <a:schemeClr val="dk2"/>
          </a:fillRef>
          <a:effectRef idx="0">
            <a:scrgbClr r="0" g="0" b="0"/>
          </a:effectRef>
          <a:fontRef idx="major"/>
        </p:style>
        <p:txBody>
          <a:bodyPr>
            <a:normAutofit/>
          </a:bodyPr>
          <a:lstStyle/>
          <a:p>
            <a:pPr lvl="1"/>
            <a:r>
              <a:rPr lang="uk-UA" sz="4400" b="1" dirty="0"/>
              <a:t>Соратники Нестора Махна</a:t>
            </a:r>
            <a:endParaRPr lang="ru-RU" sz="4400" dirty="0"/>
          </a:p>
        </p:txBody>
      </p:sp>
      <p:sp>
        <p:nvSpPr>
          <p:cNvPr id="3" name="Объект 2"/>
          <p:cNvSpPr>
            <a:spLocks noGrp="1"/>
          </p:cNvSpPr>
          <p:nvPr>
            <p:ph idx="1"/>
          </p:nvPr>
        </p:nvSpPr>
        <p:spPr>
          <a:xfrm>
            <a:off x="323528" y="1844824"/>
            <a:ext cx="5112568" cy="4896544"/>
          </a:xfrm>
        </p:spPr>
        <p:txBody>
          <a:bodyPr>
            <a:normAutofit/>
          </a:bodyPr>
          <a:lstStyle/>
          <a:p>
            <a:r>
              <a:rPr lang="uk-UA" dirty="0" err="1"/>
              <a:t>Марков</a:t>
            </a:r>
            <a:r>
              <a:rPr lang="uk-UA" dirty="0"/>
              <a:t> Іван — повстанський отаман.</a:t>
            </a:r>
            <a:endParaRPr lang="ru-RU" dirty="0"/>
          </a:p>
          <a:p>
            <a:r>
              <a:rPr lang="uk-UA" dirty="0" err="1"/>
              <a:t>Задов</a:t>
            </a:r>
            <a:r>
              <a:rPr lang="uk-UA" dirty="0"/>
              <a:t> Левко Миколайович — начальник контррозвідки армії батька Махна.</a:t>
            </a:r>
            <a:endParaRPr lang="ru-RU" dirty="0"/>
          </a:p>
          <a:p>
            <a:r>
              <a:rPr lang="uk-UA" dirty="0" err="1"/>
              <a:t>Щусь</a:t>
            </a:r>
            <a:r>
              <a:rPr lang="uk-UA" dirty="0"/>
              <a:t> </a:t>
            </a:r>
            <a:r>
              <a:rPr lang="uk-UA" dirty="0" err="1"/>
              <a:t>Федосій</a:t>
            </a:r>
            <a:r>
              <a:rPr lang="uk-UA" dirty="0"/>
              <a:t> Юстинович — командир «Чорної гвардії», в махновському </a:t>
            </a:r>
            <a:r>
              <a:rPr lang="uk-UA" dirty="0" smtClean="0"/>
              <a:t>русі, </a:t>
            </a:r>
            <a:r>
              <a:rPr lang="uk-UA" dirty="0"/>
              <a:t>член штабу 3-ї Задніпровської бригади ім. батька Махна, начальник кавалерії, командир кавалерійської бригади 3-го корпусу, член штабу Повстанської Армії, начштабу 2-ї групи.</a:t>
            </a:r>
            <a:endParaRPr lang="ru-RU" dirty="0"/>
          </a:p>
          <a:p>
            <a:r>
              <a:rPr lang="uk-UA" dirty="0"/>
              <a:t>Білаш Віктор Федорович — </a:t>
            </a:r>
            <a:r>
              <a:rPr lang="uk-UA" dirty="0" err="1"/>
              <a:t>новоспасівський</a:t>
            </a:r>
            <a:r>
              <a:rPr lang="uk-UA" dirty="0"/>
              <a:t> отаман, начальник штабу армії Махна.</a:t>
            </a:r>
            <a:endParaRPr lang="ru-RU" dirty="0"/>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8884" y="1689203"/>
            <a:ext cx="3024336" cy="4939749"/>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74122" y="1998837"/>
            <a:ext cx="3236315" cy="4320480"/>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95342" y="1759943"/>
            <a:ext cx="3009106" cy="4798268"/>
          </a:xfrm>
          <a:prstGeom prst="rect">
            <a:avLst/>
          </a:prstGeom>
        </p:spPr>
      </p:pic>
      <p:pic>
        <p:nvPicPr>
          <p:cNvPr id="7" name="Рисунок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23213" y="2025202"/>
            <a:ext cx="3015208" cy="4338549"/>
          </a:xfrm>
          <a:prstGeom prst="rect">
            <a:avLst/>
          </a:prstGeom>
        </p:spPr>
      </p:pic>
    </p:spTree>
    <p:extLst>
      <p:ext uri="{BB962C8B-B14F-4D97-AF65-F5344CB8AC3E}">
        <p14:creationId xmlns:p14="http://schemas.microsoft.com/office/powerpoint/2010/main" val="113284559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00"/>
                                        <p:tgtEl>
                                          <p:spTgt spid="3">
                                            <p:txEl>
                                              <p:pRg st="1" end="1"/>
                                            </p:txEl>
                                          </p:spTgt>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circle(in)">
                                      <p:cBhvr>
                                        <p:cTn id="24" dur="2000"/>
                                        <p:tgtEl>
                                          <p:spTgt spid="4"/>
                                        </p:tgtEl>
                                      </p:cBhvr>
                                    </p:animEffect>
                                  </p:childTnLst>
                                </p:cTn>
                              </p:par>
                            </p:childTnLst>
                          </p:cTn>
                        </p:par>
                        <p:par>
                          <p:cTn id="25" fill="hold">
                            <p:stCondLst>
                              <p:cond delay="2000"/>
                            </p:stCondLst>
                            <p:childTnLst>
                              <p:par>
                                <p:cTn id="26" presetID="9" presetClass="entr" presetSubtype="0" fill="hold" nodeType="afterEffect">
                                  <p:stCondLst>
                                    <p:cond delay="500"/>
                                  </p:stCondLst>
                                  <p:childTnLst>
                                    <p:set>
                                      <p:cBhvr>
                                        <p:cTn id="27" dur="1" fill="hold">
                                          <p:stCondLst>
                                            <p:cond delay="0"/>
                                          </p:stCondLst>
                                        </p:cTn>
                                        <p:tgtEl>
                                          <p:spTgt spid="5"/>
                                        </p:tgtEl>
                                        <p:attrNameLst>
                                          <p:attrName>style.visibility</p:attrName>
                                        </p:attrNameLst>
                                      </p:cBhvr>
                                      <p:to>
                                        <p:strVal val="visible"/>
                                      </p:to>
                                    </p:set>
                                    <p:animEffect transition="in" filter="dissolve">
                                      <p:cBhvr>
                                        <p:cTn id="28" dur="1000"/>
                                        <p:tgtEl>
                                          <p:spTgt spid="5"/>
                                        </p:tgtEl>
                                      </p:cBhvr>
                                    </p:animEffect>
                                  </p:childTnLst>
                                </p:cTn>
                              </p:par>
                            </p:childTnLst>
                          </p:cTn>
                        </p:par>
                        <p:par>
                          <p:cTn id="29" fill="hold">
                            <p:stCondLst>
                              <p:cond delay="3500"/>
                            </p:stCondLst>
                            <p:childTnLst>
                              <p:par>
                                <p:cTn id="30" presetID="10" presetClass="entr" presetSubtype="0" fill="hold" nodeType="afterEffect">
                                  <p:stCondLst>
                                    <p:cond delay="50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1000"/>
                                        <p:tgtEl>
                                          <p:spTgt spid="6"/>
                                        </p:tgtEl>
                                      </p:cBhvr>
                                    </p:animEffect>
                                  </p:childTnLst>
                                </p:cTn>
                              </p:par>
                            </p:childTnLst>
                          </p:cTn>
                        </p:par>
                        <p:par>
                          <p:cTn id="33" fill="hold">
                            <p:stCondLst>
                              <p:cond delay="5000"/>
                            </p:stCondLst>
                            <p:childTnLst>
                              <p:par>
                                <p:cTn id="34" presetID="53" presetClass="entr" presetSubtype="16" fill="hold" nodeType="afterEffect">
                                  <p:stCondLst>
                                    <p:cond delay="500"/>
                                  </p:stCondLst>
                                  <p:childTnLst>
                                    <p:set>
                                      <p:cBhvr>
                                        <p:cTn id="35" dur="1" fill="hold">
                                          <p:stCondLst>
                                            <p:cond delay="0"/>
                                          </p:stCondLst>
                                        </p:cTn>
                                        <p:tgtEl>
                                          <p:spTgt spid="7"/>
                                        </p:tgtEl>
                                        <p:attrNameLst>
                                          <p:attrName>style.visibility</p:attrName>
                                        </p:attrNameLst>
                                      </p:cBhvr>
                                      <p:to>
                                        <p:strVal val="visible"/>
                                      </p:to>
                                    </p:set>
                                    <p:anim calcmode="lin" valueType="num">
                                      <p:cBhvr>
                                        <p:cTn id="36" dur="1000" fill="hold"/>
                                        <p:tgtEl>
                                          <p:spTgt spid="7"/>
                                        </p:tgtEl>
                                        <p:attrNameLst>
                                          <p:attrName>ppt_w</p:attrName>
                                        </p:attrNameLst>
                                      </p:cBhvr>
                                      <p:tavLst>
                                        <p:tav tm="0">
                                          <p:val>
                                            <p:fltVal val="0"/>
                                          </p:val>
                                        </p:tav>
                                        <p:tav tm="100000">
                                          <p:val>
                                            <p:strVal val="#ppt_w"/>
                                          </p:val>
                                        </p:tav>
                                      </p:tavLst>
                                    </p:anim>
                                    <p:anim calcmode="lin" valueType="num">
                                      <p:cBhvr>
                                        <p:cTn id="37" dur="1000" fill="hold"/>
                                        <p:tgtEl>
                                          <p:spTgt spid="7"/>
                                        </p:tgtEl>
                                        <p:attrNameLst>
                                          <p:attrName>ppt_h</p:attrName>
                                        </p:attrNameLst>
                                      </p:cBhvr>
                                      <p:tavLst>
                                        <p:tav tm="0">
                                          <p:val>
                                            <p:fltVal val="0"/>
                                          </p:val>
                                        </p:tav>
                                        <p:tav tm="100000">
                                          <p:val>
                                            <p:strVal val="#ppt_h"/>
                                          </p:val>
                                        </p:tav>
                                      </p:tavLst>
                                    </p:anim>
                                    <p:animEffect transition="in" filter="fade">
                                      <p:cBhvr>
                                        <p:cTn id="3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ерспектива">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Классическая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ерспектива">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242</TotalTime>
  <Words>1006</Words>
  <Application>Microsoft Office PowerPoint</Application>
  <PresentationFormat>Экран (4:3)</PresentationFormat>
  <Paragraphs>41</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Перспектива</vt:lpstr>
      <vt:lpstr>Нестор Іванович Махно</vt:lpstr>
      <vt:lpstr>    Перші роки</vt:lpstr>
      <vt:lpstr>                 Початок політичної  діяльності (до 1917)</vt:lpstr>
      <vt:lpstr>продовження попереднього слайду…</vt:lpstr>
      <vt:lpstr>    1917 - 1921 роки</vt:lpstr>
      <vt:lpstr>продовження попереднього слайду…</vt:lpstr>
      <vt:lpstr>  Махновський рух</vt:lpstr>
      <vt:lpstr>продовження попереднього слайду…</vt:lpstr>
      <vt:lpstr>Соратники Нестора Махна</vt:lpstr>
      <vt:lpstr> В еміграції (1921–1934 роки)</vt:lpstr>
      <vt:lpstr>   Родина</vt:lpstr>
      <vt:lpstr>продовження попереднього слайду…</vt:lpstr>
      <vt:lpstr>Дякую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Нестор Іванович Махно</dc:title>
  <dc:creator>Admin</dc:creator>
  <cp:lastModifiedBy>Eliza Bet</cp:lastModifiedBy>
  <cp:revision>26</cp:revision>
  <dcterms:created xsi:type="dcterms:W3CDTF">2013-01-15T15:15:21Z</dcterms:created>
  <dcterms:modified xsi:type="dcterms:W3CDTF">2014-06-04T09:29:49Z</dcterms:modified>
</cp:coreProperties>
</file>