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71" r:id="rId6"/>
    <p:sldId id="273" r:id="rId7"/>
    <p:sldId id="258" r:id="rId8"/>
    <p:sldId id="272" r:id="rId9"/>
    <p:sldId id="269" r:id="rId10"/>
    <p:sldId id="259" r:id="rId11"/>
    <p:sldId id="260" r:id="rId12"/>
    <p:sldId id="26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2FE1E-9953-41AF-91E5-57B2EAFF7D9B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06DB-331B-431D-81D2-B2E40628A6D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9490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E06DB-331B-431D-81D2-B2E40628A6D9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1830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43;&#1072;&#1083;&#1080;&#1094;&#1100;&#1082;&#1072;%20&#1073;&#1080;&#1090;&#1074;&#1072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43;&#1072;&#1083;&#1080;&#1094;&#1100;&#1082;&#1072;%20&#1041;&#1080;&#1090;&#1074;&#1072;%20%20Battle%20of%20Galicia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2"/>
          <a:stretch/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8280920" cy="2952328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Воєнні дії у 1914 – 191</a:t>
            </a:r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r>
              <a:rPr lang="uk-UA" sz="8800" b="1" dirty="0" smtClean="0">
                <a:solidFill>
                  <a:srgbClr val="FF0000"/>
                </a:solidFill>
              </a:rPr>
              <a:t> рр.</a:t>
            </a:r>
            <a:endParaRPr lang="uk-UA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8322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03" y="116632"/>
            <a:ext cx="2690172" cy="17281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643" y="2060848"/>
            <a:ext cx="5683493" cy="46085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 початку зими 1914 р. російські війська вели важкі, кровопролитні бої в </a:t>
            </a:r>
            <a:r>
              <a:rPr lang="uk-UA" dirty="0" err="1" smtClean="0"/>
              <a:t>передгір</a:t>
            </a:r>
            <a:r>
              <a:rPr lang="en-US" dirty="0" smtClean="0"/>
              <a:t>’</a:t>
            </a:r>
            <a:r>
              <a:rPr lang="uk-UA" dirty="0" err="1" smtClean="0"/>
              <a:t>ях</a:t>
            </a:r>
            <a:r>
              <a:rPr lang="uk-UA" dirty="0" smtClean="0"/>
              <a:t> Карпат. У результаті вони зайняли Карпатський хребет. Таким чином, у грудні 1914 р. росіяни оволоділи Галичиною, Буковиною і Закарпаттям.</a:t>
            </a:r>
          </a:p>
          <a:p>
            <a:r>
              <a:rPr lang="uk-UA" dirty="0" smtClean="0"/>
              <a:t>На початку 1915 р. війська перейшли до оборонних боїв з австрійцями уздовж Карпатського хребта.</a:t>
            </a:r>
          </a:p>
          <a:p>
            <a:r>
              <a:rPr lang="uk-UA" dirty="0" smtClean="0"/>
              <a:t>На зайнятих територіях розгорнулась русифікаторська політика.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8649" y="116633"/>
            <a:ext cx="4387566" cy="1274668"/>
          </a:xfrm>
        </p:spPr>
        <p:txBody>
          <a:bodyPr/>
          <a:lstStyle/>
          <a:p>
            <a:r>
              <a:rPr lang="uk-UA" sz="4800" dirty="0" smtClean="0"/>
              <a:t>Грудень 1914 – початок 1915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66" y="1844824"/>
            <a:ext cx="3348779" cy="478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276"/>
            <a:ext cx="2051720" cy="1601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0267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2248347"/>
            <a:ext cx="6321024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 маніфесту головнокомандувача Великого князя Миколи Михайловича</a:t>
            </a:r>
          </a:p>
          <a:p>
            <a:pPr marL="0" indent="0">
              <a:buNone/>
            </a:pPr>
            <a:r>
              <a:rPr lang="uk-UA" i="1" dirty="0" smtClean="0"/>
              <a:t>«Хай не буде більше під</a:t>
            </a:r>
            <a:r>
              <a:rPr lang="en-US" i="1" dirty="0" smtClean="0"/>
              <a:t>’</a:t>
            </a:r>
            <a:r>
              <a:rPr lang="uk-UA" i="1" dirty="0" smtClean="0"/>
              <a:t>яремної Русі! Володіння Володимира Святого, земля Ярослава Осмомисла і князів Данила та Романа, скинувши ярмо, нехай піднімуть прапор єдиної, неподільної і великої Росії. Хай здійсниться Промисел Божий, що благословив справу великих збирачів землі руської…»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0156"/>
            <a:ext cx="8280920" cy="1054250"/>
          </a:xfrm>
        </p:spPr>
        <p:txBody>
          <a:bodyPr/>
          <a:lstStyle/>
          <a:p>
            <a:r>
              <a:rPr lang="uk-UA" sz="3200" b="1" dirty="0" smtClean="0"/>
              <a:t>Антиукраїнська політика російської влади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242660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1699603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5112567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У </a:t>
            </a:r>
            <a:r>
              <a:rPr lang="uk-UA" dirty="0" smtClean="0"/>
              <a:t>січні–березні російська армія, завдавши поразки австро-угорським військам у Карпатах, здобула важливе місто-фортецю – Перемишль</a:t>
            </a:r>
            <a:r>
              <a:rPr lang="ru-RU" dirty="0" smtClean="0"/>
              <a:t>. </a:t>
            </a:r>
            <a:r>
              <a:rPr lang="uk-UA" dirty="0" smtClean="0"/>
              <a:t>Однак</a:t>
            </a:r>
            <a:r>
              <a:rPr lang="ru-RU" dirty="0" smtClean="0"/>
              <a:t> у квітні </a:t>
            </a:r>
            <a:r>
              <a:rPr lang="uk-UA" dirty="0" smtClean="0"/>
              <a:t>наступ</a:t>
            </a:r>
            <a:r>
              <a:rPr lang="ru-RU" dirty="0" smtClean="0"/>
              <a:t> </a:t>
            </a:r>
            <a:r>
              <a:rPr lang="uk-UA" dirty="0" smtClean="0"/>
              <a:t>припинили через нестачу припасів.</a:t>
            </a:r>
          </a:p>
          <a:p>
            <a:r>
              <a:rPr lang="uk-UA" dirty="0" smtClean="0"/>
              <a:t>2 – 5.05.1915 р. стався </a:t>
            </a:r>
            <a:r>
              <a:rPr lang="uk-UA" dirty="0" err="1" smtClean="0"/>
              <a:t>Горлицький</a:t>
            </a:r>
            <a:r>
              <a:rPr lang="uk-UA" dirty="0" smtClean="0"/>
              <a:t> прорив німецько-австрійських військ. Російські війська залишили Галичину. 3.06.1915 р. – Перемишль, 22.06 – Львів. Росіяни втратили 500 тис. полоненими. Лише восени 1915 р. фронт було зупинено по лінії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янець-Подільський</a:t>
            </a:r>
            <a:r>
              <a:rPr lang="uk-UA" dirty="0"/>
              <a:t> </a:t>
            </a:r>
            <a:r>
              <a:rPr lang="uk-UA" dirty="0" smtClean="0"/>
              <a:t>– Тернопіль – Кременець – Дубно.</a:t>
            </a:r>
          </a:p>
          <a:p>
            <a:r>
              <a:rPr lang="uk-UA" dirty="0" smtClean="0"/>
              <a:t>До осені 1915 р. під окупацію потрапили Східна Галичина, Північна Буковина і 5 повітів Волині. Лінія фронту відійшла далі ніж на кінець 1914 року.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456384" cy="144016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895D1D"/>
                </a:solidFill>
                <a:latin typeface="Times New Roman" pitchFamily="18" charset="0"/>
                <a:cs typeface="Times New Roman" pitchFamily="18" charset="0"/>
              </a:rPr>
              <a:t>1915</a:t>
            </a:r>
            <a:endParaRPr lang="uk-UA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11" y="116632"/>
            <a:ext cx="3799051" cy="6648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937349" cy="199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007680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err="1" smtClean="0">
                <a:latin typeface="Monotype Corsiva" pitchFamily="66" charset="0"/>
              </a:rPr>
              <a:t>Презентац</a:t>
            </a:r>
            <a:r>
              <a:rPr lang="uk-UA" sz="6000" dirty="0" err="1" smtClean="0">
                <a:latin typeface="Monotype Corsiva" pitchFamily="66" charset="0"/>
              </a:rPr>
              <a:t>ію</a:t>
            </a:r>
            <a:r>
              <a:rPr lang="uk-UA" sz="6000" dirty="0" smtClean="0">
                <a:latin typeface="Monotype Corsiva" pitchFamily="66" charset="0"/>
              </a:rPr>
              <a:t> виконала учениця 10-В класу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latin typeface="Monotype Corsiva" pitchFamily="66" charset="0"/>
              </a:rPr>
              <a:t>Кошак</a:t>
            </a:r>
            <a:r>
              <a:rPr lang="ru-RU" sz="6600" dirty="0" smtClean="0">
                <a:latin typeface="Monotype Corsiva" pitchFamily="66" charset="0"/>
              </a:rPr>
              <a:t> Яна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45505" cy="3877815"/>
          </a:xfrm>
        </p:spPr>
        <p:txBody>
          <a:bodyPr>
            <a:normAutofit/>
          </a:bodyPr>
          <a:lstStyle/>
          <a:p>
            <a:r>
              <a:rPr lang="uk-UA" dirty="0" smtClean="0"/>
              <a:t>У російській армії перебувало 3,5 </a:t>
            </a:r>
            <a:r>
              <a:rPr lang="uk-UA" dirty="0" err="1" smtClean="0"/>
              <a:t>млн</a:t>
            </a:r>
            <a:r>
              <a:rPr lang="uk-UA" dirty="0" smtClean="0"/>
              <a:t> українців, а сама Росія прагнула завоювати Галичину, Буковину і Закарпаття. Це викликало підозри у Австрійського уряду, що вело до репресивної політики стосовно українців, що перебували під Австро-Угорщиною.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1914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480053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846286"/>
            <a:ext cx="2376264" cy="284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7886315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148" y="17476"/>
            <a:ext cx="6969412" cy="936104"/>
          </a:xfrm>
        </p:spPr>
        <p:txBody>
          <a:bodyPr/>
          <a:lstStyle/>
          <a:p>
            <a:r>
              <a:rPr lang="uk-UA" sz="3200" b="1" dirty="0" smtClean="0">
                <a:solidFill>
                  <a:srgbClr val="895D1D"/>
                </a:solidFill>
              </a:rPr>
              <a:t>Репресивна </a:t>
            </a:r>
            <a:r>
              <a:rPr lang="uk-UA" sz="3200" b="1" dirty="0">
                <a:solidFill>
                  <a:srgbClr val="895D1D"/>
                </a:solidFill>
              </a:rPr>
              <a:t>політика </a:t>
            </a:r>
            <a:r>
              <a:rPr lang="uk-UA" sz="3200" b="1" dirty="0" smtClean="0">
                <a:solidFill>
                  <a:srgbClr val="895D1D"/>
                </a:solidFill>
              </a:rPr>
              <a:t>австрійської влади</a:t>
            </a:r>
            <a:endParaRPr lang="uk-UA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3401352" cy="25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37" y="1535499"/>
            <a:ext cx="411541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16099" cy="27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79" y="3476092"/>
            <a:ext cx="4034847" cy="31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140968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uk-UA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itchFamily="66" charset="0"/>
              </a:rPr>
              <a:t>Тисячі галичан було інтерновано до спеціальних таборів у глибині Австрії, де їх тримали без суду і слідства. Лише у Львові 20.08.1914р. заарештували 1200 осіб, більшість із яких опинилась в сумнозвісному таборі </a:t>
            </a:r>
            <a:r>
              <a:rPr lang="uk-UA" sz="2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otype Corsiva" pitchFamily="66" charset="0"/>
              </a:rPr>
              <a:t>Талергоф</a:t>
            </a:r>
            <a:r>
              <a:rPr lang="uk-UA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228440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648072"/>
          </a:xfrm>
        </p:spPr>
        <p:txBody>
          <a:bodyPr/>
          <a:lstStyle/>
          <a:p>
            <a:r>
              <a:rPr lang="uk-UA" sz="3200" b="1" dirty="0">
                <a:solidFill>
                  <a:srgbClr val="895D1D"/>
                </a:solidFill>
              </a:rPr>
              <a:t>Репресивна політика австрійської влади</a:t>
            </a:r>
            <a:endParaRPr lang="uk-UA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3168352" cy="461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828779" cy="34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457681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uk-UA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Особливо посилювались репресії під час наступу російських військ. Трибунали за щонайменшою підозрою виносили смертні вироки.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59371524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Противники Галицької битви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Російська Імперія</a:t>
            </a:r>
            <a:endParaRPr lang="ru-RU" dirty="0"/>
          </a:p>
        </p:txBody>
      </p:sp>
      <p:pic>
        <p:nvPicPr>
          <p:cNvPr id="7" name="Содержимое 6" descr="Flag_of_Russia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8975" y="3266809"/>
            <a:ext cx="3803650" cy="25341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Австро-Угорщина</a:t>
            </a:r>
            <a:endParaRPr lang="ru-RU" dirty="0"/>
          </a:p>
        </p:txBody>
      </p:sp>
      <p:pic>
        <p:nvPicPr>
          <p:cNvPr id="8" name="Содержимое 7" descr="Civil_ensign_of_Austria-Hungary_(1869-1918)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63900"/>
            <a:ext cx="3800475" cy="25336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алицька битв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336" y="2075405"/>
            <a:ext cx="5501776" cy="448412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 Україні воєнні дії вів Південно-Західний фронт, що простягався на 450 км від Івангорода до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янця-Подільського</a:t>
            </a:r>
            <a:r>
              <a:rPr lang="uk-UA" dirty="0" smtClean="0"/>
              <a:t>. Командуючим був генерал Микола Іванов (зліва), а з березня 1916 р. – Олексій Брусилов (праворуч).</a:t>
            </a:r>
          </a:p>
          <a:p>
            <a:r>
              <a:rPr lang="uk-UA" dirty="0" smtClean="0"/>
              <a:t>На Південно-Західному фронті розгорнулася грандіозна Галицька битва, яка тривала з 10.08 до 13.09.1914 р.</a:t>
            </a:r>
            <a:r>
              <a:rPr lang="en-US" dirty="0" smtClean="0"/>
              <a:t> </a:t>
            </a:r>
            <a:r>
              <a:rPr lang="uk-UA" dirty="0" smtClean="0"/>
              <a:t>Російські війська змусили австрійські залишити територію Галичини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5537" y="116632"/>
            <a:ext cx="7756263" cy="1054250"/>
          </a:xfrm>
        </p:spPr>
        <p:txBody>
          <a:bodyPr/>
          <a:lstStyle/>
          <a:p>
            <a:r>
              <a:rPr lang="uk-UA" dirty="0">
                <a:solidFill>
                  <a:srgbClr val="895D1D"/>
                </a:solidFill>
              </a:rPr>
              <a:t>Галицька битва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87" y="43883"/>
            <a:ext cx="10155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6" t="3133" r="50000" b="2696"/>
          <a:stretch/>
        </p:blipFill>
        <p:spPr>
          <a:xfrm>
            <a:off x="5292080" y="1431331"/>
            <a:ext cx="3666253" cy="52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" y="116632"/>
            <a:ext cx="1463364" cy="143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09948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Галицька Битва  Battle of Galici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Łuczyc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5520613" cy="4140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888432" cy="1130652"/>
          </a:xfrm>
        </p:spPr>
        <p:txBody>
          <a:bodyPr/>
          <a:lstStyle/>
          <a:p>
            <a:r>
              <a:rPr lang="ru-RU" i="1" dirty="0" err="1" smtClean="0"/>
              <a:t>Фортеця</a:t>
            </a:r>
            <a:r>
              <a:rPr lang="ru-RU" i="1" dirty="0" smtClean="0"/>
              <a:t> у </a:t>
            </a:r>
            <a:r>
              <a:rPr lang="ru-RU" i="1" dirty="0" err="1" smtClean="0"/>
              <a:t>Перемишл</a:t>
            </a:r>
            <a:r>
              <a:rPr lang="uk-UA" i="1" dirty="0" smtClean="0"/>
              <a:t>і</a:t>
            </a:r>
            <a:endParaRPr lang="ru-RU" i="1" dirty="0"/>
          </a:p>
        </p:txBody>
      </p:sp>
      <p:pic>
        <p:nvPicPr>
          <p:cNvPr id="1026" name="Picture 2" descr="C:\Documents and Settings\Администратор\Рабочий стол\203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272136" cy="281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436</TotalTime>
  <Words>435</Words>
  <Application>Microsoft Office PowerPoint</Application>
  <PresentationFormat>Экран (4:3)</PresentationFormat>
  <Paragraphs>28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Воєнні дії у 1914 – 1915 рр.</vt:lpstr>
      <vt:lpstr>1914</vt:lpstr>
      <vt:lpstr>Репресивна політика австрійської влади</vt:lpstr>
      <vt:lpstr>Репресивна політика австрійської влади</vt:lpstr>
      <vt:lpstr>Противники Галицької битви</vt:lpstr>
      <vt:lpstr>Слайд 6</vt:lpstr>
      <vt:lpstr>Галицька битва</vt:lpstr>
      <vt:lpstr>Слайд 8</vt:lpstr>
      <vt:lpstr>Фортеця у Перемишлі</vt:lpstr>
      <vt:lpstr>Грудень 1914 – початок 1915</vt:lpstr>
      <vt:lpstr>Антиукраїнська політика російської влади</vt:lpstr>
      <vt:lpstr>1915</vt:lpstr>
      <vt:lpstr>Презентацію виконала учениця 10-В класу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Воєнні дії</dc:title>
  <dc:creator>Admin</dc:creator>
  <cp:lastModifiedBy>PROF</cp:lastModifiedBy>
  <cp:revision>198</cp:revision>
  <dcterms:created xsi:type="dcterms:W3CDTF">2011-11-13T21:16:04Z</dcterms:created>
  <dcterms:modified xsi:type="dcterms:W3CDTF">2013-10-08T00:28:38Z</dcterms:modified>
</cp:coreProperties>
</file>