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0">
              <a:srgbClr val="FFF200"/>
            </a:gs>
            <a:gs pos="0">
              <a:schemeClr val="tx1"/>
            </a:gs>
            <a:gs pos="0">
              <a:schemeClr val="tx1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4AED-9A46-4C3A-9874-942EF157856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CA76-9E42-4710-80ED-32C95266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6215106" cy="1428736"/>
          </a:xfrm>
        </p:spPr>
        <p:txBody>
          <a:bodyPr>
            <a:normAutofit fontScale="90000"/>
          </a:bodyPr>
          <a:lstStyle/>
          <a:p>
            <a:r>
              <a:rPr lang="uk-UA" sz="1800" b="1" dirty="0"/>
              <a:t>Головне  управління освіти і науки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Дніпропетровської обласної державної адміністрації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Управління освіти виконавчого комітету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Марганецької </a:t>
            </a:r>
            <a:r>
              <a:rPr lang="uk-UA" sz="1800" b="1" dirty="0" smtClean="0"/>
              <a:t>міськради</a:t>
            </a:r>
            <a:br>
              <a:rPr lang="uk-UA" sz="1800" b="1" dirty="0" smtClean="0"/>
            </a:br>
            <a:r>
              <a:rPr lang="uk-UA" sz="1800" b="1" dirty="0" smtClean="0"/>
              <a:t>НВК </a:t>
            </a:r>
            <a:r>
              <a:rPr lang="uk-UA" sz="1800" b="1" dirty="0" err="1" smtClean="0"/>
              <a:t>“Ліцей</a:t>
            </a:r>
            <a:r>
              <a:rPr lang="uk-UA" sz="1800" b="1" dirty="0" smtClean="0"/>
              <a:t> №10”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3500438"/>
            <a:ext cx="2843210" cy="268129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 вчитель</a:t>
            </a:r>
          </a:p>
          <a:p>
            <a:r>
              <a:rPr lang="uk-UA" dirty="0" smtClean="0"/>
              <a:t>Історії І категорії</a:t>
            </a:r>
          </a:p>
          <a:p>
            <a:r>
              <a:rPr lang="uk-UA" dirty="0" smtClean="0"/>
              <a:t>Гуськова О. М.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«Герої фронту і тилу і їх вклад у визволення рідного краю»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B0AA99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429156" cy="33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2"/>
                </a:solidFill>
              </a:rPr>
              <a:t>Шануймо</a:t>
            </a:r>
            <a:r>
              <a:rPr lang="uk-UA" b="1" i="1" u="sng" dirty="0" smtClean="0">
                <a:solidFill>
                  <a:schemeClr val="bg2"/>
                </a:solidFill>
              </a:rPr>
              <a:t> живих, пам'ятаємо загиблих!</a:t>
            </a:r>
            <a:endParaRPr lang="ru-RU" b="1" i="1" u="sng" dirty="0">
              <a:solidFill>
                <a:schemeClr val="bg2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929322" y="1571612"/>
            <a:ext cx="29289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Прошла война, прошла страда,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Но боль взывает к людям,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Давайте, люди, никогда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 этом не забудем.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Пусть память верную о ней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Хранят…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дети нынешних детей,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наших внуков внуки…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(А. Твардовський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46каб\Pictures\2013-10-14\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2708"/>
          <a:stretch/>
        </p:blipFill>
        <p:spPr bwMode="auto">
          <a:xfrm rot="5400000">
            <a:off x="1052615" y="1322130"/>
            <a:ext cx="4075729" cy="58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u="sng" dirty="0">
                <a:solidFill>
                  <a:schemeClr val="bg1"/>
                </a:solidFill>
              </a:rPr>
              <a:t>Актуальність </a:t>
            </a:r>
            <a:r>
              <a:rPr lang="uk-UA" b="1" u="sng" dirty="0" smtClean="0">
                <a:solidFill>
                  <a:schemeClr val="bg1"/>
                </a:solidFill>
              </a:rPr>
              <a:t>теми</a:t>
            </a:r>
            <a:r>
              <a:rPr lang="uk-UA" b="1" u="sng" dirty="0">
                <a:solidFill>
                  <a:schemeClr val="bg1"/>
                </a:solidFill>
              </a:rPr>
              <a:t>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 2014р. </a:t>
            </a:r>
            <a:r>
              <a:rPr lang="uk-UA" sz="2800" smtClean="0"/>
              <a:t>Виконується </a:t>
            </a:r>
            <a:r>
              <a:rPr lang="uk-UA" sz="2800" b="1" smtClean="0">
                <a:solidFill>
                  <a:schemeClr val="bg1"/>
                </a:solidFill>
              </a:rPr>
              <a:t>70 </a:t>
            </a:r>
            <a:r>
              <a:rPr lang="uk-UA" sz="2800" b="1" dirty="0" smtClean="0">
                <a:solidFill>
                  <a:schemeClr val="bg1"/>
                </a:solidFill>
              </a:rPr>
              <a:t>років </a:t>
            </a:r>
            <a:r>
              <a:rPr lang="uk-UA" sz="2800" dirty="0" smtClean="0"/>
              <a:t>з дня визволення українських земель від жорстоких лап окупантів;</a:t>
            </a:r>
          </a:p>
          <a:p>
            <a:r>
              <a:rPr lang="uk-UA" sz="2800" dirty="0"/>
              <a:t>Ця війна була найкровопролитнішою і найжорстокішою з тих, які знає </a:t>
            </a:r>
            <a:r>
              <a:rPr lang="uk-UA" sz="2800" dirty="0" smtClean="0"/>
              <a:t>людство:</a:t>
            </a:r>
          </a:p>
          <a:p>
            <a:pPr algn="r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- </a:t>
            </a:r>
            <a:r>
              <a:rPr lang="uk-UA" sz="2800" dirty="0">
                <a:solidFill>
                  <a:schemeClr val="bg1"/>
                </a:solidFill>
              </a:rPr>
              <a:t>приблизно 5,3 млн. </a:t>
            </a:r>
            <a:r>
              <a:rPr lang="uk-UA" sz="2800" dirty="0" smtClean="0">
                <a:solidFill>
                  <a:schemeClr val="bg1"/>
                </a:solidFill>
              </a:rPr>
              <a:t>осіб </a:t>
            </a:r>
            <a:r>
              <a:rPr lang="uk-UA" sz="2800" dirty="0" smtClean="0"/>
              <a:t>загиблих українців;</a:t>
            </a:r>
          </a:p>
          <a:p>
            <a:pPr algn="r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-  </a:t>
            </a:r>
            <a:r>
              <a:rPr lang="uk-UA" sz="2800" dirty="0" smtClean="0">
                <a:solidFill>
                  <a:schemeClr val="bg1"/>
                </a:solidFill>
              </a:rPr>
              <a:t>2,4 </a:t>
            </a:r>
            <a:r>
              <a:rPr lang="uk-UA" sz="2800" dirty="0">
                <a:solidFill>
                  <a:schemeClr val="bg1"/>
                </a:solidFill>
              </a:rPr>
              <a:t>млн. українців </a:t>
            </a:r>
            <a:r>
              <a:rPr lang="uk-UA" sz="2800" dirty="0"/>
              <a:t>було вивезено на примусову працю до Німеччини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 </a:t>
            </a:r>
            <a:r>
              <a:rPr lang="uk-UA" sz="2800" dirty="0"/>
              <a:t>Нові документальні джерела, дослідження вітчизняних і зарубіжних </a:t>
            </a:r>
            <a:r>
              <a:rPr lang="uk-UA" sz="2800" dirty="0" smtClean="0"/>
              <a:t>дослідників;</a:t>
            </a:r>
          </a:p>
          <a:p>
            <a:r>
              <a:rPr lang="uk-UA" sz="2800" dirty="0"/>
              <a:t>Та найголовніше те, що і  в наш час імена тих людей, подвиг яких з якихось причин залишився не  поміченим; люди, які </a:t>
            </a:r>
            <a:r>
              <a:rPr lang="uk-UA" sz="2800" dirty="0" smtClean="0"/>
              <a:t>мешкають з </a:t>
            </a:r>
            <a:r>
              <a:rPr lang="uk-UA" sz="2800" dirty="0"/>
              <a:t>нами поруч.</a:t>
            </a:r>
            <a:endParaRPr lang="uk-UA" sz="3000" dirty="0" smtClean="0"/>
          </a:p>
          <a:p>
            <a:endParaRPr lang="uk-UA" sz="3000" dirty="0" smtClean="0"/>
          </a:p>
          <a:p>
            <a:endParaRPr lang="ru-RU" sz="3000" dirty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715008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Об’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єктом дослідження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 вклад українського населення в боротьбу з ворогом, його форми та методи боротьби.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14546" y="3857628"/>
            <a:ext cx="664370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Предметом дослідження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є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представники українського народу, які зробили великий вклад в боротьбу з фашистськими загарбниками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b="8363"/>
          <a:stretch>
            <a:fillRect/>
          </a:stretch>
        </p:blipFill>
        <p:spPr bwMode="auto">
          <a:xfrm>
            <a:off x="0" y="4000505"/>
            <a:ext cx="216773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9F2AEF5"/>
          <p:cNvPicPr>
            <a:picLocks noChangeAspect="1" noChangeArrowheads="1"/>
          </p:cNvPicPr>
          <p:nvPr/>
        </p:nvPicPr>
        <p:blipFill>
          <a:blip r:embed="rId3"/>
          <a:srcRect l="4044" t="5707" r="3401" b="5754"/>
          <a:stretch>
            <a:fillRect/>
          </a:stretch>
        </p:blipFill>
        <p:spPr bwMode="auto">
          <a:xfrm>
            <a:off x="5711825" y="285728"/>
            <a:ext cx="34321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29322" y="2500306"/>
            <a:ext cx="25146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Ветерани с. Червоногригорівка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Хронологічні рамки:</a:t>
            </a:r>
          </a:p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( 22 червня 1941р. – 9 травня 1945р.)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571745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</a:rPr>
              <a:t>Територіальні межі</a:t>
            </a:r>
            <a:r>
              <a:rPr lang="uk-UA" sz="6600" dirty="0">
                <a:solidFill>
                  <a:schemeClr val="bg1"/>
                </a:solidFill>
              </a:rPr>
              <a:t> </a:t>
            </a:r>
            <a:r>
              <a:rPr lang="uk-UA" sz="6600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3714752"/>
            <a:ext cx="885831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Охоплюють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територію Дніпропетровської </a:t>
            </a:r>
            <a:r>
              <a:rPr kumimoji="0" lang="uk-UA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області, в</a:t>
            </a:r>
            <a:r>
              <a:rPr kumimoji="0" lang="uk-UA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сучасних 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кордонах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Конкретно м. Марганець у сучасних межах;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>
                <a:solidFill>
                  <a:schemeClr val="bg1"/>
                </a:solidFill>
              </a:rPr>
              <a:t>Мета дослідження.</a:t>
            </a:r>
            <a:r>
              <a:rPr lang="uk-UA" u="sng" dirty="0">
                <a:solidFill>
                  <a:schemeClr val="bg1"/>
                </a:solidFill>
              </a:rPr>
              <a:t> 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5F081FFB"/>
          <p:cNvPicPr>
            <a:picLocks noChangeAspect="1" noChangeArrowheads="1"/>
          </p:cNvPicPr>
          <p:nvPr/>
        </p:nvPicPr>
        <p:blipFill>
          <a:blip r:embed="rId2"/>
          <a:srcRect t="2954"/>
          <a:stretch>
            <a:fillRect/>
          </a:stretch>
        </p:blipFill>
        <p:spPr bwMode="auto">
          <a:xfrm>
            <a:off x="0" y="1357312"/>
            <a:ext cx="4035425" cy="34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71934" y="1357298"/>
            <a:ext cx="4714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Провести конкретно - історичне дослідження в пошуку  імен тих, хто не шкодуючи себе захищав  нашу Батьківщину на фронті і в тилу ворога, на прикладі  мешканців м. Марганця Дніпропетровської області.</a:t>
            </a:r>
            <a:endParaRPr lang="uk-UA" sz="2800" b="1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5286388"/>
            <a:ext cx="8501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Минуле не минуло, воно увійшло в сучасність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О.І.Герцен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u="sng" dirty="0">
                <a:solidFill>
                  <a:schemeClr val="bg1"/>
                </a:solidFill>
              </a:rPr>
              <a:t>Задачі </a:t>
            </a:r>
            <a:r>
              <a:rPr lang="uk-UA" sz="6600" b="1" u="sng" dirty="0" smtClean="0">
                <a:solidFill>
                  <a:schemeClr val="bg1"/>
                </a:solidFill>
              </a:rPr>
              <a:t>дослідження: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23900" algn="l"/>
              </a:tabLst>
            </a:pPr>
            <a:r>
              <a:rPr lang="uk-UA" sz="2800" dirty="0"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роаналізувати і систематизовано подати цілісну картину </a:t>
            </a:r>
            <a:r>
              <a:rPr lang="uk-UA" sz="2800" dirty="0" smtClean="0">
                <a:latin typeface="Arial" pitchFamily="34" charset="0"/>
                <a:ea typeface="Times New Roman" pitchFamily="18" charset="0"/>
              </a:rPr>
              <a:t>стану життя українського населення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м. Марганці в період війни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23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Проаналізувати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діяльність мешканців м. Марганця на фронтах Великої Вітчизняної війни у ланах радянської армії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239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Охарактеризувати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діяльність мешканців м. </a:t>
            </a:r>
            <a:r>
              <a:rPr lang="uk-UA" sz="2800" dirty="0"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арганця в тилу ворога;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23900" algn="l"/>
              </a:tabLst>
            </a:pPr>
            <a:r>
              <a:rPr lang="uk-UA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загальнити підсумки бойової діяльності , патріотів  Дніпропетровщини та визначити їх роль у загальноукраїнській народній боротьбі.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solidFill>
                  <a:schemeClr val="bg1"/>
                </a:solidFill>
              </a:rPr>
              <a:t>“ Тяжкі роки окупації ”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429156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17 серпня 1941 року </a:t>
            </a:r>
            <a:r>
              <a:rPr lang="uk-UA" dirty="0" smtClean="0"/>
              <a:t>місто було окуповане німецькими військами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uk-UA" b="1" u="sng" dirty="0" smtClean="0">
                <a:solidFill>
                  <a:schemeClr val="bg1"/>
                </a:solidFill>
              </a:rPr>
              <a:t>907дня і ночі </a:t>
            </a:r>
            <a:r>
              <a:rPr lang="uk-UA" dirty="0" smtClean="0"/>
              <a:t>висіла над м. Марганцем темна ніч окупації;</a:t>
            </a:r>
          </a:p>
          <a:p>
            <a:r>
              <a:rPr lang="uk-UA" dirty="0" smtClean="0"/>
              <a:t>З початку окупації близько </a:t>
            </a:r>
            <a:r>
              <a:rPr lang="uk-UA" b="1" u="sng" dirty="0" smtClean="0">
                <a:solidFill>
                  <a:schemeClr val="bg1"/>
                </a:solidFill>
              </a:rPr>
              <a:t>500 родин </a:t>
            </a:r>
            <a:r>
              <a:rPr lang="uk-UA" dirty="0" smtClean="0"/>
              <a:t>було евакуйовані на схід  СРСР;</a:t>
            </a:r>
          </a:p>
          <a:p>
            <a:r>
              <a:rPr lang="uk-UA" dirty="0" smtClean="0"/>
              <a:t>В будівлі колишньої дитячої поліклініки розташовувалося </a:t>
            </a:r>
            <a:r>
              <a:rPr lang="uk-UA" b="1" u="sng" dirty="0" smtClean="0">
                <a:solidFill>
                  <a:schemeClr val="bg1"/>
                </a:solidFill>
              </a:rPr>
              <a:t>Гестапо</a:t>
            </a:r>
            <a:r>
              <a:rPr lang="uk-UA" dirty="0" smtClean="0"/>
              <a:t>;</a:t>
            </a:r>
          </a:p>
          <a:p>
            <a:r>
              <a:rPr lang="uk-UA" dirty="0" smtClean="0"/>
              <a:t>Фашисти</a:t>
            </a:r>
            <a:r>
              <a:rPr lang="ru-RU" dirty="0" smtClean="0"/>
              <a:t> </a:t>
            </a:r>
            <a:r>
              <a:rPr lang="uk-UA" dirty="0" smtClean="0"/>
              <a:t>замучили і розстріляли в Марганці </a:t>
            </a:r>
            <a:r>
              <a:rPr lang="uk-UA" b="1" u="sng" dirty="0" smtClean="0">
                <a:solidFill>
                  <a:schemeClr val="bg1"/>
                </a:solidFill>
              </a:rPr>
              <a:t>понад 500 чоловік</a:t>
            </a:r>
            <a:r>
              <a:rPr lang="uk-UA" dirty="0" smtClean="0"/>
              <a:t>, тіла яких скидали поруч з будинком в яму (зараз на цьому місці </a:t>
            </a:r>
            <a:r>
              <a:rPr lang="uk-UA" b="1" dirty="0" smtClean="0">
                <a:solidFill>
                  <a:schemeClr val="bg1"/>
                </a:solidFill>
              </a:rPr>
              <a:t>братська могила у вигляді меморіалу з </a:t>
            </a:r>
            <a:r>
              <a:rPr lang="uk-UA" b="1" dirty="0" err="1" smtClean="0">
                <a:solidFill>
                  <a:schemeClr val="bg1"/>
                </a:solidFill>
              </a:rPr>
              <a:t>“Вічним</a:t>
            </a:r>
            <a:r>
              <a:rPr lang="uk-UA" b="1" dirty="0" smtClean="0">
                <a:solidFill>
                  <a:schemeClr val="bg1"/>
                </a:solidFill>
              </a:rPr>
              <a:t> вогнем"); </a:t>
            </a:r>
          </a:p>
          <a:p>
            <a:r>
              <a:rPr lang="uk-UA" b="1" u="sng" dirty="0" smtClean="0">
                <a:solidFill>
                  <a:schemeClr val="bg1"/>
                </a:solidFill>
              </a:rPr>
              <a:t>В будівлі музичної школи було казино</a:t>
            </a:r>
            <a:r>
              <a:rPr lang="uk-UA" dirty="0" smtClean="0"/>
              <a:t>, де фашисти відпочивали і розважалися.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За 2,5 роки </a:t>
            </a:r>
            <a:r>
              <a:rPr lang="uk-UA" dirty="0" smtClean="0"/>
              <a:t>окупації загинуло </a:t>
            </a:r>
            <a:r>
              <a:rPr lang="uk-UA" b="1" u="sng" dirty="0" smtClean="0">
                <a:solidFill>
                  <a:schemeClr val="bg1"/>
                </a:solidFill>
              </a:rPr>
              <a:t>665 мирних громадян </a:t>
            </a:r>
            <a:r>
              <a:rPr lang="uk-UA" dirty="0" smtClean="0"/>
              <a:t>та понад    </a:t>
            </a:r>
            <a:r>
              <a:rPr lang="uk-UA" b="1" u="sng" dirty="0" smtClean="0">
                <a:solidFill>
                  <a:schemeClr val="bg1"/>
                </a:solidFill>
              </a:rPr>
              <a:t>2 тис військовополонених.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143512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роки окупації жителям міста довелось проявити виключну мужність та витримку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Black" pitchFamily="34" charset="0"/>
              </a:rPr>
              <a:t>«Боротьба жителів м. Марганця з окупантами у </a:t>
            </a:r>
            <a:r>
              <a:rPr lang="uk-UA" sz="3600" b="1" dirty="0" smtClean="0">
                <a:solidFill>
                  <a:schemeClr val="bg1"/>
                </a:solidFill>
                <a:latin typeface="Arial Black" pitchFamily="34" charset="0"/>
              </a:rPr>
              <a:t>ланах</a:t>
            </a:r>
            <a:br>
              <a:rPr lang="uk-UA" sz="36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Arial Black" pitchFamily="34" charset="0"/>
              </a:rPr>
              <a:t>Червоної Армії.»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648F61CD"/>
          <p:cNvPicPr>
            <a:picLocks noChangeAspect="1" noChangeArrowheads="1"/>
          </p:cNvPicPr>
          <p:nvPr/>
        </p:nvPicPr>
        <p:blipFill>
          <a:blip r:embed="rId2"/>
          <a:srcRect r="3583"/>
          <a:stretch>
            <a:fillRect/>
          </a:stretch>
        </p:blipFill>
        <p:spPr bwMode="auto">
          <a:xfrm>
            <a:off x="37099" y="1643050"/>
            <a:ext cx="1863111" cy="23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987445"/>
            <a:ext cx="1855680" cy="4560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Пилипенко П. 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17733" y="5871262"/>
            <a:ext cx="1729324" cy="4380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Клєвакін Ф.С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210" y="3026811"/>
            <a:ext cx="1749718" cy="28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46каб\Pictures\2013-10-14\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11092" r="5643" b="4196"/>
          <a:stretch/>
        </p:blipFill>
        <p:spPr bwMode="auto">
          <a:xfrm rot="5400000">
            <a:off x="6689515" y="1878376"/>
            <a:ext cx="2667769" cy="1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8740" y="4143379"/>
            <a:ext cx="18357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Дончик В. Д </a:t>
            </a:r>
            <a:r>
              <a:rPr lang="uk-UA" sz="1100" dirty="0" smtClean="0"/>
              <a:t> із внучкою Катею біля  «Вічного вогню»</a:t>
            </a:r>
            <a:endParaRPr lang="ru-RU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6886"/>
            <a:ext cx="19748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87285" y="5043502"/>
            <a:ext cx="2000264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Гуськов О. О. 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Васильєв І.К.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Arial Black" pitchFamily="34" charset="0"/>
              </a:rPr>
              <a:t>« Марганецьке підпілля»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 descr="33DCB6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643206" cy="20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8596" y="3286124"/>
            <a:ext cx="2643206" cy="2857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Васильєва О. В.</a:t>
            </a:r>
            <a:r>
              <a:rPr lang="ru-RU" sz="1200" b="1" dirty="0" smtClean="0">
                <a:latin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(по центру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6" descr="4C68F63F"/>
          <p:cNvPicPr>
            <a:picLocks noChangeAspect="1" noChangeArrowheads="1"/>
          </p:cNvPicPr>
          <p:nvPr/>
        </p:nvPicPr>
        <p:blipFill>
          <a:blip r:embed="rId3"/>
          <a:srcRect l="1538" t="1631"/>
          <a:stretch>
            <a:fillRect/>
          </a:stretch>
        </p:blipFill>
        <p:spPr bwMode="auto">
          <a:xfrm>
            <a:off x="7000892" y="2214554"/>
            <a:ext cx="1971678" cy="32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00892" y="5500702"/>
            <a:ext cx="2000264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Гуськов О. О. 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Васильєв І.К.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28586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перших днів Великої вітчизняної війни тисячі трудівників нашого міста стали на захист своєї Батьківщини.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2488"/>
            <a:ext cx="70008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Серед них і </a:t>
            </a:r>
            <a:r>
              <a:rPr lang="uk-UA" sz="2400" b="1" dirty="0" smtClean="0">
                <a:solidFill>
                  <a:schemeClr val="bg2"/>
                </a:solidFill>
              </a:rPr>
              <a:t>подружжя Васильєвих</a:t>
            </a:r>
            <a:r>
              <a:rPr lang="uk-UA" sz="2400" b="1" dirty="0" smtClean="0"/>
              <a:t>, які підчас війни діяли в партизанських загонах на території Білорусії. </a:t>
            </a:r>
          </a:p>
          <a:p>
            <a:pPr algn="just"/>
            <a:r>
              <a:rPr lang="uk-UA" sz="2000" dirty="0" smtClean="0"/>
              <a:t>Вони в двох були партизанами в </a:t>
            </a:r>
            <a:r>
              <a:rPr lang="uk-UA" sz="2000" b="1" dirty="0" smtClean="0">
                <a:solidFill>
                  <a:schemeClr val="bg2"/>
                </a:solidFill>
              </a:rPr>
              <a:t>загоні Руднєва С.В., </a:t>
            </a:r>
            <a:r>
              <a:rPr lang="uk-UA" sz="2000" dirty="0" smtClean="0"/>
              <a:t>який очолював партизанський загін в Сумській області.</a:t>
            </a:r>
          </a:p>
          <a:p>
            <a:pPr algn="just"/>
            <a:r>
              <a:rPr lang="uk-UA" sz="2000" b="1" dirty="0">
                <a:solidFill>
                  <a:schemeClr val="bg2"/>
                </a:solidFill>
              </a:rPr>
              <a:t>А</a:t>
            </a:r>
            <a:r>
              <a:rPr lang="uk-UA" sz="2000" b="1" dirty="0" smtClean="0">
                <a:solidFill>
                  <a:schemeClr val="bg2"/>
                </a:solidFill>
              </a:rPr>
              <a:t> жовтні 1941р</a:t>
            </a:r>
            <a:r>
              <a:rPr lang="uk-UA" sz="2000" dirty="0" smtClean="0"/>
              <a:t>. був об’єднаний з Путивльським загоном під командуванням </a:t>
            </a:r>
            <a:r>
              <a:rPr lang="uk-UA" sz="2000" b="1" dirty="0" smtClean="0">
                <a:solidFill>
                  <a:schemeClr val="bg2"/>
                </a:solidFill>
              </a:rPr>
              <a:t>Ковпака С. А</a:t>
            </a:r>
            <a:r>
              <a:rPr lang="uk-UA" sz="2400" b="1" dirty="0" smtClean="0">
                <a:solidFill>
                  <a:schemeClr val="bg2"/>
                </a:solidFill>
              </a:rPr>
              <a:t>.</a:t>
            </a:r>
            <a:endParaRPr lang="uk-UA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612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Головне  управління освіти і науки Дніпропетровської обласної державної адміністрації Управління освіти виконавчого комітету Марганецької міськради НВК “Ліцей №10” </vt:lpstr>
      <vt:lpstr>Актуальність теми:</vt:lpstr>
      <vt:lpstr>Презентация PowerPoint</vt:lpstr>
      <vt:lpstr>Презентация PowerPoint</vt:lpstr>
      <vt:lpstr>Мета дослідження. </vt:lpstr>
      <vt:lpstr>Задачі дослідження: </vt:lpstr>
      <vt:lpstr>“ Тяжкі роки окупації ”</vt:lpstr>
      <vt:lpstr>«Боротьба жителів м. Марганця з окупантами у ланах  Червоної Армії.» </vt:lpstr>
      <vt:lpstr>« Марганецьке підпілля»</vt:lpstr>
      <vt:lpstr>Шануймо живих, пам'ятаємо загиблих!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Админ</cp:lastModifiedBy>
  <cp:revision>78</cp:revision>
  <dcterms:created xsi:type="dcterms:W3CDTF">2013-10-11T19:04:54Z</dcterms:created>
  <dcterms:modified xsi:type="dcterms:W3CDTF">2013-10-20T09:40:25Z</dcterms:modified>
</cp:coreProperties>
</file>