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C42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64672-D0A7-476C-89EC-2789C18C6C01}" type="datetimeFigureOut">
              <a:rPr lang="uk-UA" smtClean="0"/>
              <a:t>10.10.2014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182F1-B743-4796-8EAC-F1F169916D09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круглений прямокут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0" name="Пі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DE8E5-AFB6-4BF9-9C04-3331AED96127}" type="datetimeFigureOut">
              <a:rPr lang="uk-UA" smtClean="0"/>
              <a:t>10.10.2014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EA2F-01A0-4294-B787-DAEBD03CF42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DE8E5-AFB6-4BF9-9C04-3331AED96127}" type="datetimeFigureOut">
              <a:rPr lang="uk-UA" smtClean="0"/>
              <a:t>10.10.2014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EA2F-01A0-4294-B787-DAEBD03CF42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DE8E5-AFB6-4BF9-9C04-3331AED96127}" type="datetimeFigureOut">
              <a:rPr lang="uk-UA" smtClean="0"/>
              <a:t>10.10.2014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EA2F-01A0-4294-B787-DAEBD03CF42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DE8E5-AFB6-4BF9-9C04-3331AED96127}" type="datetimeFigureOut">
              <a:rPr lang="uk-UA" smtClean="0"/>
              <a:t>10.10.2014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EA2F-01A0-4294-B787-DAEBD03CF42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круглений прямокут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DE8E5-AFB6-4BF9-9C04-3331AED96127}" type="datetimeFigureOut">
              <a:rPr lang="uk-UA" smtClean="0"/>
              <a:t>10.10.2014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EA2F-01A0-4294-B787-DAEBD03CF42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DE8E5-AFB6-4BF9-9C04-3331AED96127}" type="datetimeFigureOut">
              <a:rPr lang="uk-UA" smtClean="0"/>
              <a:t>10.10.2014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EA2F-01A0-4294-B787-DAEBD03CF42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DE8E5-AFB6-4BF9-9C04-3331AED96127}" type="datetimeFigureOut">
              <a:rPr lang="uk-UA" smtClean="0"/>
              <a:t>10.10.2014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EA2F-01A0-4294-B787-DAEBD03CF42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DE8E5-AFB6-4BF9-9C04-3331AED96127}" type="datetimeFigureOut">
              <a:rPr lang="uk-UA" smtClean="0"/>
              <a:t>10.10.2014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EA2F-01A0-4294-B787-DAEBD03CF42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DE8E5-AFB6-4BF9-9C04-3331AED96127}" type="datetimeFigureOut">
              <a:rPr lang="uk-UA" smtClean="0"/>
              <a:t>10.10.2014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EA2F-01A0-4294-B787-DAEBD03CF42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DE8E5-AFB6-4BF9-9C04-3331AED96127}" type="datetimeFigureOut">
              <a:rPr lang="uk-UA" smtClean="0"/>
              <a:t>10.10.2014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EA2F-01A0-4294-B787-DAEBD03CF42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круглений прямокут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з одним округленим кут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DE8E5-AFB6-4BF9-9C04-3331AED96127}" type="datetimeFigureOut">
              <a:rPr lang="uk-UA" smtClean="0"/>
              <a:t>10.10.2014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AEA2F-01A0-4294-B787-DAEBD03CF42B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Місце для заголовка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1DE8E5-AFB6-4BF9-9C04-3331AED96127}" type="datetimeFigureOut">
              <a:rPr lang="uk-UA" smtClean="0"/>
              <a:t>10.10.2014</a:t>
            </a:fld>
            <a:endParaRPr lang="uk-UA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0AEA2F-01A0-4294-B787-DAEBD03CF42B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ln>
                  <a:solidFill>
                    <a:schemeClr val="tx1"/>
                  </a:solidFill>
                </a:ln>
                <a:solidFill>
                  <a:srgbClr val="FC4242"/>
                </a:solidFill>
              </a:rPr>
              <a:t>Київ у повоєнні роки</a:t>
            </a:r>
            <a:endParaRPr lang="uk-UA" sz="5400" dirty="0">
              <a:ln>
                <a:solidFill>
                  <a:schemeClr val="tx1"/>
                </a:solidFill>
              </a:ln>
              <a:solidFill>
                <a:srgbClr val="FC4242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1945-1950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215074" y="6211669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Виконала:Малькевич Анастасія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71472" y="785794"/>
            <a:ext cx="3931920" cy="4389120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   Для </a:t>
            </a:r>
            <a:r>
              <a:rPr lang="uk-UA" dirty="0" smtClean="0"/>
              <a:t>залучення до освіти молоді, не охопленої </a:t>
            </a:r>
            <a:r>
              <a:rPr lang="uk-UA" dirty="0" err="1" smtClean="0"/>
              <a:t>навча-нням</a:t>
            </a:r>
            <a:r>
              <a:rPr lang="uk-UA" dirty="0" smtClean="0"/>
              <a:t> у зв'язку </a:t>
            </a:r>
            <a:r>
              <a:rPr lang="uk-UA" dirty="0" smtClean="0"/>
              <a:t>з війною, були </a:t>
            </a:r>
            <a:r>
              <a:rPr lang="uk-UA" dirty="0" err="1" smtClean="0"/>
              <a:t>ство-рені</a:t>
            </a:r>
            <a:r>
              <a:rPr lang="uk-UA" dirty="0" smtClean="0"/>
              <a:t> </a:t>
            </a:r>
            <a:r>
              <a:rPr lang="uk-UA" dirty="0" smtClean="0"/>
              <a:t>школи </a:t>
            </a:r>
            <a:r>
              <a:rPr lang="uk-UA" dirty="0" err="1" smtClean="0"/>
              <a:t>робі-тничої</a:t>
            </a:r>
            <a:r>
              <a:rPr lang="uk-UA" dirty="0" smtClean="0"/>
              <a:t> </a:t>
            </a:r>
            <a:r>
              <a:rPr lang="uk-UA" dirty="0" smtClean="0"/>
              <a:t>та сільської молоді, а також </a:t>
            </a:r>
            <a:r>
              <a:rPr lang="uk-UA" dirty="0" smtClean="0"/>
              <a:t>вечірні</a:t>
            </a:r>
            <a:endParaRPr lang="uk-UA" dirty="0"/>
          </a:p>
        </p:txBody>
      </p:sp>
      <p:pic>
        <p:nvPicPr>
          <p:cNvPr id="5" name="Місце для вмісту 4" descr="11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785794"/>
            <a:ext cx="3930650" cy="238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th_nau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929066"/>
            <a:ext cx="2428892" cy="182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14352" y="928670"/>
            <a:ext cx="8129614" cy="39908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  Значні </a:t>
            </a:r>
            <a:r>
              <a:rPr lang="uk-UA" sz="2800" dirty="0" smtClean="0"/>
              <a:t>кошти були спрямовані на зміцнення матеріальної бази освіти. За п'ять років на відбудову і розвиток шкіл тільки з державного бюджету було витрачено 14 </a:t>
            </a:r>
            <a:r>
              <a:rPr lang="uk-UA" sz="2800" dirty="0" err="1" smtClean="0"/>
              <a:t>млрд</a:t>
            </a:r>
            <a:r>
              <a:rPr lang="uk-UA" sz="2800" dirty="0" smtClean="0"/>
              <a:t> крб. </a:t>
            </a:r>
            <a:endParaRPr lang="uk-UA" sz="28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5" name="Рисунок 4" descr="th_nau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3929066"/>
            <a:ext cx="2428892" cy="182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kbase_1_813261283_9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428736"/>
            <a:ext cx="3144792" cy="236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18426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" name="Рисунок 9" descr="uni5.jpg"/>
          <p:cNvPicPr>
            <a:picLocks noChangeAspect="1"/>
          </p:cNvPicPr>
          <p:nvPr/>
        </p:nvPicPr>
        <p:blipFill>
          <a:blip r:embed="rId3"/>
          <a:srcRect t="12700" b="6619"/>
          <a:stretch>
            <a:fillRect/>
          </a:stretch>
        </p:blipFill>
        <p:spPr>
          <a:xfrm>
            <a:off x="714348" y="2214554"/>
            <a:ext cx="3714776" cy="189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kpi19_7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000504"/>
            <a:ext cx="4136317" cy="191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201052" cy="1755640"/>
          </a:xfrm>
        </p:spPr>
        <p:txBody>
          <a:bodyPr/>
          <a:lstStyle/>
          <a:p>
            <a:r>
              <a:rPr lang="ru-RU" dirty="0" err="1" smtClean="0"/>
              <a:t>Помітною</a:t>
            </a:r>
            <a:r>
              <a:rPr lang="ru-RU" dirty="0" smtClean="0"/>
              <a:t> </a:t>
            </a:r>
            <a:r>
              <a:rPr lang="ru-RU" dirty="0" err="1" smtClean="0"/>
              <a:t>віхою</a:t>
            </a:r>
            <a:r>
              <a:rPr lang="ru-RU" dirty="0" smtClean="0"/>
              <a:t> у культурному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зруйнованих</a:t>
            </a:r>
            <a:r>
              <a:rPr lang="ru-RU" dirty="0" smtClean="0"/>
              <a:t> </a:t>
            </a:r>
            <a:r>
              <a:rPr lang="ru-RU" dirty="0" smtClean="0"/>
              <a:t>у роки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Київських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 та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Рисунок 4" descr="th_nau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3929066"/>
            <a:ext cx="2428892" cy="182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40-х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відновили</a:t>
            </a:r>
            <a:r>
              <a:rPr lang="ru-RU" dirty="0" smtClean="0"/>
              <a:t> роботу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вузи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діяли</a:t>
            </a:r>
            <a:r>
              <a:rPr lang="ru-RU" dirty="0" smtClean="0"/>
              <a:t> перед </a:t>
            </a:r>
            <a:r>
              <a:rPr lang="ru-RU" dirty="0" err="1" smtClean="0"/>
              <a:t>війною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було</a:t>
            </a:r>
            <a:r>
              <a:rPr lang="ru-RU" dirty="0" smtClean="0"/>
              <a:t> створено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 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 descr="th_nau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3929066"/>
            <a:ext cx="2428892" cy="182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5984" y="1643050"/>
            <a:ext cx="6302395" cy="42865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42910" y="571480"/>
            <a:ext cx="3931920" cy="3112962"/>
          </a:xfrm>
          <a:solidFill>
            <a:srgbClr val="F8F8F8">
              <a:alpha val="69020"/>
            </a:srgb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У </a:t>
            </a:r>
            <a:r>
              <a:rPr lang="ru-RU" dirty="0" err="1" smtClean="0"/>
              <a:t>повоєнні</a:t>
            </a:r>
            <a:r>
              <a:rPr lang="ru-RU" dirty="0" smtClean="0"/>
              <a:t> роки </a:t>
            </a:r>
            <a:r>
              <a:rPr lang="ru-RU" dirty="0" err="1" smtClean="0"/>
              <a:t>зросла</a:t>
            </a:r>
            <a:r>
              <a:rPr lang="ru-RU" dirty="0" smtClean="0"/>
              <a:t> мережа </a:t>
            </a:r>
            <a:r>
              <a:rPr lang="ru-RU" dirty="0" err="1" smtClean="0"/>
              <a:t>науково-дослідних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, </a:t>
            </a:r>
            <a:r>
              <a:rPr lang="ru-RU" dirty="0" err="1" smtClean="0"/>
              <a:t>збільшилась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у них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28596" y="357166"/>
            <a:ext cx="4214842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i="1" dirty="0" smtClean="0"/>
              <a:t>  Як </a:t>
            </a:r>
            <a:r>
              <a:rPr lang="uk-UA" sz="2400" i="1" dirty="0" smtClean="0"/>
              <a:t>і раніше, головним науковим закладом республіки була Академія Наук УРСР. У 1946 р. після смерті Президента АН УРСР О. Богомольця її очолив академік О В. Палладій. До складу академії входили наукові центри Київський, Донецький, Дніпропетровський, </a:t>
            </a:r>
            <a:r>
              <a:rPr lang="uk-UA" sz="2400" i="1" dirty="0" smtClean="0"/>
              <a:t>Харківський</a:t>
            </a:r>
            <a:endParaRPr lang="uk-UA" sz="2400" i="1" dirty="0"/>
          </a:p>
        </p:txBody>
      </p:sp>
      <p:pic>
        <p:nvPicPr>
          <p:cNvPr id="5" name="Місце для вмісту 4" descr="12-04_Korobov_Kotlobulatova_078_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642918"/>
            <a:ext cx="3930650" cy="24615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Богомолець_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214686"/>
            <a:ext cx="2214560" cy="29527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Palladin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071810"/>
            <a:ext cx="2386693" cy="31956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00628" y="621508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О. Богомолець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621508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О.В.Палладій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785786" y="571480"/>
            <a:ext cx="7643866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3200" i="1" dirty="0" smtClean="0"/>
              <a:t>Всесвітнє </a:t>
            </a:r>
            <a:r>
              <a:rPr lang="uk-UA" sz="3200" i="1" dirty="0" smtClean="0"/>
              <a:t>значення мала розробка й виготовлення першої в Європі універсальної малої </a:t>
            </a:r>
            <a:r>
              <a:rPr lang="uk-UA" sz="3200" i="1" dirty="0" err="1" smtClean="0"/>
              <a:t>електронно</a:t>
            </a:r>
            <a:r>
              <a:rPr lang="uk-UA" sz="3200" i="1" dirty="0" smtClean="0"/>
              <a:t> </a:t>
            </a:r>
            <a:r>
              <a:rPr lang="uk-UA" sz="3200" i="1" dirty="0" smtClean="0"/>
              <a:t>швидкодіючої </a:t>
            </a:r>
            <a:r>
              <a:rPr lang="uk-UA" sz="3200" i="1" dirty="0" err="1" smtClean="0"/>
              <a:t>обчислю-</a:t>
            </a:r>
            <a:endParaRPr lang="uk-UA" sz="3200" i="1" dirty="0" smtClean="0"/>
          </a:p>
          <a:p>
            <a:pPr>
              <a:buNone/>
            </a:pPr>
            <a:r>
              <a:rPr lang="uk-UA" sz="3200" i="1" dirty="0" smtClean="0"/>
              <a:t>  вальної </a:t>
            </a:r>
          </a:p>
          <a:p>
            <a:pPr>
              <a:buNone/>
            </a:pPr>
            <a:r>
              <a:rPr lang="uk-UA" sz="3200" i="1" dirty="0" smtClean="0"/>
              <a:t>  машини </a:t>
            </a:r>
          </a:p>
          <a:p>
            <a:pPr>
              <a:buNone/>
            </a:pPr>
            <a:r>
              <a:rPr lang="uk-UA" sz="3200" i="1" dirty="0" smtClean="0"/>
              <a:t> «</a:t>
            </a:r>
            <a:r>
              <a:rPr lang="uk-UA" sz="3200" i="1" dirty="0" smtClean="0"/>
              <a:t>МЕОМ», </a:t>
            </a:r>
            <a:endParaRPr lang="uk-UA" sz="3200" i="1" dirty="0" smtClean="0"/>
          </a:p>
          <a:p>
            <a:pPr>
              <a:buNone/>
            </a:pPr>
            <a:r>
              <a:rPr lang="uk-UA" sz="3200" i="1" dirty="0" smtClean="0"/>
              <a:t>  що </a:t>
            </a:r>
            <a:r>
              <a:rPr lang="uk-UA" sz="3200" i="1" dirty="0" smtClean="0"/>
              <a:t>діяла у </a:t>
            </a:r>
            <a:endParaRPr lang="uk-UA" sz="3200" i="1" dirty="0" smtClean="0"/>
          </a:p>
          <a:p>
            <a:pPr>
              <a:buNone/>
            </a:pPr>
            <a:r>
              <a:rPr lang="uk-UA" sz="3200" i="1" dirty="0" smtClean="0"/>
              <a:t>  Києві</a:t>
            </a:r>
            <a:r>
              <a:rPr lang="uk-UA" sz="3200" i="1" dirty="0" smtClean="0"/>
              <a:t>.</a:t>
            </a:r>
            <a:endParaRPr lang="uk-UA" i="1" dirty="0"/>
          </a:p>
        </p:txBody>
      </p:sp>
      <p:pic>
        <p:nvPicPr>
          <p:cNvPr id="5" name="Місце для вмісту 4" descr="завантаженн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4744" y="2714620"/>
            <a:ext cx="4500594" cy="2888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Наука</a:t>
            </a:r>
            <a:endParaRPr lang="uk-UA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half" idx="2"/>
          </p:nvPr>
        </p:nvSpPr>
        <p:spPr>
          <a:xfrm>
            <a:off x="6462712" y="1285860"/>
            <a:ext cx="2240280" cy="345902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Інститут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електрозварювання</a:t>
            </a:r>
            <a:r>
              <a:rPr lang="ru-RU" sz="2400" dirty="0" smtClean="0"/>
              <a:t> АН УРСР </a:t>
            </a:r>
            <a:r>
              <a:rPr lang="ru-RU" sz="2400" dirty="0" err="1" smtClean="0"/>
              <a:t>їм</a:t>
            </a:r>
            <a:r>
              <a:rPr lang="ru-RU" sz="2400" dirty="0" smtClean="0"/>
              <a:t>. Є. О. Патона</a:t>
            </a:r>
            <a:endParaRPr lang="uk-UA" sz="2400" dirty="0"/>
          </a:p>
        </p:txBody>
      </p:sp>
      <p:pic>
        <p:nvPicPr>
          <p:cNvPr id="8" name="Місце для зображення 7" descr="pw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697" b="12697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0FEF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0FEF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Міст Патона </a:t>
            </a:r>
            <a:r>
              <a:rPr lang="uk-UA" sz="2400" dirty="0" smtClean="0"/>
              <a:t>1543 м. </a:t>
            </a:r>
            <a:r>
              <a:rPr lang="uk-UA" sz="2400" dirty="0" smtClean="0"/>
              <a:t>завдовжки, збудований в 1953 році</a:t>
            </a:r>
            <a:endParaRPr lang="uk-UA" sz="2400" dirty="0"/>
          </a:p>
        </p:txBody>
      </p:sp>
      <p:pic>
        <p:nvPicPr>
          <p:cNvPr id="5" name="Місце для зображення 4" descr="1349651644_kiev_dnepr_05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497" r="4497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EEAC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EEAC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КУЛЬТУРА і МИСТЕЦТВО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Літературно</a:t>
            </a:r>
            <a:r>
              <a:rPr lang="ru-RU" sz="2400" dirty="0" smtClean="0"/>
              <a:t>- </a:t>
            </a:r>
            <a:r>
              <a:rPr lang="ru-RU" sz="2400" dirty="0" err="1" smtClean="0"/>
              <a:t>художній</a:t>
            </a:r>
            <a:r>
              <a:rPr lang="ru-RU" sz="2400" dirty="0" smtClean="0"/>
              <a:t> музей </a:t>
            </a:r>
            <a:r>
              <a:rPr lang="ru-RU" sz="2400" dirty="0" smtClean="0"/>
              <a:t>Тараса </a:t>
            </a:r>
            <a:r>
              <a:rPr lang="ru-RU" sz="2400" dirty="0" err="1" smtClean="0"/>
              <a:t>Шевченка</a:t>
            </a:r>
            <a:endParaRPr lang="uk-UA" sz="2400" dirty="0"/>
          </a:p>
        </p:txBody>
      </p:sp>
      <p:pic>
        <p:nvPicPr>
          <p:cNvPr id="5" name="Місце для зображення 4" descr="7f5c6f18217113609e8e710e0614f96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46" r="2246"/>
          <a:stretch>
            <a:fillRect/>
          </a:stretch>
        </p:blipFill>
        <p:spPr/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F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F49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1143590"/>
          </a:xfrm>
        </p:spPr>
        <p:txBody>
          <a:bodyPr>
            <a:normAutofit/>
          </a:bodyPr>
          <a:lstStyle/>
          <a:p>
            <a:r>
              <a:rPr lang="uk-UA" dirty="0" smtClean="0"/>
              <a:t>Загальне </a:t>
            </a:r>
            <a:r>
              <a:rPr lang="uk-UA" dirty="0" smtClean="0"/>
              <a:t>положення</a:t>
            </a:r>
            <a:r>
              <a:rPr lang="uk-UA" dirty="0" smtClean="0"/>
              <a:t> України у повоєнні роки</a:t>
            </a:r>
            <a:endParaRPr lang="uk-UA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0" dirty="0" smtClean="0">
                <a:solidFill>
                  <a:schemeClr val="bg2">
                    <a:shade val="25000"/>
                  </a:schemeClr>
                </a:solidFill>
                <a:effectLst/>
              </a:rPr>
              <a:t>КУЛЬТУРА і МИСТЕЦТВО</a:t>
            </a:r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0" i="1" dirty="0" smtClean="0"/>
              <a:t>Планетарій наш час</a:t>
            </a:r>
            <a:endParaRPr lang="uk-UA" b="0" i="1" dirty="0"/>
          </a:p>
        </p:txBody>
      </p:sp>
      <p:sp>
        <p:nvSpPr>
          <p:cNvPr id="11" name="Місце для тексту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b="0" i="1" dirty="0" smtClean="0"/>
              <a:t>Планетарій 1953 рік</a:t>
            </a:r>
            <a:endParaRPr lang="uk-UA" b="0" i="1" dirty="0"/>
          </a:p>
        </p:txBody>
      </p:sp>
      <p:pic>
        <p:nvPicPr>
          <p:cNvPr id="13" name="Місце для вмісту 12" descr="1300233492_1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08013" y="1776046"/>
            <a:ext cx="3930650" cy="2832832"/>
          </a:xfrm>
        </p:spPr>
      </p:pic>
      <p:pic>
        <p:nvPicPr>
          <p:cNvPr id="14" name="Місце для вмісту 13" descr="kiivskij-planetarij_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89" y="1857364"/>
            <a:ext cx="3805209" cy="27146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КУЛЬТУРА і МИСТЕЦТВО</a:t>
            </a:r>
            <a:endParaRPr lang="uk-UA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Перший український телевізійний центр в Києві</a:t>
            </a:r>
            <a:endParaRPr lang="uk-UA" sz="2400" dirty="0"/>
          </a:p>
        </p:txBody>
      </p:sp>
      <p:pic>
        <p:nvPicPr>
          <p:cNvPr id="10" name="Місце для зображення 9" descr="67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57" r="5657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C3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C3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 за увагу!</a:t>
            </a:r>
            <a:endParaRPr lang="uk-UA" sz="6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звільнення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респуб-ліки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німецько-фашистських</a:t>
            </a:r>
            <a:r>
              <a:rPr lang="ru-RU" dirty="0" smtClean="0"/>
              <a:t>  </a:t>
            </a:r>
            <a:r>
              <a:rPr lang="ru-RU" dirty="0" smtClean="0"/>
              <a:t>       </a:t>
            </a:r>
            <a:r>
              <a:rPr lang="ru-RU" dirty="0" err="1" smtClean="0"/>
              <a:t>загарбників</a:t>
            </a:r>
            <a:r>
              <a:rPr lang="ru-RU" dirty="0" smtClean="0"/>
              <a:t> </a:t>
            </a:r>
            <a:r>
              <a:rPr lang="ru-RU" dirty="0" err="1" smtClean="0"/>
              <a:t>постало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відбудову</a:t>
            </a:r>
            <a:r>
              <a:rPr lang="ru-RU" dirty="0" smtClean="0"/>
              <a:t> </a:t>
            </a:r>
            <a:r>
              <a:rPr lang="ru-RU" dirty="0" smtClean="0"/>
              <a:t>народного</a:t>
            </a:r>
            <a:r>
              <a:rPr lang="ru-RU" dirty="0" smtClean="0"/>
              <a:t> </a:t>
            </a:r>
            <a:r>
              <a:rPr lang="ru-RU" dirty="0" err="1" smtClean="0"/>
              <a:t>госпо-дарства</a:t>
            </a:r>
            <a:r>
              <a:rPr lang="ru-RU" b="1" dirty="0" smtClean="0"/>
              <a:t> </a:t>
            </a:r>
            <a:r>
              <a:rPr lang="ru-RU" dirty="0" err="1" smtClean="0"/>
              <a:t>України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286248" y="2714620"/>
            <a:ext cx="3931920" cy="4389120"/>
          </a:xfrm>
        </p:spPr>
        <p:txBody>
          <a:bodyPr/>
          <a:lstStyle/>
          <a:p>
            <a:r>
              <a:rPr lang="uk-UA" dirty="0" smtClean="0"/>
              <a:t>На думку істориків, жодна країна </a:t>
            </a:r>
            <a:r>
              <a:rPr lang="uk-UA" dirty="0" smtClean="0"/>
              <a:t>Європи </a:t>
            </a:r>
            <a:r>
              <a:rPr lang="uk-UA" dirty="0" smtClean="0"/>
              <a:t>не </a:t>
            </a:r>
            <a:r>
              <a:rPr lang="uk-UA" dirty="0" smtClean="0"/>
              <a:t>зазнала</a:t>
            </a:r>
            <a:r>
              <a:rPr lang="uk-UA" dirty="0" smtClean="0"/>
              <a:t> такого </a:t>
            </a:r>
            <a:r>
              <a:rPr lang="uk-UA" dirty="0" smtClean="0"/>
              <a:t>руйнування </a:t>
            </a:r>
            <a:r>
              <a:rPr lang="uk-UA" dirty="0" smtClean="0"/>
              <a:t>міст, </a:t>
            </a:r>
            <a:r>
              <a:rPr lang="uk-UA" dirty="0" smtClean="0"/>
              <a:t>промисловості</a:t>
            </a:r>
            <a:r>
              <a:rPr lang="uk-UA" dirty="0" smtClean="0"/>
              <a:t>, </a:t>
            </a:r>
            <a:r>
              <a:rPr lang="uk-UA" dirty="0" smtClean="0"/>
              <a:t>сільськогосподарських </a:t>
            </a:r>
            <a:r>
              <a:rPr lang="uk-UA" dirty="0" smtClean="0"/>
              <a:t>угідь, загибелі </a:t>
            </a:r>
            <a:r>
              <a:rPr lang="uk-UA" dirty="0" smtClean="0"/>
              <a:t>стількох </a:t>
            </a:r>
            <a:r>
              <a:rPr lang="uk-UA" dirty="0" smtClean="0"/>
              <a:t>людей, як Україна.</a:t>
            </a:r>
            <a:endParaRPr lang="uk-UA" dirty="0"/>
          </a:p>
        </p:txBody>
      </p:sp>
      <p:pic>
        <p:nvPicPr>
          <p:cNvPr id="1026" name="Picture 2" descr="C:\Users\Алексей\Downloads\история укрины\image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571480"/>
            <a:ext cx="3512076" cy="2214578"/>
          </a:xfrm>
          <a:prstGeom prst="rect">
            <a:avLst/>
          </a:prstGeom>
          <a:noFill/>
        </p:spPr>
      </p:pic>
      <p:pic>
        <p:nvPicPr>
          <p:cNvPr id="1027" name="Picture 3" descr="C:\Users\Алексей\Downloads\история укрины\Bundesarchiv_Bild_146-2005-0070,_Kiew,_Lavra-Kloster,_Ruine_Uspenski-Kathedr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326416"/>
            <a:ext cx="3571900" cy="25315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1051560"/>
          </a:xfrm>
        </p:spPr>
        <p:txBody>
          <a:bodyPr>
            <a:prstTxWarp prst="textCurveDown">
              <a:avLst/>
            </a:prstTxWarp>
            <a:normAutofit/>
          </a:bodyPr>
          <a:lstStyle/>
          <a:p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За роки </a:t>
            </a:r>
            <a:r>
              <a:rPr lang="ru-RU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війни</a:t>
            </a: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було</a:t>
            </a: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знищено</a:t>
            </a: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uk-UA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42910" y="1142984"/>
            <a:ext cx="4143404" cy="107157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714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селищ </a:t>
            </a:r>
            <a:r>
              <a:rPr lang="ru-RU" dirty="0" err="1" smtClean="0"/>
              <a:t>міського</a:t>
            </a:r>
            <a:r>
              <a:rPr lang="ru-RU" dirty="0" smtClean="0"/>
              <a:t> </a:t>
            </a:r>
            <a:r>
              <a:rPr lang="ru-RU" dirty="0" smtClean="0"/>
              <a:t>типу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00562" y="1142984"/>
            <a:ext cx="4286280" cy="142876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uk-UA" dirty="0" smtClean="0"/>
              <a:t>1,9 </a:t>
            </a:r>
            <a:r>
              <a:rPr lang="uk-UA" dirty="0" smtClean="0"/>
              <a:t>тис. залізничних станцій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143116"/>
            <a:ext cx="43577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600" dirty="0" smtClean="0"/>
              <a:t> понад </a:t>
            </a:r>
            <a:r>
              <a:rPr lang="uk-UA" sz="2600" dirty="0"/>
              <a:t>28 тис. </a:t>
            </a:r>
            <a:r>
              <a:rPr lang="uk-UA" sz="2600" dirty="0"/>
              <a:t>сіл (</a:t>
            </a:r>
            <a:r>
              <a:rPr lang="ru-RU" sz="2600" dirty="0"/>
              <a:t>250 </a:t>
            </a:r>
            <a:r>
              <a:rPr lang="ru-RU" sz="2600" dirty="0" err="1"/>
              <a:t>повністю</a:t>
            </a:r>
            <a:r>
              <a:rPr lang="ru-RU" sz="2600" dirty="0"/>
              <a:t> </a:t>
            </a:r>
            <a:r>
              <a:rPr lang="ru-RU" sz="2600" dirty="0" err="1"/>
              <a:t>спалені</a:t>
            </a:r>
            <a:r>
              <a:rPr lang="ru-RU" sz="2600" dirty="0"/>
              <a:t> разом </a:t>
            </a:r>
            <a:r>
              <a:rPr lang="ru-RU" sz="2600" dirty="0" err="1"/>
              <a:t>з</a:t>
            </a:r>
            <a:r>
              <a:rPr lang="ru-RU" sz="2600" dirty="0"/>
              <a:t> </a:t>
            </a:r>
            <a:r>
              <a:rPr lang="ru-RU" sz="2600" dirty="0" smtClean="0"/>
              <a:t> </a:t>
            </a:r>
            <a:r>
              <a:rPr lang="ru-RU" sz="2600" dirty="0" err="1"/>
              <a:t>мешканцями</a:t>
            </a:r>
            <a:r>
              <a:rPr lang="ru-RU" sz="2600" dirty="0"/>
              <a:t>)</a:t>
            </a:r>
            <a:endParaRPr lang="uk-UA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2071678"/>
            <a:ext cx="42862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600" dirty="0"/>
              <a:t>16,5 тис промислових підприємств(неушкодженими залишились лише 19%)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3500438"/>
            <a:ext cx="3714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600" dirty="0" smtClean="0"/>
              <a:t> 28 </a:t>
            </a:r>
            <a:r>
              <a:rPr lang="uk-UA" sz="2600" dirty="0"/>
              <a:t>тис. </a:t>
            </a:r>
            <a:r>
              <a:rPr lang="uk-UA" sz="2600" dirty="0"/>
              <a:t>колгоспів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3786190"/>
            <a:ext cx="33575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600" dirty="0"/>
              <a:t>900 радгоспів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4071942"/>
            <a:ext cx="40005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600" dirty="0"/>
              <a:t> 18 тис. лікувальних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48" y="4714884"/>
            <a:ext cx="40005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/>
              <a:t>33 тис. </a:t>
            </a:r>
            <a:r>
              <a:rPr lang="ru-RU" sz="2600" dirty="0" err="1" smtClean="0"/>
              <a:t>навчальних</a:t>
            </a:r>
            <a:r>
              <a:rPr lang="ru-RU" sz="2600" dirty="0" smtClean="0"/>
              <a:t> </a:t>
            </a:r>
            <a:r>
              <a:rPr lang="ru-RU" sz="2600" dirty="0" err="1"/>
              <a:t>і</a:t>
            </a:r>
            <a:r>
              <a:rPr lang="ru-RU" sz="2600" dirty="0"/>
              <a:t> </a:t>
            </a:r>
            <a:r>
              <a:rPr lang="ru-RU" sz="2600" dirty="0" err="1"/>
              <a:t>наукових</a:t>
            </a:r>
            <a:r>
              <a:rPr lang="ru-RU" sz="2600" dirty="0"/>
              <a:t> </a:t>
            </a:r>
            <a:r>
              <a:rPr lang="ru-RU" sz="2600" dirty="0" err="1"/>
              <a:t>закладів</a:t>
            </a:r>
            <a:endParaRPr lang="uk-UA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4500570"/>
            <a:ext cx="39290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600" dirty="0"/>
              <a:t>19 тис. бібліотек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28596" y="4714884"/>
            <a:ext cx="7986738" cy="2419166"/>
          </a:xfrm>
        </p:spPr>
        <p:txBody>
          <a:bodyPr>
            <a:normAutofit/>
          </a:bodyPr>
          <a:lstStyle/>
          <a:p>
            <a:r>
              <a:rPr lang="ru-RU" dirty="0" smtClean="0"/>
              <a:t>У таких 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, як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звільнялась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загарбників</a:t>
            </a:r>
            <a:r>
              <a:rPr lang="ru-RU" dirty="0" smtClean="0"/>
              <a:t>, </a:t>
            </a:r>
            <a:r>
              <a:rPr lang="ru-RU" dirty="0" err="1" smtClean="0"/>
              <a:t>розпочиналась</a:t>
            </a:r>
            <a:r>
              <a:rPr lang="ru-RU" dirty="0" smtClean="0"/>
              <a:t> </a:t>
            </a:r>
            <a:r>
              <a:rPr lang="ru-RU" dirty="0" err="1" smtClean="0"/>
              <a:t>відбудова</a:t>
            </a:r>
            <a:r>
              <a:rPr lang="ru-RU" dirty="0" smtClean="0"/>
              <a:t> народного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3074" name="Picture 2" descr="C:\Users\Алексей\Downloads\история укрины\d133735351d4bc1a8e2862461dfdd3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429419" cy="4241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ей\Downloads\история укрины\Yasenu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28868"/>
            <a:ext cx="5275523" cy="3281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643578"/>
            <a:ext cx="8183880" cy="105156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201052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У </a:t>
            </a:r>
            <a:r>
              <a:rPr lang="ru-RU" dirty="0" err="1" smtClean="0"/>
              <a:t>березні</a:t>
            </a:r>
            <a:r>
              <a:rPr lang="ru-RU" dirty="0" smtClean="0"/>
              <a:t> 1946 р. </a:t>
            </a:r>
            <a:r>
              <a:rPr lang="ru-RU" dirty="0" err="1" smtClean="0"/>
              <a:t>Верховна</a:t>
            </a:r>
            <a:r>
              <a:rPr lang="ru-RU" dirty="0" smtClean="0"/>
              <a:t> Рада СРСР затвердила </a:t>
            </a:r>
            <a:r>
              <a:rPr lang="ru-RU" dirty="0" err="1" smtClean="0"/>
              <a:t>п'ятирічний</a:t>
            </a:r>
            <a:r>
              <a:rPr lang="ru-RU" dirty="0" smtClean="0"/>
              <a:t> план </a:t>
            </a:r>
            <a:r>
              <a:rPr lang="ru-RU" dirty="0" err="1" smtClean="0"/>
              <a:t>відбудови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народного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 на 1946-1950 </a:t>
            </a:r>
            <a:r>
              <a:rPr lang="ru-RU" dirty="0" err="1" smtClean="0"/>
              <a:t>рр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Алексей\Downloads\история укрины\ударник-9-пятилет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48902">
            <a:off x="5607516" y="2594013"/>
            <a:ext cx="2645782" cy="332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Місце для зображення 7" descr="9491922555dae16f6dd8fed7696a95324d3ff47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38" b="1138"/>
          <a:stretch>
            <a:fillRect/>
          </a:stretch>
        </p:blipFill>
        <p:spPr>
          <a:xfrm>
            <a:off x="421480" y="435767"/>
            <a:ext cx="8293924" cy="60796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7986738" cy="33272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dirty="0" err="1" smtClean="0"/>
              <a:t>Надзвичайно</a:t>
            </a:r>
            <a:r>
              <a:rPr lang="ru-RU" dirty="0" smtClean="0"/>
              <a:t> велика роль </a:t>
            </a:r>
            <a:r>
              <a:rPr lang="ru-RU" dirty="0" err="1" smtClean="0"/>
              <a:t>відводилася</a:t>
            </a:r>
            <a:r>
              <a:rPr lang="ru-RU" dirty="0" smtClean="0"/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FC4242"/>
                </a:solidFill>
              </a:rPr>
              <a:t>ідеологічному</a:t>
            </a:r>
            <a:r>
              <a:rPr lang="ru-RU" dirty="0" smtClean="0"/>
              <a:t> </a:t>
            </a:r>
            <a:r>
              <a:rPr lang="ru-RU" dirty="0" err="1" smtClean="0"/>
              <a:t>заохоченню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Users\Алексей\Downloads\история укрины\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929354" cy="4501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1143590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chemeClr val="bg2">
                    <a:shade val="25000"/>
                  </a:schemeClr>
                </a:solidFill>
                <a:effectLst/>
              </a:rPr>
              <a:t>КУЛЬТУРНЕ </a:t>
            </a:r>
            <a:r>
              <a:rPr lang="ru-RU" b="0" dirty="0" smtClean="0">
                <a:solidFill>
                  <a:schemeClr val="bg2">
                    <a:shade val="25000"/>
                  </a:schemeClr>
                </a:solidFill>
                <a:effectLst/>
              </a:rPr>
              <a:t>ЖИТТЯ КИЄВА У </a:t>
            </a:r>
            <a:r>
              <a:rPr lang="ru-RU" b="0" dirty="0" smtClean="0">
                <a:solidFill>
                  <a:schemeClr val="bg2">
                    <a:shade val="25000"/>
                  </a:schemeClr>
                </a:solidFill>
                <a:effectLst/>
              </a:rPr>
              <a:t>ПОВОЄННІ РОКИ</a:t>
            </a:r>
            <a:endParaRPr lang="uk-UA" b="0" dirty="0" smtClean="0">
              <a:solidFill>
                <a:schemeClr val="bg2">
                  <a:shade val="25000"/>
                </a:schemeClr>
              </a:solidFill>
              <a:effectLst/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364</Words>
  <Application>Microsoft Office PowerPoint</Application>
  <PresentationFormat>Екран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Аспект</vt:lpstr>
      <vt:lpstr>Київ у повоєнні роки</vt:lpstr>
      <vt:lpstr>Загальне положення України у повоєнні роки</vt:lpstr>
      <vt:lpstr>Слайд 3</vt:lpstr>
      <vt:lpstr>За роки війни було знищено:</vt:lpstr>
      <vt:lpstr>Слайд 5</vt:lpstr>
      <vt:lpstr>Слайд 6</vt:lpstr>
      <vt:lpstr>Слайд 7</vt:lpstr>
      <vt:lpstr>Слайд 8</vt:lpstr>
      <vt:lpstr>КУЛЬТУРНЕ ЖИТТЯ КИЄВА У ПОВОЄННІ РОКИ</vt:lpstr>
      <vt:lpstr>Освіта</vt:lpstr>
      <vt:lpstr>Освіта</vt:lpstr>
      <vt:lpstr>Освіта</vt:lpstr>
      <vt:lpstr>Освіта</vt:lpstr>
      <vt:lpstr>Наука</vt:lpstr>
      <vt:lpstr>Наука</vt:lpstr>
      <vt:lpstr>Наука</vt:lpstr>
      <vt:lpstr>Наука</vt:lpstr>
      <vt:lpstr>Наука</vt:lpstr>
      <vt:lpstr>КУЛЬТУРА і МИСТЕЦТВО</vt:lpstr>
      <vt:lpstr>КУЛЬТУРА і МИСТЕЦТВО</vt:lpstr>
      <vt:lpstr>КУЛЬТУРА і МИСТЕЦТВО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 у повоєнні роки</dc:title>
  <dc:creator>Алексей</dc:creator>
  <cp:lastModifiedBy>Алексей</cp:lastModifiedBy>
  <cp:revision>13</cp:revision>
  <dcterms:created xsi:type="dcterms:W3CDTF">2014-10-10T13:59:18Z</dcterms:created>
  <dcterms:modified xsi:type="dcterms:W3CDTF">2014-10-10T16:26:05Z</dcterms:modified>
</cp:coreProperties>
</file>