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271A488-B98F-4545-824B-3382DE4A1CAF}" type="datetimeFigureOut">
              <a:rPr lang="uk-UA" smtClean="0"/>
              <a:t>15.05.2014</a:t>
            </a:fld>
            <a:endParaRPr lang="uk-U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uk-U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B5E6A2B-6182-44C5-855F-02955E283B3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5" name="Footer Placeholder 4"/>
          <p:cNvSpPr>
            <a:spLocks noGrp="1"/>
          </p:cNvSpPr>
          <p:nvPr>
            <p:ph type="ftr" sz="quarter" idx="11"/>
          </p:nvPr>
        </p:nvSpPr>
        <p:spPr/>
        <p:txBody>
          <a:bodyPr/>
          <a:lstStyle>
            <a:extLst/>
          </a:lstStyle>
          <a:p>
            <a:endParaRPr lang="uk-UA"/>
          </a:p>
        </p:txBody>
      </p:sp>
      <p:sp>
        <p:nvSpPr>
          <p:cNvPr id="6" name="Slide Number Placeholder 5"/>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271A488-B98F-4545-824B-3382DE4A1CAF}" type="datetimeFigureOut">
              <a:rPr lang="uk-UA" smtClean="0"/>
              <a:t>15.05.2014</a:t>
            </a:fld>
            <a:endParaRPr lang="uk-U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uk-U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B5E6A2B-6182-44C5-855F-02955E283B3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5" name="Footer Placeholder 4"/>
          <p:cNvSpPr>
            <a:spLocks noGrp="1"/>
          </p:cNvSpPr>
          <p:nvPr>
            <p:ph type="ftr" sz="quarter" idx="11"/>
          </p:nvPr>
        </p:nvSpPr>
        <p:spPr/>
        <p:txBody>
          <a:bodyPr/>
          <a:lstStyle>
            <a:extLst/>
          </a:lstStyle>
          <a:p>
            <a:endParaRPr lang="uk-UA"/>
          </a:p>
        </p:txBody>
      </p:sp>
      <p:sp>
        <p:nvSpPr>
          <p:cNvPr id="6" name="Slide Number Placeholder 5"/>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271A488-B98F-4545-824B-3382DE4A1CAF}" type="datetimeFigureOut">
              <a:rPr lang="uk-UA" smtClean="0"/>
              <a:t>15.05.2014</a:t>
            </a:fld>
            <a:endParaRPr lang="uk-U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uk-U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B5E6A2B-6182-44C5-855F-02955E283B3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6" name="Footer Placeholder 5"/>
          <p:cNvSpPr>
            <a:spLocks noGrp="1"/>
          </p:cNvSpPr>
          <p:nvPr>
            <p:ph type="ftr" sz="quarter" idx="11"/>
          </p:nvPr>
        </p:nvSpPr>
        <p:spPr/>
        <p:txBody>
          <a:bodyPr/>
          <a:lstStyle>
            <a:extLst/>
          </a:lstStyle>
          <a:p>
            <a:endParaRPr lang="uk-UA"/>
          </a:p>
        </p:txBody>
      </p:sp>
      <p:sp>
        <p:nvSpPr>
          <p:cNvPr id="7" name="Slide Number Placeholder 6"/>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8" name="Footer Placeholder 7"/>
          <p:cNvSpPr>
            <a:spLocks noGrp="1"/>
          </p:cNvSpPr>
          <p:nvPr>
            <p:ph type="ftr" sz="quarter" idx="11"/>
          </p:nvPr>
        </p:nvSpPr>
        <p:spPr/>
        <p:txBody>
          <a:bodyPr/>
          <a:lstStyle>
            <a:extLst/>
          </a:lstStyle>
          <a:p>
            <a:endParaRPr lang="uk-UA"/>
          </a:p>
        </p:txBody>
      </p:sp>
      <p:sp>
        <p:nvSpPr>
          <p:cNvPr id="9" name="Slide Number Placeholder 8"/>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4" name="Footer Placeholder 3"/>
          <p:cNvSpPr>
            <a:spLocks noGrp="1"/>
          </p:cNvSpPr>
          <p:nvPr>
            <p:ph type="ftr" sz="quarter" idx="11"/>
          </p:nvPr>
        </p:nvSpPr>
        <p:spPr/>
        <p:txBody>
          <a:bodyPr/>
          <a:lstStyle>
            <a:extLst/>
          </a:lstStyle>
          <a:p>
            <a:endParaRPr lang="uk-UA"/>
          </a:p>
        </p:txBody>
      </p:sp>
      <p:sp>
        <p:nvSpPr>
          <p:cNvPr id="5" name="Slide Number Placeholder 4"/>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271A488-B98F-4545-824B-3382DE4A1CAF}" type="datetimeFigureOut">
              <a:rPr lang="uk-UA" smtClean="0"/>
              <a:t>15.05.2014</a:t>
            </a:fld>
            <a:endParaRPr lang="uk-U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uk-UA"/>
          </a:p>
        </p:txBody>
      </p:sp>
      <p:sp>
        <p:nvSpPr>
          <p:cNvPr id="4" name="Slide Number Placeholder 3"/>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6" name="Footer Placeholder 5"/>
          <p:cNvSpPr>
            <a:spLocks noGrp="1"/>
          </p:cNvSpPr>
          <p:nvPr>
            <p:ph type="ftr" sz="quarter" idx="11"/>
          </p:nvPr>
        </p:nvSpPr>
        <p:spPr/>
        <p:txBody>
          <a:bodyPr/>
          <a:lstStyle>
            <a:extLst/>
          </a:lstStyle>
          <a:p>
            <a:endParaRPr lang="uk-UA"/>
          </a:p>
        </p:txBody>
      </p:sp>
      <p:sp>
        <p:nvSpPr>
          <p:cNvPr id="7" name="Slide Number Placeholder 6"/>
          <p:cNvSpPr>
            <a:spLocks noGrp="1"/>
          </p:cNvSpPr>
          <p:nvPr>
            <p:ph type="sldNum" sz="quarter" idx="12"/>
          </p:nvPr>
        </p:nvSpPr>
        <p:spPr/>
        <p:txBody>
          <a:bodyPr/>
          <a:lstStyle>
            <a:extLst/>
          </a:lstStyle>
          <a:p>
            <a:fld id="{BB5E6A2B-6182-44C5-855F-02955E283B3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271A488-B98F-4545-824B-3382DE4A1CAF}" type="datetimeFigureOut">
              <a:rPr lang="uk-UA" smtClean="0"/>
              <a:t>15.05.2014</a:t>
            </a:fld>
            <a:endParaRPr lang="uk-UA"/>
          </a:p>
        </p:txBody>
      </p:sp>
      <p:sp>
        <p:nvSpPr>
          <p:cNvPr id="6" name="Footer Placeholder 5"/>
          <p:cNvSpPr>
            <a:spLocks noGrp="1"/>
          </p:cNvSpPr>
          <p:nvPr>
            <p:ph type="ftr" sz="quarter" idx="11"/>
          </p:nvPr>
        </p:nvSpPr>
        <p:spPr/>
        <p:txBody>
          <a:bodyPr/>
          <a:lstStyle>
            <a:extLst/>
          </a:lstStyle>
          <a:p>
            <a:endParaRPr lang="uk-UA"/>
          </a:p>
        </p:txBody>
      </p:sp>
      <p:sp>
        <p:nvSpPr>
          <p:cNvPr id="7" name="Slide Number Placeholder 6"/>
          <p:cNvSpPr>
            <a:spLocks noGrp="1"/>
          </p:cNvSpPr>
          <p:nvPr>
            <p:ph type="sldNum" sz="quarter" idx="12"/>
          </p:nvPr>
        </p:nvSpPr>
        <p:spPr/>
        <p:txBody>
          <a:bodyPr/>
          <a:lstStyle>
            <a:extLst/>
          </a:lstStyle>
          <a:p>
            <a:fld id="{BB5E6A2B-6182-44C5-855F-02955E283B3A}" type="slidenum">
              <a:rPr lang="uk-UA" smtClean="0"/>
              <a:t>‹#›</a:t>
            </a:fld>
            <a:endParaRPr lang="uk-U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271A488-B98F-4545-824B-3382DE4A1CAF}" type="datetimeFigureOut">
              <a:rPr lang="uk-UA" smtClean="0"/>
              <a:t>15.05.2014</a:t>
            </a:fld>
            <a:endParaRPr lang="uk-U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uk-U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B5E6A2B-6182-44C5-855F-02955E283B3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k-UA" b="0" dirty="0" smtClean="0"/>
              <a:t>Культура </a:t>
            </a:r>
            <a:r>
              <a:rPr lang="uk-UA" b="0" dirty="0" err="1" smtClean="0"/>
              <a:t>україни</a:t>
            </a:r>
            <a:r>
              <a:rPr lang="uk-UA" b="0" dirty="0" smtClean="0"/>
              <a:t> у  80-90-х </a:t>
            </a:r>
            <a:r>
              <a:rPr lang="uk-UA" b="0" dirty="0" err="1" smtClean="0"/>
              <a:t>р.ХХ</a:t>
            </a:r>
            <a:r>
              <a:rPr lang="uk-UA" b="0" dirty="0" smtClean="0"/>
              <a:t> ст.</a:t>
            </a:r>
            <a:endParaRPr lang="uk-UA" dirty="0"/>
          </a:p>
        </p:txBody>
      </p:sp>
      <p:sp>
        <p:nvSpPr>
          <p:cNvPr id="3" name="Subtitle 2"/>
          <p:cNvSpPr>
            <a:spLocks noGrp="1"/>
          </p:cNvSpPr>
          <p:nvPr>
            <p:ph type="subTitle" idx="1"/>
          </p:nvPr>
        </p:nvSpPr>
        <p:spPr/>
        <p:txBody>
          <a:bodyPr/>
          <a:lstStyle/>
          <a:p>
            <a:endParaRPr lang="uk-U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k-UA" dirty="0" smtClean="0"/>
              <a:t>Презентацію приготували </a:t>
            </a:r>
            <a:r>
              <a:rPr lang="uk-UA" dirty="0" err="1" smtClean="0"/>
              <a:t>задолинна</a:t>
            </a:r>
            <a:r>
              <a:rPr lang="uk-UA" dirty="0" smtClean="0"/>
              <a:t> </a:t>
            </a:r>
            <a:r>
              <a:rPr lang="uk-UA" dirty="0" err="1" smtClean="0"/>
              <a:t>світлана</a:t>
            </a:r>
            <a:r>
              <a:rPr lang="uk-UA" dirty="0" smtClean="0"/>
              <a:t> та загірна </a:t>
            </a:r>
            <a:r>
              <a:rPr lang="uk-UA" dirty="0" err="1" smtClean="0"/>
              <a:t>юлія</a:t>
            </a:r>
            <a:endParaRPr lang="uk-UA" dirty="0"/>
          </a:p>
        </p:txBody>
      </p:sp>
      <p:sp>
        <p:nvSpPr>
          <p:cNvPr id="3" name="Subtitle 2"/>
          <p:cNvSpPr>
            <a:spLocks noGrp="1"/>
          </p:cNvSpPr>
          <p:nvPr>
            <p:ph type="subTitle" idx="1"/>
          </p:nvPr>
        </p:nvSpPr>
        <p:spPr/>
        <p:txBody>
          <a:bodyPr/>
          <a:lstStyle/>
          <a:p>
            <a:endParaRPr lang="uk-U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uk-UA" dirty="0" smtClean="0"/>
              <a:t>Початок нової хвилі боротьби за відродження української культури припав на другу половину 80-х років, що була пов'язана з процесами демократизації та перебудови в СРСР. Розгорнувся масовий рух за відродження української мови та створення необхідних умов для її вільного розвитку як </a:t>
            </a:r>
            <a:r>
              <a:rPr lang="uk-UA" dirty="0" err="1" smtClean="0"/>
              <a:t>державної.Створилися</a:t>
            </a:r>
            <a:r>
              <a:rPr lang="uk-UA" dirty="0" smtClean="0"/>
              <a:t> численні неформальні культурологічні об'єднання, серед них - </a:t>
            </a:r>
            <a:r>
              <a:rPr lang="uk-UA" b="1" i="1" dirty="0" smtClean="0"/>
              <a:t>Український культурологічний клуб у Києві, клуб шанувальників історії </a:t>
            </a:r>
            <a:r>
              <a:rPr lang="uk-UA" b="1" i="1" dirty="0" err="1" smtClean="0"/>
              <a:t>такультури</a:t>
            </a:r>
            <a:r>
              <a:rPr lang="uk-UA" b="1" i="1" dirty="0" smtClean="0"/>
              <a:t>, "Товариство Лева" у Львові.</a:t>
            </a:r>
            <a:r>
              <a:rPr lang="uk-UA" dirty="0" smtClean="0"/>
              <a:t> У 1988 р. на Львівщині виник перший осередок </a:t>
            </a:r>
            <a:r>
              <a:rPr lang="uk-UA" b="1" i="1" dirty="0" smtClean="0"/>
              <a:t>Товариства української мови ім. Т. Г. Шевченка.</a:t>
            </a:r>
            <a:r>
              <a:rPr lang="uk-UA" dirty="0" smtClean="0"/>
              <a:t> Згодом </a:t>
            </a:r>
            <a:r>
              <a:rPr lang="uk-UA" dirty="0" err="1" smtClean="0"/>
              <a:t>подібніоб'єднання</a:t>
            </a:r>
            <a:r>
              <a:rPr lang="uk-UA" dirty="0" smtClean="0"/>
              <a:t> утворились у Дніпропетровську, Одесі, Тернополі, Чернігові. </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i="1" dirty="0" err="1" smtClean="0"/>
              <a:t>Товариство</a:t>
            </a:r>
            <a:r>
              <a:rPr lang="ru-RU" i="1" dirty="0" smtClean="0"/>
              <a:t> </a:t>
            </a:r>
            <a:r>
              <a:rPr lang="ru-RU" i="1" dirty="0" err="1" smtClean="0"/>
              <a:t>української</a:t>
            </a:r>
            <a:r>
              <a:rPr lang="ru-RU" i="1" dirty="0" smtClean="0"/>
              <a:t> </a:t>
            </a:r>
            <a:r>
              <a:rPr lang="ru-RU" i="1" dirty="0" err="1" smtClean="0"/>
              <a:t>мови</a:t>
            </a:r>
            <a:r>
              <a:rPr lang="ru-RU" i="1" dirty="0" smtClean="0"/>
              <a:t> </a:t>
            </a:r>
            <a:r>
              <a:rPr lang="ru-RU" i="1" dirty="0" err="1" smtClean="0"/>
              <a:t>ім</a:t>
            </a:r>
            <a:r>
              <a:rPr lang="ru-RU" i="1" dirty="0" smtClean="0"/>
              <a:t>. Т. Г. </a:t>
            </a:r>
            <a:r>
              <a:rPr lang="ru-RU" i="1" dirty="0" err="1" smtClean="0"/>
              <a:t>Шевченка</a:t>
            </a:r>
            <a:r>
              <a:rPr lang="ru-RU" dirty="0" smtClean="0"/>
              <a:t>.</a:t>
            </a:r>
            <a:endParaRPr lang="uk-UA" dirty="0"/>
          </a:p>
        </p:txBody>
      </p:sp>
      <p:sp>
        <p:nvSpPr>
          <p:cNvPr id="3" name="Text Placeholder 2"/>
          <p:cNvSpPr>
            <a:spLocks noGrp="1"/>
          </p:cNvSpPr>
          <p:nvPr>
            <p:ph type="body" sz="half" idx="2"/>
          </p:nvPr>
        </p:nvSpPr>
        <p:spPr>
          <a:xfrm>
            <a:off x="5389098" y="3283634"/>
            <a:ext cx="3540620" cy="2717134"/>
          </a:xfrm>
        </p:spPr>
        <p:txBody>
          <a:bodyPr>
            <a:normAutofit fontScale="85000" lnSpcReduction="10000"/>
          </a:bodyPr>
          <a:lstStyle/>
          <a:p>
            <a:r>
              <a:rPr lang="ru-RU" dirty="0" smtClean="0"/>
              <a:t>У 1989 р. </a:t>
            </a:r>
            <a:r>
              <a:rPr lang="ru-RU" dirty="0" err="1" smtClean="0"/>
              <a:t>було</a:t>
            </a:r>
            <a:r>
              <a:rPr lang="ru-RU" dirty="0" smtClean="0"/>
              <a:t> </a:t>
            </a:r>
            <a:r>
              <a:rPr lang="ru-RU" dirty="0" err="1" smtClean="0"/>
              <a:t>започатковане</a:t>
            </a:r>
            <a:r>
              <a:rPr lang="ru-RU" dirty="0" smtClean="0"/>
              <a:t> </a:t>
            </a:r>
            <a:r>
              <a:rPr lang="ru-RU" b="1" i="1" dirty="0" err="1" smtClean="0"/>
              <a:t>Товариство</a:t>
            </a:r>
            <a:r>
              <a:rPr lang="ru-RU" b="1" i="1" dirty="0" smtClean="0"/>
              <a:t> </a:t>
            </a:r>
            <a:r>
              <a:rPr lang="ru-RU" b="1" i="1" dirty="0" err="1" smtClean="0"/>
              <a:t>української</a:t>
            </a:r>
            <a:r>
              <a:rPr lang="ru-RU" b="1" i="1" dirty="0" smtClean="0"/>
              <a:t> </a:t>
            </a:r>
            <a:r>
              <a:rPr lang="ru-RU" b="1" i="1" dirty="0" err="1" smtClean="0"/>
              <a:t>мови</a:t>
            </a:r>
            <a:r>
              <a:rPr lang="ru-RU" b="1" i="1" dirty="0" smtClean="0"/>
              <a:t> </a:t>
            </a:r>
            <a:r>
              <a:rPr lang="ru-RU" b="1" i="1" dirty="0" err="1" smtClean="0"/>
              <a:t>ім</a:t>
            </a:r>
            <a:r>
              <a:rPr lang="ru-RU" b="1" i="1" dirty="0" smtClean="0"/>
              <a:t>. Т. Г. </a:t>
            </a:r>
            <a:r>
              <a:rPr lang="ru-RU" b="1" i="1" dirty="0" err="1" smtClean="0"/>
              <a:t>Шевченка</a:t>
            </a:r>
            <a:r>
              <a:rPr lang="ru-RU" dirty="0" smtClean="0"/>
              <a:t>.</a:t>
            </a:r>
          </a:p>
          <a:p>
            <a:r>
              <a:rPr lang="ru-RU" dirty="0" smtClean="0"/>
              <a:t>При </a:t>
            </a:r>
            <a:r>
              <a:rPr lang="ru-RU" dirty="0" err="1" smtClean="0"/>
              <a:t>активній</a:t>
            </a:r>
            <a:r>
              <a:rPr lang="ru-RU" dirty="0" smtClean="0"/>
              <a:t> </a:t>
            </a:r>
            <a:r>
              <a:rPr lang="ru-RU" dirty="0" err="1" smtClean="0"/>
              <a:t>участі</a:t>
            </a:r>
            <a:r>
              <a:rPr lang="ru-RU" dirty="0" smtClean="0"/>
              <a:t> </a:t>
            </a:r>
            <a:r>
              <a:rPr lang="ru-RU" dirty="0" err="1" smtClean="0"/>
              <a:t>колишніх</a:t>
            </a:r>
            <a:r>
              <a:rPr lang="ru-RU" dirty="0" smtClean="0"/>
              <a:t> </a:t>
            </a:r>
            <a:r>
              <a:rPr lang="ru-RU" dirty="0" err="1" smtClean="0"/>
              <a:t>шістдесятників</a:t>
            </a:r>
            <a:r>
              <a:rPr lang="ru-RU" dirty="0" smtClean="0"/>
              <a:t> та </a:t>
            </a:r>
            <a:r>
              <a:rPr lang="ru-RU" dirty="0" err="1" smtClean="0"/>
              <a:t>дисидентів</a:t>
            </a:r>
            <a:r>
              <a:rPr lang="ru-RU" dirty="0" smtClean="0"/>
              <a:t> </a:t>
            </a:r>
            <a:r>
              <a:rPr lang="ru-RU" dirty="0" err="1" smtClean="0"/>
              <a:t>було</a:t>
            </a:r>
            <a:r>
              <a:rPr lang="ru-RU" dirty="0" smtClean="0"/>
              <a:t> створено </a:t>
            </a:r>
            <a:r>
              <a:rPr lang="ru-RU" b="1" dirty="0" err="1" smtClean="0"/>
              <a:t>Народний</a:t>
            </a:r>
            <a:r>
              <a:rPr lang="ru-RU" b="1" dirty="0" smtClean="0"/>
              <a:t> Рух </a:t>
            </a:r>
            <a:r>
              <a:rPr lang="ru-RU" b="1" dirty="0" err="1" smtClean="0"/>
              <a:t>України</a:t>
            </a:r>
            <a:r>
              <a:rPr lang="ru-RU" b="1" dirty="0" smtClean="0"/>
              <a:t>.</a:t>
            </a:r>
            <a:r>
              <a:rPr lang="ru-RU" dirty="0" smtClean="0"/>
              <a:t> За </a:t>
            </a:r>
            <a:r>
              <a:rPr lang="ru-RU" dirty="0" err="1" smtClean="0"/>
              <a:t>участю</a:t>
            </a:r>
            <a:r>
              <a:rPr lang="ru-RU" dirty="0" smtClean="0"/>
              <a:t> </a:t>
            </a:r>
            <a:r>
              <a:rPr lang="ru-RU" dirty="0" err="1" smtClean="0"/>
              <a:t>рухівців</a:t>
            </a:r>
            <a:r>
              <a:rPr lang="ru-RU" dirty="0" smtClean="0"/>
              <a:t> </a:t>
            </a:r>
            <a:r>
              <a:rPr lang="ru-RU" dirty="0" err="1" smtClean="0"/>
              <a:t>підготовлено</a:t>
            </a:r>
            <a:r>
              <a:rPr lang="ru-RU" dirty="0" smtClean="0"/>
              <a:t> </a:t>
            </a:r>
            <a:r>
              <a:rPr lang="ru-RU" dirty="0" err="1" smtClean="0"/>
              <a:t>документи</a:t>
            </a:r>
            <a:r>
              <a:rPr lang="ru-RU" dirty="0" smtClean="0"/>
              <a:t>, </a:t>
            </a:r>
            <a:r>
              <a:rPr lang="ru-RU" dirty="0" err="1" smtClean="0"/>
              <a:t>щозакладали</a:t>
            </a:r>
            <a:r>
              <a:rPr lang="ru-RU" dirty="0" smtClean="0"/>
              <a:t> </a:t>
            </a:r>
            <a:r>
              <a:rPr lang="ru-RU" dirty="0" err="1" smtClean="0"/>
              <a:t>підґрунтя</a:t>
            </a:r>
            <a:r>
              <a:rPr lang="ru-RU" dirty="0" smtClean="0"/>
              <a:t> </a:t>
            </a:r>
            <a:r>
              <a:rPr lang="ru-RU" dirty="0" err="1" smtClean="0"/>
              <a:t>самостійної</a:t>
            </a:r>
            <a:r>
              <a:rPr lang="ru-RU" dirty="0" smtClean="0"/>
              <a:t> </a:t>
            </a:r>
            <a:r>
              <a:rPr lang="ru-RU" dirty="0" err="1" smtClean="0"/>
              <a:t>держави</a:t>
            </a:r>
            <a:r>
              <a:rPr lang="ru-RU" dirty="0" smtClean="0"/>
              <a:t> - Закону про </a:t>
            </a:r>
            <a:r>
              <a:rPr lang="ru-RU" dirty="0" err="1" smtClean="0"/>
              <a:t>мову</a:t>
            </a:r>
            <a:r>
              <a:rPr lang="ru-RU" dirty="0" smtClean="0"/>
              <a:t>, </a:t>
            </a:r>
            <a:r>
              <a:rPr lang="ru-RU" dirty="0" err="1" smtClean="0"/>
              <a:t>Декларації</a:t>
            </a:r>
            <a:r>
              <a:rPr lang="ru-RU" dirty="0" smtClean="0"/>
              <a:t> прав </a:t>
            </a:r>
            <a:r>
              <a:rPr lang="ru-RU" dirty="0" err="1" smtClean="0"/>
              <a:t>національностей</a:t>
            </a:r>
            <a:r>
              <a:rPr lang="ru-RU" dirty="0" smtClean="0"/>
              <a:t>, </a:t>
            </a:r>
            <a:r>
              <a:rPr lang="ru-RU" dirty="0" err="1" smtClean="0"/>
              <a:t>Декларації</a:t>
            </a:r>
            <a:r>
              <a:rPr lang="ru-RU" dirty="0" smtClean="0"/>
              <a:t> про </a:t>
            </a:r>
            <a:r>
              <a:rPr lang="ru-RU" dirty="0" err="1" smtClean="0"/>
              <a:t>державний</a:t>
            </a:r>
            <a:r>
              <a:rPr lang="ru-RU" dirty="0" smtClean="0"/>
              <a:t> </a:t>
            </a:r>
            <a:r>
              <a:rPr lang="ru-RU" dirty="0" err="1" smtClean="0"/>
              <a:t>суверенітет</a:t>
            </a:r>
            <a:r>
              <a:rPr lang="ru-RU" dirty="0" smtClean="0"/>
              <a:t> </a:t>
            </a:r>
            <a:r>
              <a:rPr lang="ru-RU" dirty="0" err="1" smtClean="0"/>
              <a:t>України</a:t>
            </a:r>
            <a:r>
              <a:rPr lang="ru-RU" dirty="0" smtClean="0"/>
              <a:t>, </a:t>
            </a:r>
            <a:r>
              <a:rPr lang="ru-RU" dirty="0" err="1" smtClean="0"/>
              <a:t>Актупроголошення</a:t>
            </a:r>
            <a:r>
              <a:rPr lang="ru-RU" dirty="0" smtClean="0"/>
              <a:t> </a:t>
            </a:r>
            <a:r>
              <a:rPr lang="ru-RU" dirty="0" err="1" smtClean="0"/>
              <a:t>незалежності</a:t>
            </a:r>
            <a:r>
              <a:rPr lang="ru-RU" dirty="0" smtClean="0"/>
              <a:t> </a:t>
            </a:r>
            <a:r>
              <a:rPr lang="ru-RU" dirty="0" err="1" smtClean="0"/>
              <a:t>України</a:t>
            </a:r>
            <a:r>
              <a:rPr lang="ru-RU" dirty="0" smtClean="0"/>
              <a:t>. </a:t>
            </a:r>
            <a:r>
              <a:rPr lang="ru-RU" dirty="0" err="1" smtClean="0"/>
              <a:t>Незаперечним</a:t>
            </a:r>
            <a:r>
              <a:rPr lang="ru-RU" dirty="0" smtClean="0"/>
              <a:t> </a:t>
            </a:r>
            <a:r>
              <a:rPr lang="ru-RU" dirty="0" err="1" smtClean="0"/>
              <a:t>є</a:t>
            </a:r>
            <a:r>
              <a:rPr lang="ru-RU" dirty="0" smtClean="0"/>
              <a:t> те, </a:t>
            </a:r>
            <a:r>
              <a:rPr lang="ru-RU" dirty="0" err="1" smtClean="0"/>
              <a:t>що</a:t>
            </a:r>
            <a:r>
              <a:rPr lang="ru-RU" dirty="0" smtClean="0"/>
              <a:t> </a:t>
            </a:r>
            <a:r>
              <a:rPr lang="ru-RU" dirty="0" err="1" smtClean="0"/>
              <a:t>ідея</a:t>
            </a:r>
            <a:r>
              <a:rPr lang="ru-RU" dirty="0" smtClean="0"/>
              <a:t> </a:t>
            </a:r>
            <a:r>
              <a:rPr lang="ru-RU" dirty="0" err="1" smtClean="0"/>
              <a:t>незалежності</a:t>
            </a:r>
            <a:r>
              <a:rPr lang="ru-RU" dirty="0" smtClean="0"/>
              <a:t>, </a:t>
            </a:r>
            <a:r>
              <a:rPr lang="ru-RU" dirty="0" err="1" smtClean="0"/>
              <a:t>проголошена</a:t>
            </a:r>
            <a:r>
              <a:rPr lang="ru-RU" dirty="0" smtClean="0"/>
              <a:t> в </a:t>
            </a:r>
            <a:r>
              <a:rPr lang="ru-RU" dirty="0" err="1" smtClean="0"/>
              <a:t>Акті</a:t>
            </a:r>
            <a:r>
              <a:rPr lang="ru-RU" dirty="0" smtClean="0"/>
              <a:t> 24 </a:t>
            </a:r>
            <a:r>
              <a:rPr lang="ru-RU" dirty="0" err="1" smtClean="0"/>
              <a:t>серпня</a:t>
            </a:r>
            <a:r>
              <a:rPr lang="ru-RU" dirty="0" smtClean="0"/>
              <a:t> 1991 р., </a:t>
            </a:r>
            <a:r>
              <a:rPr lang="ru-RU" dirty="0" err="1" smtClean="0"/>
              <a:t>визріла</a:t>
            </a:r>
            <a:r>
              <a:rPr lang="ru-RU" dirty="0" smtClean="0"/>
              <a:t> не у </a:t>
            </a:r>
            <a:r>
              <a:rPr lang="ru-RU" dirty="0" err="1" smtClean="0"/>
              <a:t>владних</a:t>
            </a:r>
            <a:r>
              <a:rPr lang="ru-RU" dirty="0" smtClean="0"/>
              <a:t> структурах </a:t>
            </a:r>
            <a:r>
              <a:rPr lang="ru-RU" dirty="0" err="1" smtClean="0"/>
              <a:t>ікабінетах</a:t>
            </a:r>
            <a:r>
              <a:rPr lang="ru-RU" dirty="0" smtClean="0"/>
              <a:t> </a:t>
            </a:r>
            <a:r>
              <a:rPr lang="ru-RU" dirty="0" err="1" smtClean="0"/>
              <a:t>чиновників</a:t>
            </a:r>
            <a:r>
              <a:rPr lang="ru-RU" dirty="0" smtClean="0"/>
              <a:t>, а </a:t>
            </a:r>
            <a:r>
              <a:rPr lang="ru-RU" dirty="0" err="1" smtClean="0"/>
              <a:t>насамперед</a:t>
            </a:r>
            <a:r>
              <a:rPr lang="ru-RU" dirty="0" smtClean="0"/>
              <a:t> у </a:t>
            </a:r>
            <a:r>
              <a:rPr lang="ru-RU" dirty="0" err="1" smtClean="0"/>
              <a:t>серцях</a:t>
            </a:r>
            <a:r>
              <a:rPr lang="ru-RU" dirty="0" smtClean="0"/>
              <a:t> </a:t>
            </a:r>
            <a:r>
              <a:rPr lang="ru-RU" dirty="0" err="1" smtClean="0"/>
              <a:t>мільйонів</a:t>
            </a:r>
            <a:r>
              <a:rPr lang="ru-RU" dirty="0" smtClean="0"/>
              <a:t> наших </a:t>
            </a:r>
            <a:r>
              <a:rPr lang="ru-RU" dirty="0" err="1" smtClean="0"/>
              <a:t>співвітчизників</a:t>
            </a:r>
            <a:r>
              <a:rPr lang="ru-RU" dirty="0" smtClean="0"/>
              <a:t>, </a:t>
            </a:r>
            <a:r>
              <a:rPr lang="ru-RU" dirty="0" err="1" smtClean="0"/>
              <a:t>яким</a:t>
            </a:r>
            <a:r>
              <a:rPr lang="ru-RU" dirty="0" smtClean="0"/>
              <a:t> повернули </a:t>
            </a:r>
            <a:r>
              <a:rPr lang="ru-RU" dirty="0" err="1" smtClean="0"/>
              <a:t>національну</a:t>
            </a:r>
            <a:r>
              <a:rPr lang="ru-RU" dirty="0" smtClean="0"/>
              <a:t> </a:t>
            </a:r>
            <a:r>
              <a:rPr lang="ru-RU" dirty="0" err="1" smtClean="0"/>
              <a:t>гідність</a:t>
            </a:r>
            <a:r>
              <a:rPr lang="ru-RU" dirty="0" smtClean="0"/>
              <a:t>.</a:t>
            </a:r>
          </a:p>
          <a:p>
            <a:endParaRPr lang="uk-UA" dirty="0"/>
          </a:p>
        </p:txBody>
      </p:sp>
      <p:pic>
        <p:nvPicPr>
          <p:cNvPr id="5" name="Picture Placeholder 4" descr="555.jpg"/>
          <p:cNvPicPr>
            <a:picLocks noGrp="1" noChangeAspect="1"/>
          </p:cNvPicPr>
          <p:nvPr>
            <p:ph type="pic" idx="1"/>
          </p:nvPr>
        </p:nvPicPr>
        <p:blipFill>
          <a:blip r:embed="rId2"/>
          <a:srcRect l="18546" r="18546"/>
          <a:stretch>
            <a:fillRect/>
          </a:stretch>
        </p:blipFill>
        <p:spPr>
          <a:xfrm>
            <a:off x="663575" y="1071564"/>
            <a:ext cx="3622673" cy="3869874"/>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err="1" smtClean="0"/>
              <a:t>Розвиток</a:t>
            </a:r>
            <a:r>
              <a:rPr lang="ru-RU" dirty="0" smtClean="0"/>
              <a:t> </a:t>
            </a:r>
            <a:r>
              <a:rPr lang="ru-RU" dirty="0" err="1" smtClean="0"/>
              <a:t>української</a:t>
            </a:r>
            <a:r>
              <a:rPr lang="ru-RU" dirty="0" smtClean="0"/>
              <a:t> </a:t>
            </a:r>
            <a:r>
              <a:rPr lang="ru-RU" dirty="0" err="1" smtClean="0"/>
              <a:t>культури</a:t>
            </a:r>
            <a:r>
              <a:rPr lang="ru-RU" dirty="0" smtClean="0"/>
              <a:t> у </a:t>
            </a:r>
            <a:r>
              <a:rPr lang="ru-RU" dirty="0" err="1" smtClean="0"/>
              <a:t>незалежній</a:t>
            </a:r>
            <a:r>
              <a:rPr lang="ru-RU" dirty="0" smtClean="0"/>
              <a:t> </a:t>
            </a:r>
            <a:r>
              <a:rPr lang="ru-RU" dirty="0" err="1" smtClean="0"/>
              <a:t>Україні</a:t>
            </a:r>
            <a:r>
              <a:rPr lang="ru-RU" dirty="0" smtClean="0"/>
              <a:t>.</a:t>
            </a:r>
            <a:endParaRPr lang="uk-UA" dirty="0"/>
          </a:p>
        </p:txBody>
      </p:sp>
      <p:sp>
        <p:nvSpPr>
          <p:cNvPr id="3" name="Content Placeholder 2"/>
          <p:cNvSpPr>
            <a:spLocks noGrp="1"/>
          </p:cNvSpPr>
          <p:nvPr>
            <p:ph idx="1"/>
          </p:nvPr>
        </p:nvSpPr>
        <p:spPr/>
        <p:txBody>
          <a:bodyPr>
            <a:normAutofit fontScale="55000" lnSpcReduction="20000"/>
          </a:bodyPr>
          <a:lstStyle/>
          <a:p>
            <a:r>
              <a:rPr lang="uk-UA" dirty="0" smtClean="0"/>
              <a:t>Новий етап у розвитку української культури пов'язаний зі створенням у 1991 р. незалежної держави Україна. У розвитку національної </a:t>
            </a:r>
            <a:r>
              <a:rPr lang="uk-UA" dirty="0" err="1" smtClean="0"/>
              <a:t>культуринамітилися</a:t>
            </a:r>
            <a:r>
              <a:rPr lang="uk-UA" dirty="0" smtClean="0"/>
              <a:t> нові тенденції, відкрилися якісно нові перспективи. Конституція України (1996 р.) закріпила положення про статус української мови </a:t>
            </a:r>
            <a:r>
              <a:rPr lang="uk-UA" dirty="0" err="1" smtClean="0"/>
              <a:t>якдержавної</a:t>
            </a:r>
            <a:r>
              <a:rPr lang="uk-UA" dirty="0" smtClean="0"/>
              <a:t>, про єдність українського культурного простору, консолідацію та розвиток української нації, її історичної свідомості, традицій і культури,підкресливши тим самим, що держава зацікавлена в розвитку національної культури. Саме на культуру покладається вирішення таких проблем, </a:t>
            </a:r>
            <a:r>
              <a:rPr lang="uk-UA" dirty="0" err="1" smtClean="0"/>
              <a:t>якінтеграція</a:t>
            </a:r>
            <a:r>
              <a:rPr lang="uk-UA" dirty="0" smtClean="0"/>
              <a:t> суспільства, його гуманізація і демократизація, всебічний розвиток особистості, національне само відтворення  та самоутвердження, </a:t>
            </a:r>
            <a:r>
              <a:rPr lang="uk-UA" dirty="0" err="1" smtClean="0"/>
              <a:t>подоланнякомплексу</a:t>
            </a:r>
            <a:r>
              <a:rPr lang="uk-UA" dirty="0" smtClean="0"/>
              <a:t> меншовартості, створення сильної культурної традиції, яка гарантувала б незворотність процесу державотворення. Провідною тенденцією розвитку культури стало засвоєння величезної національно-культурної спадщини, що є фундаментом будівництва сучасної української культури. В контекст сучасної української культури увійшли твори таких велетнів української духовності, як М. Костомаров, П. Куліш, М. Максимович, М. Драгоманов, І. Огієнко, М. Грушевський, С. Єфремов, В. Винниченко, творчість великої плеяди митців українського відродження </a:t>
            </a:r>
            <a:r>
              <a:rPr lang="en-US" dirty="0" smtClean="0"/>
              <a:t>XX </a:t>
            </a:r>
            <a:r>
              <a:rPr lang="uk-UA" dirty="0" smtClean="0"/>
              <a:t>століття. Слід додати і опубліковані лише тепер раніше написані "в шухляду" твори радянського часу, а також численний доробок української діаспори. Останніми роками опубліковано численні джерела, монографії, наукові праці з української культури, нині виходить друком фундаментальна п'ятитомна праця вчених НАН України </a:t>
            </a:r>
            <a:r>
              <a:rPr lang="uk-UA" b="1" dirty="0" smtClean="0"/>
              <a:t>"Історія української культури".</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uk-UA"/>
          </a:p>
        </p:txBody>
      </p:sp>
      <p:pic>
        <p:nvPicPr>
          <p:cNvPr id="5" name="Content Placeholder 4" descr="111.jpg"/>
          <p:cNvPicPr>
            <a:picLocks noGrp="1" noChangeAspect="1"/>
          </p:cNvPicPr>
          <p:nvPr>
            <p:ph sz="half" idx="1"/>
          </p:nvPr>
        </p:nvPicPr>
        <p:blipFill>
          <a:blip r:embed="rId2"/>
          <a:stretch>
            <a:fillRect/>
          </a:stretch>
        </p:blipFill>
        <p:spPr>
          <a:xfrm>
            <a:off x="694364" y="1600200"/>
            <a:ext cx="3046746" cy="4525963"/>
          </a:xfrm>
        </p:spPr>
      </p:pic>
      <p:pic>
        <p:nvPicPr>
          <p:cNvPr id="6" name="Content Placeholder 5" descr="333.jpg"/>
          <p:cNvPicPr>
            <a:picLocks noGrp="1" noChangeAspect="1"/>
          </p:cNvPicPr>
          <p:nvPr>
            <p:ph sz="half" idx="2"/>
          </p:nvPr>
        </p:nvPicPr>
        <p:blipFill>
          <a:blip r:embed="rId3"/>
          <a:stretch>
            <a:fillRect/>
          </a:stretch>
        </p:blipFill>
        <p:spPr>
          <a:xfrm>
            <a:off x="4271962" y="2196306"/>
            <a:ext cx="3333750" cy="333375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uk-UA"/>
          </a:p>
        </p:txBody>
      </p:sp>
      <p:sp>
        <p:nvSpPr>
          <p:cNvPr id="3" name="Content Placeholder 2"/>
          <p:cNvSpPr>
            <a:spLocks noGrp="1"/>
          </p:cNvSpPr>
          <p:nvPr>
            <p:ph idx="1"/>
          </p:nvPr>
        </p:nvSpPr>
        <p:spPr/>
        <p:txBody>
          <a:bodyPr>
            <a:normAutofit fontScale="85000" lnSpcReduction="20000"/>
          </a:bodyPr>
          <a:lstStyle/>
          <a:p>
            <a:r>
              <a:rPr lang="uk-UA" dirty="0" smtClean="0"/>
              <a:t>Культурна спадщина і пам'ять повертаються до нас і у відроджених з руїн і забуття історико-культурних пам'ятках, зокрема таких всесвітньо відомих, як Михайлівський золотоверхий монастир, Успенський собор Києво-Печерської лаври, церква Богородиці </a:t>
            </a:r>
            <a:r>
              <a:rPr lang="uk-UA" dirty="0" err="1" smtClean="0"/>
              <a:t>Пирогощі</a:t>
            </a:r>
            <a:r>
              <a:rPr lang="uk-UA" dirty="0" smtClean="0"/>
              <a:t> на Подолі, Густинський монастир, Петропавлівський монастир у Глухові. Відновлюються численні скульптурні пам'ятки минулого, зводяться нові на честь видатних діячів нашої історії. У Києві - це пам'ятники княгині Ользі, Ярославу Мудрому, Петру Сагайдачному, комплекс споруд на Майдані Незалежності. Повертаються історичні назви селищам і місцевостям, вулицям, розпочато копітку роботу по реституції (поверненню) в Україну цінностей національної культури, що з різних причин опинилися за кордоном.</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uk-UA"/>
          </a:p>
        </p:txBody>
      </p:sp>
      <p:pic>
        <p:nvPicPr>
          <p:cNvPr id="5" name="Content Placeholder 4" descr="777.jpg"/>
          <p:cNvPicPr>
            <a:picLocks noGrp="1" noChangeAspect="1"/>
          </p:cNvPicPr>
          <p:nvPr>
            <p:ph sz="half" idx="1"/>
          </p:nvPr>
        </p:nvPicPr>
        <p:blipFill>
          <a:blip r:embed="rId2"/>
          <a:stretch>
            <a:fillRect/>
          </a:stretch>
        </p:blipFill>
        <p:spPr>
          <a:xfrm>
            <a:off x="608012" y="1720056"/>
            <a:ext cx="3219450" cy="4286250"/>
          </a:xfrm>
        </p:spPr>
      </p:pic>
      <p:pic>
        <p:nvPicPr>
          <p:cNvPr id="6" name="Content Placeholder 5" descr="999.jpg"/>
          <p:cNvPicPr>
            <a:picLocks noGrp="1" noChangeAspect="1"/>
          </p:cNvPicPr>
          <p:nvPr>
            <p:ph sz="half" idx="2"/>
          </p:nvPr>
        </p:nvPicPr>
        <p:blipFill>
          <a:blip r:embed="rId3"/>
          <a:stretch>
            <a:fillRect/>
          </a:stretch>
        </p:blipFill>
        <p:spPr>
          <a:xfrm>
            <a:off x="4178300" y="1928802"/>
            <a:ext cx="3804644" cy="335758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uk-UA"/>
          </a:p>
        </p:txBody>
      </p:sp>
      <p:sp>
        <p:nvSpPr>
          <p:cNvPr id="3" name="Text Placeholder 2"/>
          <p:cNvSpPr>
            <a:spLocks noGrp="1"/>
          </p:cNvSpPr>
          <p:nvPr>
            <p:ph type="body" idx="2"/>
          </p:nvPr>
        </p:nvSpPr>
        <p:spPr/>
        <p:txBody>
          <a:bodyPr/>
          <a:lstStyle/>
          <a:p>
            <a:endParaRPr lang="uk-UA" dirty="0"/>
          </a:p>
        </p:txBody>
      </p:sp>
      <p:sp>
        <p:nvSpPr>
          <p:cNvPr id="4" name="Content Placeholder 3"/>
          <p:cNvSpPr>
            <a:spLocks noGrp="1"/>
          </p:cNvSpPr>
          <p:nvPr>
            <p:ph sz="half" idx="1"/>
          </p:nvPr>
        </p:nvSpPr>
        <p:spPr/>
        <p:txBody>
          <a:bodyPr>
            <a:normAutofit fontScale="70000" lnSpcReduction="20000"/>
          </a:bodyPr>
          <a:lstStyle/>
          <a:p>
            <a:r>
              <a:rPr lang="uk-UA" dirty="0" smtClean="0"/>
              <a:t>Нині, як ніколи раніше, Україна має можливість скористатися кращим світовим досвідом з вирішення соціально-культурних проблем. Тенденція </a:t>
            </a:r>
            <a:r>
              <a:rPr lang="uk-UA" dirty="0" err="1" smtClean="0"/>
              <a:t>допоглиблення</a:t>
            </a:r>
            <a:r>
              <a:rPr lang="uk-UA" dirty="0" smtClean="0"/>
              <a:t> міжнародних культурних зв'язків є однією з найхарактерніших ознак часу. У роки незалежності Україна підписала угоду про </a:t>
            </a:r>
            <a:r>
              <a:rPr lang="uk-UA" dirty="0" err="1" smtClean="0"/>
              <a:t>культурнуспівпрацю</a:t>
            </a:r>
            <a:r>
              <a:rPr lang="uk-UA" dirty="0" smtClean="0"/>
              <a:t> з урядами більше як 60 країн світу, із сотнями громадських культурних установ та фондів. Культурними акціями світового масштабу </a:t>
            </a:r>
            <a:r>
              <a:rPr lang="uk-UA" dirty="0" err="1" smtClean="0"/>
              <a:t>стали</a:t>
            </a:r>
            <a:r>
              <a:rPr lang="uk-UA" b="1" dirty="0" err="1" smtClean="0"/>
              <a:t>міжнародні</a:t>
            </a:r>
            <a:r>
              <a:rPr lang="uk-UA" b="1" dirty="0" smtClean="0"/>
              <a:t> конкурси артистів балету ім. С. Лифаря</a:t>
            </a:r>
            <a:r>
              <a:rPr lang="uk-UA" dirty="0" smtClean="0"/>
              <a:t>, що проводяться в Києві з 1994 р., </a:t>
            </a:r>
            <a:r>
              <a:rPr lang="uk-UA" b="1" dirty="0" smtClean="0"/>
              <a:t>міжнародний фестиваль сучасної музики "Таврійські ігри",міжнародний конкурс молодих виконавців класичної музики "Володимир </a:t>
            </a:r>
            <a:r>
              <a:rPr lang="uk-UA" b="1" dirty="0" err="1" smtClean="0"/>
              <a:t>Крайнєв</a:t>
            </a:r>
            <a:r>
              <a:rPr lang="uk-UA" b="1" dirty="0" smtClean="0"/>
              <a:t> запрошує".</a:t>
            </a: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uk-UA"/>
          </a:p>
        </p:txBody>
      </p:sp>
      <p:sp>
        <p:nvSpPr>
          <p:cNvPr id="3" name="Text Placeholder 2"/>
          <p:cNvSpPr>
            <a:spLocks noGrp="1"/>
          </p:cNvSpPr>
          <p:nvPr>
            <p:ph type="body" idx="2"/>
          </p:nvPr>
        </p:nvSpPr>
        <p:spPr/>
        <p:txBody>
          <a:bodyPr/>
          <a:lstStyle/>
          <a:p>
            <a:endParaRPr lang="uk-UA"/>
          </a:p>
        </p:txBody>
      </p:sp>
      <p:sp>
        <p:nvSpPr>
          <p:cNvPr id="4" name="Content Placeholder 3"/>
          <p:cNvSpPr>
            <a:spLocks noGrp="1"/>
          </p:cNvSpPr>
          <p:nvPr>
            <p:ph sz="half" idx="1"/>
          </p:nvPr>
        </p:nvSpPr>
        <p:spPr/>
        <p:txBody>
          <a:bodyPr>
            <a:normAutofit fontScale="47500" lnSpcReduction="20000"/>
          </a:bodyPr>
          <a:lstStyle/>
          <a:p>
            <a:r>
              <a:rPr lang="uk-UA" dirty="0" smtClean="0"/>
              <a:t>Величезний успіх у багатьох країнах світу мала виставка </a:t>
            </a:r>
            <a:r>
              <a:rPr lang="uk-UA" b="1" dirty="0" smtClean="0"/>
              <a:t>"Золото степів України",</a:t>
            </a:r>
            <a:r>
              <a:rPr lang="uk-UA" dirty="0" smtClean="0"/>
              <a:t> у США тріумфально пройшла </a:t>
            </a:r>
            <a:r>
              <a:rPr lang="uk-UA" b="1" dirty="0" smtClean="0"/>
              <a:t>виставка мозаїк Київської Софії </a:t>
            </a:r>
            <a:r>
              <a:rPr lang="uk-UA" b="1" dirty="0" err="1" smtClean="0"/>
              <a:t>таМихайлівського</a:t>
            </a:r>
            <a:r>
              <a:rPr lang="uk-UA" b="1" dirty="0" smtClean="0"/>
              <a:t> монастиря</a:t>
            </a:r>
            <a:r>
              <a:rPr lang="uk-UA" dirty="0" smtClean="0"/>
              <a:t> під назвою </a:t>
            </a:r>
            <a:r>
              <a:rPr lang="uk-UA" b="1" dirty="0" smtClean="0"/>
              <a:t>"Слава Візантії".</a:t>
            </a:r>
            <a:r>
              <a:rPr lang="uk-UA" dirty="0" smtClean="0"/>
              <a:t> Зміцненню міжнародного авторитету України сприяють також численні виступи за кордоном українських виконавських колективів, експозиції художників, виставки творів з колекцій провідних музеїв. Однак потенціал України як однієї з найбільших країн Європи у сфері культурної співпраці з іншими народами ще далеко не вичерпаний.</a:t>
            </a:r>
          </a:p>
          <a:p>
            <a:r>
              <a:rPr lang="uk-UA" dirty="0" smtClean="0"/>
              <a:t>Суперечливі, іноді </a:t>
            </a:r>
            <a:r>
              <a:rPr lang="uk-UA" dirty="0" err="1" smtClean="0"/>
              <a:t>протидійні</a:t>
            </a:r>
            <a:r>
              <a:rPr lang="uk-UA" dirty="0" smtClean="0"/>
              <a:t> тенденції розвитку української культури на початку нового тисячоліття - характерна ознака перехідного суспільства,культура якого протягом майже всього </a:t>
            </a:r>
            <a:r>
              <a:rPr lang="en-US" dirty="0" smtClean="0"/>
              <a:t>XX </a:t>
            </a:r>
            <a:r>
              <a:rPr lang="uk-UA" dirty="0" smtClean="0"/>
              <a:t>ст. перебувала в полоні тота­літаризму. Безумовно, що подолання негативних і закріплення </a:t>
            </a:r>
            <a:r>
              <a:rPr lang="uk-UA" dirty="0" err="1" smtClean="0"/>
              <a:t>позитивнихнаслідків</a:t>
            </a:r>
            <a:r>
              <a:rPr lang="uk-UA" dirty="0" smtClean="0"/>
              <a:t> розвитку української культури залежать від наполегливої й цілеспрямованої праці як держави, так і всього суспільства, </a:t>
            </a:r>
            <a:r>
              <a:rPr lang="uk-UA" dirty="0" err="1" smtClean="0"/>
              <a:t>кожногогромадянина</a:t>
            </a:r>
            <a:r>
              <a:rPr lang="uk-UA" dirty="0" smtClean="0"/>
              <a:t>. Запорукою успіху в досягненні цієї мети є як могутній культурний потенціал нації, унікальний у європейському та світовому вимірі, так і життєдайні процеси демократизації українського суспільства, що є головним рушієм культурного процесу, гарантом подальшого розквіту української культури в часі і просторі </a:t>
            </a:r>
            <a:r>
              <a:rPr lang="en-US" dirty="0" smtClean="0"/>
              <a:t>XXI </a:t>
            </a:r>
            <a:r>
              <a:rPr lang="uk-UA" dirty="0" smtClean="0"/>
              <a:t>ст.</a:t>
            </a:r>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TotalTime>
  <Words>83</Words>
  <Application>Microsoft Office PowerPoint</Application>
  <PresentationFormat>On-screen Show (4:3)</PresentationFormat>
  <Paragraphs>12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Культура україни у  80-90-х р.ХХ ст.</vt:lpstr>
      <vt:lpstr>Slide 2</vt:lpstr>
      <vt:lpstr>Товариство української мови ім. Т. Г. Шевченка.</vt:lpstr>
      <vt:lpstr>Розвиток української культури у незалежній Україні.</vt:lpstr>
      <vt:lpstr>Slide 5</vt:lpstr>
      <vt:lpstr>Slide 6</vt:lpstr>
      <vt:lpstr>Slide 7</vt:lpstr>
      <vt:lpstr>Slide 8</vt:lpstr>
      <vt:lpstr>Slide 9</vt:lpstr>
      <vt:lpstr>Презентацію приготували задолинна світлана та загірна юлія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Культура україни у  80-90-х р.ХХ ст.</dc:title>
  <dc:creator>sasha</dc:creator>
  <cp:lastModifiedBy>sasha</cp:lastModifiedBy>
  <cp:revision>2</cp:revision>
  <dcterms:created xsi:type="dcterms:W3CDTF">2014-05-15T19:23:58Z</dcterms:created>
  <dcterms:modified xsi:type="dcterms:W3CDTF">2014-05-15T19:40:59Z</dcterms:modified>
</cp:coreProperties>
</file>