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6" r:id="rId12"/>
    <p:sldId id="277" r:id="rId13"/>
    <p:sldId id="278" r:id="rId14"/>
    <p:sldId id="266" r:id="rId15"/>
    <p:sldId id="268" r:id="rId16"/>
    <p:sldId id="275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59" autoAdjust="0"/>
    <p:restoredTop sz="86323" autoAdjust="0"/>
  </p:normalViewPr>
  <p:slideViewPr>
    <p:cSldViewPr>
      <p:cViewPr varScale="1">
        <p:scale>
          <a:sx n="63" d="100"/>
          <a:sy n="63" d="100"/>
        </p:scale>
        <p:origin x="-8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71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0190" y="2636912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i="1" dirty="0">
                <a:solidFill>
                  <a:schemeClr val="tx1"/>
                </a:solidFill>
              </a:rPr>
              <a:t>(8 </a:t>
            </a:r>
            <a:r>
              <a:rPr lang="ru-RU" sz="2800" i="1" dirty="0" err="1">
                <a:solidFill>
                  <a:schemeClr val="tx1"/>
                </a:solidFill>
              </a:rPr>
              <a:t>вересня</a:t>
            </a:r>
            <a:r>
              <a:rPr lang="ru-RU" sz="2800" i="1" dirty="0">
                <a:solidFill>
                  <a:schemeClr val="tx1"/>
                </a:solidFill>
              </a:rPr>
              <a:t> 1941 — </a:t>
            </a:r>
            <a:r>
              <a:rPr lang="ru-RU" sz="2800" i="1" u="sng" dirty="0">
                <a:solidFill>
                  <a:schemeClr val="tx1"/>
                </a:solidFill>
              </a:rPr>
              <a:t>27 </a:t>
            </a:r>
            <a:r>
              <a:rPr lang="ru-RU" sz="2800" i="1" u="sng" dirty="0" err="1">
                <a:solidFill>
                  <a:schemeClr val="tx1"/>
                </a:solidFill>
              </a:rPr>
              <a:t>січня</a:t>
            </a:r>
            <a:r>
              <a:rPr lang="ru-RU" sz="2800" i="1" dirty="0">
                <a:solidFill>
                  <a:schemeClr val="tx1"/>
                </a:solidFill>
              </a:rPr>
              <a:t> 1944)</a:t>
            </a:r>
            <a:endParaRPr lang="ru-RU" sz="2800" i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30022" y="332656"/>
            <a:ext cx="9430816" cy="1323578"/>
          </a:xfrm>
        </p:spPr>
        <p:txBody>
          <a:bodyPr>
            <a:normAutofit/>
          </a:bodyPr>
          <a:lstStyle/>
          <a:p>
            <a:r>
              <a:rPr lang="ru-RU" sz="4800" i="1" dirty="0" smtClean="0"/>
              <a:t>Блокада </a:t>
            </a:r>
            <a:r>
              <a:rPr lang="ru-RU" sz="4800" i="1" dirty="0" err="1" smtClean="0"/>
              <a:t>Ленінграда</a:t>
            </a:r>
            <a:endParaRPr lang="ru-RU" sz="4800" i="1" dirty="0"/>
          </a:p>
        </p:txBody>
      </p:sp>
      <p:pic>
        <p:nvPicPr>
          <p:cNvPr id="1026" name="Picture 2" descr="Anti aircraft Leningrad 19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604" y="3933056"/>
            <a:ext cx="3433564" cy="251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66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22114"/>
          </a:xfrm>
        </p:spPr>
        <p:txBody>
          <a:bodyPr/>
          <a:lstStyle/>
          <a:p>
            <a:r>
              <a:rPr lang="uk-UA" dirty="0" smtClean="0"/>
              <a:t>Евакуація населення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778824" cy="4205064"/>
          </a:xfrm>
        </p:spPr>
        <p:txBody>
          <a:bodyPr>
            <a:normAutofit/>
          </a:bodyPr>
          <a:lstStyle/>
          <a:p>
            <a:r>
              <a:rPr lang="ru-RU" sz="2000" dirty="0"/>
              <a:t>До нападу </a:t>
            </a:r>
            <a:r>
              <a:rPr lang="ru-RU" sz="2000" dirty="0" err="1"/>
              <a:t>Німеччини</a:t>
            </a:r>
            <a:r>
              <a:rPr lang="ru-RU" sz="2000" dirty="0"/>
              <a:t> на СРСР </a:t>
            </a:r>
            <a:r>
              <a:rPr lang="ru-RU" sz="2000" dirty="0" err="1"/>
              <a:t>жодних</a:t>
            </a:r>
            <a:r>
              <a:rPr lang="ru-RU" sz="2000" dirty="0"/>
              <a:t> </a:t>
            </a:r>
            <a:r>
              <a:rPr lang="ru-RU" sz="2000" dirty="0" err="1"/>
              <a:t>планів</a:t>
            </a:r>
            <a:r>
              <a:rPr lang="ru-RU" sz="2000" dirty="0"/>
              <a:t> </a:t>
            </a: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евакуації</a:t>
            </a:r>
            <a:r>
              <a:rPr lang="ru-RU" sz="2000" dirty="0"/>
              <a:t> </a:t>
            </a:r>
            <a:r>
              <a:rPr lang="ru-RU" sz="2000" dirty="0" err="1"/>
              <a:t>ленінградців</a:t>
            </a:r>
            <a:r>
              <a:rPr lang="ru-RU" sz="2000" dirty="0"/>
              <a:t> не </a:t>
            </a:r>
            <a:r>
              <a:rPr lang="ru-RU" sz="2000" dirty="0" err="1"/>
              <a:t>було</a:t>
            </a:r>
            <a:r>
              <a:rPr lang="ru-RU" sz="2000" dirty="0"/>
              <a:t>. </a:t>
            </a:r>
            <a:r>
              <a:rPr lang="ru-RU" sz="2000" dirty="0" err="1"/>
              <a:t>Радянське</a:t>
            </a:r>
            <a:r>
              <a:rPr lang="ru-RU" sz="2000" dirty="0"/>
              <a:t> </a:t>
            </a:r>
            <a:r>
              <a:rPr lang="ru-RU" sz="2000" dirty="0" err="1"/>
              <a:t>керівництво</a:t>
            </a:r>
            <a:r>
              <a:rPr lang="ru-RU" sz="2000" dirty="0"/>
              <a:t> не </a:t>
            </a:r>
            <a:r>
              <a:rPr lang="ru-RU" sz="2000" dirty="0" err="1"/>
              <a:t>вірило</a:t>
            </a:r>
            <a:r>
              <a:rPr lang="ru-RU" sz="2000" dirty="0"/>
              <a:t> в те,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гітлерівці</a:t>
            </a:r>
            <a:r>
              <a:rPr lang="ru-RU" sz="2000" dirty="0"/>
              <a:t> </a:t>
            </a:r>
            <a:r>
              <a:rPr lang="ru-RU" sz="2000" dirty="0" err="1"/>
              <a:t>дійдуть</a:t>
            </a:r>
            <a:r>
              <a:rPr lang="ru-RU" sz="2000" dirty="0"/>
              <a:t> до </a:t>
            </a:r>
            <a:r>
              <a:rPr lang="ru-RU" sz="2000" dirty="0" err="1"/>
              <a:t>міста</a:t>
            </a:r>
            <a:r>
              <a:rPr lang="ru-RU" sz="2000" dirty="0"/>
              <a:t>. </a:t>
            </a:r>
            <a:r>
              <a:rPr lang="ru-RU" sz="2000" dirty="0" err="1"/>
              <a:t>Фінляндія</a:t>
            </a:r>
            <a:r>
              <a:rPr lang="ru-RU" sz="2000" dirty="0"/>
              <a:t> не </a:t>
            </a:r>
            <a:r>
              <a:rPr lang="ru-RU" sz="2000" dirty="0" err="1"/>
              <a:t>розглядалася</a:t>
            </a:r>
            <a:r>
              <a:rPr lang="ru-RU" sz="2000" dirty="0"/>
              <a:t> як ворог,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здатен</a:t>
            </a:r>
            <a:r>
              <a:rPr lang="ru-RU" sz="2000" dirty="0"/>
              <a:t> </a:t>
            </a:r>
            <a:r>
              <a:rPr lang="ru-RU" sz="2000" dirty="0" err="1"/>
              <a:t>захопити</a:t>
            </a:r>
            <a:r>
              <a:rPr lang="ru-RU" sz="2000" dirty="0"/>
              <a:t> </a:t>
            </a:r>
            <a:r>
              <a:rPr lang="ru-RU" sz="2000" dirty="0" err="1"/>
              <a:t>Ленінград</a:t>
            </a:r>
            <a:r>
              <a:rPr lang="ru-RU" sz="2000" dirty="0"/>
              <a:t>. </a:t>
            </a:r>
            <a:endParaRPr lang="ru-RU" sz="2000" dirty="0" smtClean="0"/>
          </a:p>
          <a:p>
            <a:r>
              <a:rPr lang="ru-RU" sz="2000" dirty="0"/>
              <a:t>Перший </a:t>
            </a:r>
            <a:r>
              <a:rPr lang="ru-RU" sz="2000" dirty="0" err="1"/>
              <a:t>етап</a:t>
            </a:r>
            <a:r>
              <a:rPr lang="ru-RU" sz="2000" dirty="0"/>
              <a:t> </a:t>
            </a:r>
            <a:r>
              <a:rPr lang="ru-RU" sz="2000" dirty="0" err="1"/>
              <a:t>евакуації</a:t>
            </a:r>
            <a:r>
              <a:rPr lang="ru-RU" sz="2000" dirty="0"/>
              <a:t>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протягом</a:t>
            </a:r>
            <a:r>
              <a:rPr lang="ru-RU" sz="2000" dirty="0"/>
              <a:t> 29 </a:t>
            </a:r>
            <a:r>
              <a:rPr lang="ru-RU" sz="2000" dirty="0" err="1" smtClean="0"/>
              <a:t>червня</a:t>
            </a:r>
            <a:r>
              <a:rPr lang="ru-RU" sz="2000" dirty="0"/>
              <a:t> </a:t>
            </a:r>
            <a:r>
              <a:rPr lang="ru-RU" sz="2000" dirty="0" smtClean="0"/>
              <a:t>—27 </a:t>
            </a:r>
            <a:r>
              <a:rPr lang="ru-RU" sz="2000" dirty="0" err="1"/>
              <a:t>серпня</a:t>
            </a:r>
            <a:r>
              <a:rPr lang="ru-RU" sz="2000" dirty="0"/>
              <a:t>. </a:t>
            </a:r>
            <a:r>
              <a:rPr lang="ru-RU" sz="2000" dirty="0" err="1"/>
              <a:t>Багато</a:t>
            </a:r>
            <a:r>
              <a:rPr lang="ru-RU" sz="2000" dirty="0"/>
              <a:t> </a:t>
            </a:r>
            <a:r>
              <a:rPr lang="ru-RU" sz="2000" dirty="0" err="1"/>
              <a:t>жителів</a:t>
            </a:r>
            <a:r>
              <a:rPr lang="ru-RU" sz="2000" dirty="0"/>
              <a:t> </a:t>
            </a:r>
            <a:r>
              <a:rPr lang="ru-RU" sz="2000" dirty="0" err="1"/>
              <a:t>міста</a:t>
            </a:r>
            <a:r>
              <a:rPr lang="ru-RU" sz="2000" dirty="0"/>
              <a:t> не </a:t>
            </a:r>
            <a:r>
              <a:rPr lang="ru-RU" sz="2000" dirty="0" err="1"/>
              <a:t>хотіли</a:t>
            </a:r>
            <a:r>
              <a:rPr lang="ru-RU" sz="2000" dirty="0"/>
              <a:t> </a:t>
            </a:r>
            <a:r>
              <a:rPr lang="ru-RU" sz="2000" dirty="0" err="1"/>
              <a:t>покидати</a:t>
            </a:r>
            <a:r>
              <a:rPr lang="ru-RU" sz="2000" dirty="0"/>
              <a:t> </a:t>
            </a:r>
            <a:r>
              <a:rPr lang="ru-RU" sz="2000" dirty="0" err="1"/>
              <a:t>місто</a:t>
            </a:r>
            <a:r>
              <a:rPr lang="ru-RU" sz="2000" dirty="0"/>
              <a:t>.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/>
              <a:t>багатьох</a:t>
            </a:r>
            <a:r>
              <a:rPr lang="ru-RU" sz="2000" dirty="0"/>
              <a:t> </a:t>
            </a:r>
            <a:r>
              <a:rPr lang="ru-RU" sz="2000" dirty="0" err="1"/>
              <a:t>дітей</a:t>
            </a:r>
            <a:r>
              <a:rPr lang="ru-RU" sz="2000" dirty="0"/>
              <a:t> </a:t>
            </a:r>
            <a:r>
              <a:rPr lang="ru-RU" sz="2000" dirty="0" err="1"/>
              <a:t>вивезли</a:t>
            </a:r>
            <a:r>
              <a:rPr lang="ru-RU" sz="2000" dirty="0"/>
              <a:t> до </a:t>
            </a:r>
            <a:r>
              <a:rPr lang="ru-RU" sz="2000" dirty="0" err="1"/>
              <a:t>Ленінградської</a:t>
            </a:r>
            <a:r>
              <a:rPr lang="ru-RU" sz="2000" dirty="0"/>
              <a:t> </a:t>
            </a:r>
            <a:r>
              <a:rPr lang="ru-RU" sz="2000" dirty="0" err="1"/>
              <a:t>області</a:t>
            </a:r>
            <a:r>
              <a:rPr lang="ru-RU" sz="2000" dirty="0"/>
              <a:t>, і </a:t>
            </a:r>
            <a:r>
              <a:rPr lang="ru-RU" sz="2000" dirty="0" err="1"/>
              <a:t>згодом</a:t>
            </a:r>
            <a:r>
              <a:rPr lang="ru-RU" sz="2000" dirty="0"/>
              <a:t> </a:t>
            </a:r>
            <a:r>
              <a:rPr lang="ru-RU" sz="2000" dirty="0" err="1"/>
              <a:t>були</a:t>
            </a:r>
            <a:r>
              <a:rPr lang="ru-RU" sz="2000" dirty="0"/>
              <a:t> </a:t>
            </a:r>
            <a:r>
              <a:rPr lang="ru-RU" sz="2000" dirty="0" err="1"/>
              <a:t>повернуті</a:t>
            </a:r>
            <a:r>
              <a:rPr lang="ru-RU" sz="2000" dirty="0"/>
              <a:t> назад. У </a:t>
            </a:r>
            <a:r>
              <a:rPr lang="ru-RU" sz="2000" dirty="0" err="1"/>
              <a:t>цей</a:t>
            </a:r>
            <a:r>
              <a:rPr lang="ru-RU" sz="2000" dirty="0"/>
              <a:t> </a:t>
            </a:r>
            <a:r>
              <a:rPr lang="ru-RU" sz="2000" dirty="0" err="1"/>
              <a:t>період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евакуйовано</a:t>
            </a:r>
            <a:r>
              <a:rPr lang="ru-RU" sz="2000" dirty="0"/>
              <a:t> </a:t>
            </a:r>
            <a:r>
              <a:rPr lang="ru-RU" sz="2000" dirty="0" err="1"/>
              <a:t>майже</a:t>
            </a:r>
            <a:r>
              <a:rPr lang="ru-RU" sz="2000" dirty="0"/>
              <a:t> 500 000 </a:t>
            </a:r>
            <a:r>
              <a:rPr lang="ru-RU" sz="2000" dirty="0" err="1"/>
              <a:t>осіб</a:t>
            </a:r>
            <a:r>
              <a:rPr lang="ru-RU" sz="2000" dirty="0" smtClean="0"/>
              <a:t>.</a:t>
            </a:r>
          </a:p>
        </p:txBody>
      </p:sp>
      <p:pic>
        <p:nvPicPr>
          <p:cNvPr id="9218" name="Picture 2" descr="http://dokwar.ru/_pu/6/179568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83" y="1988840"/>
            <a:ext cx="555490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907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r>
              <a:rPr lang="uk-UA" dirty="0"/>
              <a:t>Евакуація населення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233055"/>
            <a:ext cx="5330552" cy="4481945"/>
          </a:xfrm>
        </p:spPr>
        <p:txBody>
          <a:bodyPr>
            <a:normAutofit fontScale="55000" lnSpcReduction="20000"/>
          </a:bodyPr>
          <a:lstStyle/>
          <a:p>
            <a:r>
              <a:rPr lang="ru-RU" sz="4400" dirty="0" err="1"/>
              <a:t>Другий</a:t>
            </a:r>
            <a:r>
              <a:rPr lang="ru-RU" sz="4400" dirty="0"/>
              <a:t> </a:t>
            </a:r>
            <a:r>
              <a:rPr lang="ru-RU" sz="4400" dirty="0" err="1"/>
              <a:t>етап</a:t>
            </a:r>
            <a:r>
              <a:rPr lang="ru-RU" sz="4400" dirty="0"/>
              <a:t> </a:t>
            </a:r>
            <a:r>
              <a:rPr lang="ru-RU" sz="4400" dirty="0" err="1"/>
              <a:t>евакуції</a:t>
            </a:r>
            <a:r>
              <a:rPr lang="ru-RU" sz="4400" dirty="0"/>
              <a:t> </a:t>
            </a:r>
            <a:r>
              <a:rPr lang="ru-RU" sz="4400" dirty="0" err="1"/>
              <a:t>продовжувався</a:t>
            </a:r>
            <a:r>
              <a:rPr lang="ru-RU" sz="4400" dirty="0"/>
              <a:t> з </a:t>
            </a:r>
            <a:r>
              <a:rPr lang="ru-RU" sz="4400" dirty="0" err="1"/>
              <a:t>вересня</a:t>
            </a:r>
            <a:r>
              <a:rPr lang="ru-RU" sz="4400" dirty="0"/>
              <a:t> 1941 по </a:t>
            </a:r>
            <a:r>
              <a:rPr lang="ru-RU" sz="4400" dirty="0" err="1"/>
              <a:t>квітень</a:t>
            </a:r>
            <a:r>
              <a:rPr lang="ru-RU" sz="4400" dirty="0"/>
              <a:t> 1942 року. За </a:t>
            </a:r>
            <a:r>
              <a:rPr lang="ru-RU" sz="4400" dirty="0" err="1"/>
              <a:t>цей</a:t>
            </a:r>
            <a:r>
              <a:rPr lang="ru-RU" sz="4400" dirty="0"/>
              <a:t> час </a:t>
            </a:r>
            <a:r>
              <a:rPr lang="ru-RU" sz="4400" dirty="0" err="1"/>
              <a:t>було</a:t>
            </a:r>
            <a:r>
              <a:rPr lang="ru-RU" sz="4400" dirty="0"/>
              <a:t> </a:t>
            </a:r>
            <a:r>
              <a:rPr lang="ru-RU" sz="4400" dirty="0" err="1"/>
              <a:t>вивезено</a:t>
            </a:r>
            <a:r>
              <a:rPr lang="ru-RU" sz="4400" dirty="0"/>
              <a:t> </a:t>
            </a:r>
            <a:r>
              <a:rPr lang="ru-RU" sz="4400" dirty="0" err="1"/>
              <a:t>близько</a:t>
            </a:r>
            <a:r>
              <a:rPr lang="ru-RU" sz="4400" dirty="0"/>
              <a:t> 659 </a:t>
            </a:r>
            <a:r>
              <a:rPr lang="ru-RU" sz="4400" dirty="0" err="1"/>
              <a:t>тисячі</a:t>
            </a:r>
            <a:r>
              <a:rPr lang="ru-RU" sz="4400" dirty="0"/>
              <a:t> </a:t>
            </a:r>
            <a:r>
              <a:rPr lang="ru-RU" sz="4400" dirty="0" err="1"/>
              <a:t>осіб</a:t>
            </a:r>
            <a:r>
              <a:rPr lang="ru-RU" sz="4400" dirty="0"/>
              <a:t>. </a:t>
            </a:r>
            <a:r>
              <a:rPr lang="ru-RU" sz="4400" dirty="0" err="1"/>
              <a:t>Більшість</a:t>
            </a:r>
            <a:r>
              <a:rPr lang="ru-RU" sz="4400" dirty="0"/>
              <a:t> людей </a:t>
            </a:r>
            <a:r>
              <a:rPr lang="ru-RU" sz="4400" dirty="0" err="1"/>
              <a:t>була</a:t>
            </a:r>
            <a:r>
              <a:rPr lang="ru-RU" sz="4400" dirty="0"/>
              <a:t> </a:t>
            </a:r>
            <a:r>
              <a:rPr lang="ru-RU" sz="4400" dirty="0" err="1"/>
              <a:t>евакуйована</a:t>
            </a:r>
            <a:r>
              <a:rPr lang="ru-RU" sz="4400" dirty="0"/>
              <a:t> </a:t>
            </a:r>
            <a:r>
              <a:rPr lang="ru-RU" sz="4400" dirty="0" err="1"/>
              <a:t>взимку</a:t>
            </a:r>
            <a:r>
              <a:rPr lang="ru-RU" sz="4400" dirty="0"/>
              <a:t> </a:t>
            </a:r>
            <a:r>
              <a:rPr lang="ru-RU" sz="4400" dirty="0" err="1"/>
              <a:t>льодовою</a:t>
            </a:r>
            <a:r>
              <a:rPr lang="ru-RU" sz="4400" dirty="0"/>
              <a:t> «Дорогою </a:t>
            </a:r>
            <a:r>
              <a:rPr lang="ru-RU" sz="4400" dirty="0" err="1"/>
              <a:t>життя</a:t>
            </a:r>
            <a:r>
              <a:rPr lang="ru-RU" sz="4400" dirty="0"/>
              <a:t>» — через </a:t>
            </a:r>
            <a:r>
              <a:rPr lang="ru-RU" sz="4400" dirty="0" err="1"/>
              <a:t>Ладозьке</a:t>
            </a:r>
            <a:r>
              <a:rPr lang="ru-RU" sz="4400" dirty="0"/>
              <a:t> озеро. </a:t>
            </a:r>
            <a:r>
              <a:rPr lang="ru-RU" sz="4400" dirty="0" err="1"/>
              <a:t>Також</a:t>
            </a:r>
            <a:r>
              <a:rPr lang="ru-RU" sz="4400" dirty="0"/>
              <a:t> </a:t>
            </a:r>
            <a:r>
              <a:rPr lang="ru-RU" sz="4400" dirty="0" err="1"/>
              <a:t>близько</a:t>
            </a:r>
            <a:r>
              <a:rPr lang="ru-RU" sz="4400" dirty="0"/>
              <a:t> 35 </a:t>
            </a:r>
            <a:r>
              <a:rPr lang="ru-RU" sz="4400" dirty="0" err="1"/>
              <a:t>тисяч</a:t>
            </a:r>
            <a:r>
              <a:rPr lang="ru-RU" sz="4400" dirty="0"/>
              <a:t> </a:t>
            </a:r>
            <a:r>
              <a:rPr lang="ru-RU" sz="4400" dirty="0" err="1"/>
              <a:t>було</a:t>
            </a:r>
            <a:r>
              <a:rPr lang="ru-RU" sz="4400" dirty="0"/>
              <a:t> </a:t>
            </a:r>
            <a:r>
              <a:rPr lang="ru-RU" sz="4400" dirty="0" err="1"/>
              <a:t>вивезено</a:t>
            </a:r>
            <a:r>
              <a:rPr lang="ru-RU" sz="4400" dirty="0"/>
              <a:t> </a:t>
            </a:r>
            <a:r>
              <a:rPr lang="ru-RU" sz="4400" dirty="0" err="1" smtClean="0"/>
              <a:t>авіацією</a:t>
            </a:r>
            <a:r>
              <a:rPr lang="ru-RU" sz="3800" dirty="0" smtClean="0"/>
              <a:t>.</a:t>
            </a:r>
          </a:p>
          <a:p>
            <a:r>
              <a:rPr lang="ru-RU" sz="4200" dirty="0" err="1" smtClean="0"/>
              <a:t>Третій</a:t>
            </a:r>
            <a:r>
              <a:rPr lang="ru-RU" sz="4200" dirty="0" smtClean="0"/>
              <a:t> </a:t>
            </a:r>
            <a:r>
              <a:rPr lang="ru-RU" sz="4200" dirty="0" err="1"/>
              <a:t>етап</a:t>
            </a:r>
            <a:r>
              <a:rPr lang="ru-RU" sz="4200" dirty="0"/>
              <a:t> проходив </a:t>
            </a:r>
            <a:r>
              <a:rPr lang="ru-RU" sz="4200" dirty="0" err="1"/>
              <a:t>протягом</a:t>
            </a:r>
            <a:r>
              <a:rPr lang="ru-RU" sz="4200" dirty="0"/>
              <a:t> </a:t>
            </a:r>
            <a:r>
              <a:rPr lang="ru-RU" sz="4200" dirty="0" err="1"/>
              <a:t>травня</a:t>
            </a:r>
            <a:r>
              <a:rPr lang="ru-RU" sz="4200" dirty="0"/>
              <a:t>—</a:t>
            </a:r>
            <a:r>
              <a:rPr lang="ru-RU" sz="4200" dirty="0" err="1"/>
              <a:t>жовтня</a:t>
            </a:r>
            <a:r>
              <a:rPr lang="ru-RU" sz="4200" dirty="0"/>
              <a:t> 1942 року. За </a:t>
            </a:r>
            <a:r>
              <a:rPr lang="ru-RU" sz="4200" dirty="0" err="1"/>
              <a:t>цей</a:t>
            </a:r>
            <a:r>
              <a:rPr lang="ru-RU" sz="4200" dirty="0"/>
              <a:t> </a:t>
            </a:r>
            <a:r>
              <a:rPr lang="ru-RU" sz="4200" dirty="0" err="1"/>
              <a:t>період</a:t>
            </a:r>
            <a:r>
              <a:rPr lang="ru-RU" sz="4200" dirty="0"/>
              <a:t> </a:t>
            </a:r>
            <a:r>
              <a:rPr lang="ru-RU" sz="4200" dirty="0" err="1"/>
              <a:t>було</a:t>
            </a:r>
            <a:r>
              <a:rPr lang="ru-RU" sz="4200" dirty="0"/>
              <a:t> </a:t>
            </a:r>
            <a:r>
              <a:rPr lang="ru-RU" sz="4200" dirty="0" err="1"/>
              <a:t>вивезено</a:t>
            </a:r>
            <a:r>
              <a:rPr lang="ru-RU" sz="4200" dirty="0"/>
              <a:t> </a:t>
            </a:r>
            <a:r>
              <a:rPr lang="ru-RU" sz="4200" dirty="0" err="1"/>
              <a:t>понад</a:t>
            </a:r>
            <a:r>
              <a:rPr lang="ru-RU" sz="4200" dirty="0"/>
              <a:t> 400 000 </a:t>
            </a:r>
            <a:r>
              <a:rPr lang="ru-RU" sz="4200" dirty="0" err="1"/>
              <a:t>жителів</a:t>
            </a:r>
            <a:r>
              <a:rPr lang="ru-RU" sz="4200" dirty="0"/>
              <a:t> </a:t>
            </a:r>
            <a:r>
              <a:rPr lang="ru-RU" sz="4200" dirty="0" err="1"/>
              <a:t>Ленінграда</a:t>
            </a:r>
            <a:r>
              <a:rPr lang="ru-RU" sz="4200" dirty="0"/>
              <a:t>. </a:t>
            </a:r>
            <a:r>
              <a:rPr lang="ru-RU" sz="4200" dirty="0" err="1"/>
              <a:t>Загалом</a:t>
            </a:r>
            <a:r>
              <a:rPr lang="ru-RU" sz="4200" dirty="0"/>
              <a:t> з початку </a:t>
            </a:r>
            <a:r>
              <a:rPr lang="ru-RU" sz="4200" dirty="0" err="1"/>
              <a:t>блокади</a:t>
            </a:r>
            <a:r>
              <a:rPr lang="ru-RU" sz="4200" dirty="0"/>
              <a:t> й до </a:t>
            </a:r>
            <a:r>
              <a:rPr lang="ru-RU" sz="4200" dirty="0" err="1"/>
              <a:t>жовтня</a:t>
            </a:r>
            <a:r>
              <a:rPr lang="ru-RU" sz="4200" dirty="0"/>
              <a:t> 1942 року </a:t>
            </a:r>
            <a:r>
              <a:rPr lang="ru-RU" sz="4200" dirty="0" err="1"/>
              <a:t>було</a:t>
            </a:r>
            <a:r>
              <a:rPr lang="ru-RU" sz="4200" dirty="0"/>
              <a:t> </a:t>
            </a:r>
            <a:r>
              <a:rPr lang="ru-RU" sz="4200" dirty="0" err="1"/>
              <a:t>евакуйовано</a:t>
            </a:r>
            <a:r>
              <a:rPr lang="ru-RU" sz="4200" dirty="0"/>
              <a:t> 1,3 млн </a:t>
            </a:r>
            <a:r>
              <a:rPr lang="ru-RU" sz="4200" dirty="0" err="1"/>
              <a:t>осіб</a:t>
            </a:r>
            <a:r>
              <a:rPr lang="ru-RU" sz="4200" dirty="0"/>
              <a:t>.</a:t>
            </a:r>
            <a:endParaRPr lang="ru-RU" sz="4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68760"/>
            <a:ext cx="2660898" cy="25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09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22114"/>
          </a:xfrm>
        </p:spPr>
        <p:txBody>
          <a:bodyPr/>
          <a:lstStyle/>
          <a:p>
            <a:r>
              <a:rPr lang="uk-UA" dirty="0" smtClean="0"/>
              <a:t>Сили сторін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196752"/>
            <a:ext cx="7924800" cy="4518248"/>
          </a:xfrm>
        </p:spPr>
        <p:txBody>
          <a:bodyPr/>
          <a:lstStyle/>
          <a:p>
            <a:r>
              <a:rPr lang="uk-UA" dirty="0" smtClean="0"/>
              <a:t>Німеччина</a:t>
            </a:r>
            <a:r>
              <a:rPr lang="en-US" dirty="0" smtClean="0"/>
              <a:t>:</a:t>
            </a:r>
            <a:endParaRPr lang="uk-UA" dirty="0" smtClean="0"/>
          </a:p>
          <a:p>
            <a:pPr marL="0" indent="0">
              <a:buNone/>
            </a:pPr>
            <a:r>
              <a:rPr lang="ru-RU" sz="1800" dirty="0" smtClean="0"/>
              <a:t>   </a:t>
            </a:r>
            <a:r>
              <a:rPr lang="ru-RU" sz="1800" dirty="0"/>
              <a:t>22 </a:t>
            </a:r>
            <a:r>
              <a:rPr lang="ru-RU" sz="1800" dirty="0" err="1" smtClean="0"/>
              <a:t>липня</a:t>
            </a:r>
            <a:r>
              <a:rPr lang="ru-RU" sz="1800" dirty="0"/>
              <a:t> </a:t>
            </a:r>
            <a:r>
              <a:rPr lang="ru-RU" sz="1800" dirty="0" smtClean="0"/>
              <a:t>1942 </a:t>
            </a:r>
            <a:r>
              <a:rPr lang="ru-RU" sz="1800" dirty="0" err="1" smtClean="0"/>
              <a:t>чотири</a:t>
            </a:r>
            <a:r>
              <a:rPr lang="ru-RU" sz="1800" dirty="0" smtClean="0"/>
              <a:t> </a:t>
            </a:r>
            <a:r>
              <a:rPr lang="ru-RU" sz="1800" dirty="0" err="1"/>
              <a:t>італійських</a:t>
            </a:r>
            <a:r>
              <a:rPr lang="ru-RU" sz="1800" dirty="0"/>
              <a:t> </a:t>
            </a:r>
            <a:r>
              <a:rPr lang="ru-RU" sz="1800" dirty="0" err="1"/>
              <a:t>торпедних</a:t>
            </a:r>
            <a:r>
              <a:rPr lang="ru-RU" sz="1800" dirty="0"/>
              <a:t> </a:t>
            </a:r>
            <a:r>
              <a:rPr lang="ru-RU" sz="1800" dirty="0" err="1"/>
              <a:t>катери</a:t>
            </a:r>
            <a:r>
              <a:rPr lang="ru-RU" sz="1800" dirty="0"/>
              <a:t> </a:t>
            </a:r>
            <a:r>
              <a:rPr lang="ru-RU" sz="1800" dirty="0" err="1"/>
              <a:t>були</a:t>
            </a:r>
            <a:r>
              <a:rPr lang="ru-RU" sz="1800" dirty="0"/>
              <a:t> </a:t>
            </a:r>
            <a:r>
              <a:rPr lang="ru-RU" sz="1800" dirty="0" err="1"/>
              <a:t>доставлені</a:t>
            </a:r>
            <a:r>
              <a:rPr lang="ru-RU" sz="1800" dirty="0"/>
              <a:t> на </a:t>
            </a:r>
            <a:r>
              <a:rPr lang="ru-RU" sz="1800" dirty="0" err="1"/>
              <a:t>окуповане</a:t>
            </a:r>
            <a:r>
              <a:rPr lang="ru-RU" sz="1800" dirty="0"/>
              <a:t> </a:t>
            </a:r>
            <a:r>
              <a:rPr lang="ru-RU" sz="1800" dirty="0" err="1"/>
              <a:t>фінами</a:t>
            </a:r>
            <a:r>
              <a:rPr lang="ru-RU" sz="1800" dirty="0"/>
              <a:t> </a:t>
            </a:r>
            <a:r>
              <a:rPr lang="ru-RU" sz="1800" dirty="0" err="1"/>
              <a:t>північне</a:t>
            </a:r>
            <a:r>
              <a:rPr lang="ru-RU" sz="1800" dirty="0"/>
              <a:t> </a:t>
            </a:r>
            <a:r>
              <a:rPr lang="ru-RU" sz="1800" dirty="0" err="1"/>
              <a:t>узбережжя</a:t>
            </a:r>
            <a:r>
              <a:rPr lang="ru-RU" sz="1800" dirty="0"/>
              <a:t> </a:t>
            </a:r>
            <a:r>
              <a:rPr lang="ru-RU" sz="1800" dirty="0" err="1"/>
              <a:t>Ладозького</a:t>
            </a:r>
            <a:r>
              <a:rPr lang="ru-RU" sz="1800" dirty="0"/>
              <a:t> озера. 22 </a:t>
            </a:r>
            <a:r>
              <a:rPr lang="ru-RU" sz="1800" dirty="0" err="1"/>
              <a:t>жовтня</a:t>
            </a:r>
            <a:r>
              <a:rPr lang="ru-RU" sz="1800" dirty="0"/>
              <a:t> того ж року </a:t>
            </a:r>
            <a:r>
              <a:rPr lang="ru-RU" sz="1800" dirty="0" err="1"/>
              <a:t>об'єднана</a:t>
            </a:r>
            <a:r>
              <a:rPr lang="ru-RU" sz="1800" dirty="0"/>
              <a:t> </a:t>
            </a:r>
            <a:r>
              <a:rPr lang="ru-RU" sz="1800" dirty="0" err="1"/>
              <a:t>німецько-фінсько-італійська</a:t>
            </a:r>
            <a:r>
              <a:rPr lang="ru-RU" sz="1800" dirty="0"/>
              <a:t> </a:t>
            </a:r>
            <a:r>
              <a:rPr lang="ru-RU" sz="1800" dirty="0" err="1"/>
              <a:t>ескадра</a:t>
            </a:r>
            <a:r>
              <a:rPr lang="ru-RU" sz="1800" dirty="0"/>
              <a:t> </a:t>
            </a:r>
            <a:r>
              <a:rPr lang="ru-RU" sz="1800" dirty="0" err="1"/>
              <a:t>спробувала</a:t>
            </a:r>
            <a:r>
              <a:rPr lang="ru-RU" sz="1800" dirty="0"/>
              <a:t> </a:t>
            </a:r>
            <a:r>
              <a:rPr lang="ru-RU" sz="1800" dirty="0" err="1"/>
              <a:t>захопити</a:t>
            </a:r>
            <a:r>
              <a:rPr lang="ru-RU" sz="1800" dirty="0"/>
              <a:t> </a:t>
            </a:r>
            <a:r>
              <a:rPr lang="ru-RU" sz="1800" dirty="0" err="1"/>
              <a:t>острів</a:t>
            </a:r>
            <a:r>
              <a:rPr lang="ru-RU" sz="1800" dirty="0"/>
              <a:t> Сухо, </a:t>
            </a:r>
            <a:r>
              <a:rPr lang="ru-RU" sz="1800" dirty="0" err="1"/>
              <a:t>щоб</a:t>
            </a:r>
            <a:r>
              <a:rPr lang="ru-RU" sz="1800" dirty="0"/>
              <a:t> </a:t>
            </a:r>
            <a:r>
              <a:rPr lang="ru-RU" sz="1800" dirty="0" err="1"/>
              <a:t>тим</a:t>
            </a:r>
            <a:r>
              <a:rPr lang="ru-RU" sz="1800" dirty="0"/>
              <a:t> самим </a:t>
            </a:r>
            <a:r>
              <a:rPr lang="ru-RU" sz="1800" dirty="0" err="1"/>
              <a:t>перерізати</a:t>
            </a:r>
            <a:r>
              <a:rPr lang="ru-RU" sz="1800" dirty="0"/>
              <a:t> «Дорогу </a:t>
            </a:r>
            <a:r>
              <a:rPr lang="ru-RU" sz="1800" dirty="0" err="1"/>
              <a:t>життя</a:t>
            </a:r>
            <a:r>
              <a:rPr lang="ru-RU" sz="1800" dirty="0"/>
              <a:t>», </a:t>
            </a:r>
            <a:r>
              <a:rPr lang="ru-RU" sz="1800" dirty="0" err="1"/>
              <a:t>проте</a:t>
            </a:r>
            <a:r>
              <a:rPr lang="ru-RU" sz="1800" dirty="0"/>
              <a:t> </a:t>
            </a:r>
            <a:r>
              <a:rPr lang="ru-RU" sz="1800" dirty="0" err="1"/>
              <a:t>була</a:t>
            </a:r>
            <a:r>
              <a:rPr lang="ru-RU" sz="1800" dirty="0"/>
              <a:t> </a:t>
            </a:r>
            <a:r>
              <a:rPr lang="ru-RU" sz="1800" dirty="0" err="1" smtClean="0"/>
              <a:t>розгромлена</a:t>
            </a:r>
            <a:endParaRPr lang="ru-RU" sz="1800" dirty="0" smtClean="0"/>
          </a:p>
          <a:p>
            <a:pPr marL="0" indent="0">
              <a:buNone/>
            </a:pPr>
            <a:r>
              <a:rPr lang="ru-RU" sz="2000" dirty="0"/>
              <a:t>Брали участь в </a:t>
            </a:r>
            <a:r>
              <a:rPr lang="ru-RU" sz="2000" dirty="0" err="1"/>
              <a:t>облозі</a:t>
            </a:r>
            <a:r>
              <a:rPr lang="ru-RU" sz="2000" dirty="0"/>
              <a:t> </a:t>
            </a:r>
            <a:r>
              <a:rPr lang="ru-RU" sz="2000" dirty="0" err="1"/>
              <a:t>Ленінграда</a:t>
            </a:r>
            <a:r>
              <a:rPr lang="ru-RU" sz="2000" dirty="0"/>
              <a:t> і </a:t>
            </a:r>
            <a:r>
              <a:rPr lang="ru-RU" sz="2000" dirty="0" err="1"/>
              <a:t>добровольці</a:t>
            </a:r>
            <a:r>
              <a:rPr lang="ru-RU" sz="2000" dirty="0"/>
              <a:t> з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країн</a:t>
            </a:r>
            <a:r>
              <a:rPr lang="ru-RU" sz="2000" dirty="0"/>
              <a:t> </a:t>
            </a:r>
            <a:r>
              <a:rPr lang="ru-RU" sz="2000" dirty="0" err="1"/>
              <a:t>Європи</a:t>
            </a:r>
            <a:r>
              <a:rPr lang="ru-RU" sz="2000" dirty="0"/>
              <a:t> у </a:t>
            </a:r>
            <a:r>
              <a:rPr lang="ru-RU" sz="2000" dirty="0" err="1"/>
              <a:t>складі</a:t>
            </a:r>
            <a:r>
              <a:rPr lang="ru-RU" sz="2000" dirty="0"/>
              <a:t> </a:t>
            </a:r>
            <a:r>
              <a:rPr lang="ru-RU" sz="2000" dirty="0" err="1"/>
              <a:t>військ</a:t>
            </a:r>
            <a:r>
              <a:rPr lang="ru-RU" sz="2000" dirty="0"/>
              <a:t> СС: </a:t>
            </a:r>
            <a:r>
              <a:rPr lang="ru-RU" sz="2000" dirty="0" err="1"/>
              <a:t>бельгійці</a:t>
            </a:r>
            <a:r>
              <a:rPr lang="ru-RU" sz="2000" dirty="0"/>
              <a:t> — </a:t>
            </a:r>
            <a:r>
              <a:rPr lang="ru-RU" sz="2000" dirty="0" err="1"/>
              <a:t>легіон</a:t>
            </a:r>
            <a:r>
              <a:rPr lang="ru-RU" sz="2000" dirty="0"/>
              <a:t> «</a:t>
            </a:r>
            <a:r>
              <a:rPr lang="ru-RU" sz="2000" dirty="0" err="1"/>
              <a:t>Фландрія</a:t>
            </a:r>
            <a:r>
              <a:rPr lang="ru-RU" sz="2000" dirty="0"/>
              <a:t>», </a:t>
            </a:r>
            <a:r>
              <a:rPr lang="ru-RU" sz="2000" dirty="0" err="1"/>
              <a:t>голландці</a:t>
            </a:r>
            <a:r>
              <a:rPr lang="ru-RU" sz="2000" dirty="0"/>
              <a:t> — </a:t>
            </a:r>
            <a:r>
              <a:rPr lang="ru-RU" sz="2000" dirty="0" err="1"/>
              <a:t>легіон</a:t>
            </a:r>
            <a:r>
              <a:rPr lang="ru-RU" sz="2000" dirty="0"/>
              <a:t> «</a:t>
            </a:r>
            <a:r>
              <a:rPr lang="ru-RU" sz="2000" dirty="0" err="1"/>
              <a:t>Нідерланди</a:t>
            </a:r>
            <a:r>
              <a:rPr lang="ru-RU" sz="2000" dirty="0"/>
              <a:t>», а </a:t>
            </a:r>
            <a:r>
              <a:rPr lang="ru-RU" sz="2000" dirty="0" err="1"/>
              <a:t>також</a:t>
            </a:r>
            <a:r>
              <a:rPr lang="ru-RU" sz="2000" dirty="0"/>
              <a:t> </a:t>
            </a:r>
            <a:r>
              <a:rPr lang="ru-RU" sz="2000" dirty="0" err="1"/>
              <a:t>норвежці</a:t>
            </a:r>
            <a:r>
              <a:rPr lang="ru-RU" sz="2000" dirty="0"/>
              <a:t> </a:t>
            </a:r>
            <a:r>
              <a:rPr lang="ru-RU" sz="2000" dirty="0" err="1"/>
              <a:t>тадатчани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діяли</a:t>
            </a:r>
            <a:r>
              <a:rPr lang="ru-RU" sz="2000" dirty="0"/>
              <a:t> </a:t>
            </a:r>
            <a:r>
              <a:rPr lang="ru-RU" sz="2000" dirty="0" err="1"/>
              <a:t>спочатку</a:t>
            </a:r>
            <a:r>
              <a:rPr lang="ru-RU" sz="2000" dirty="0"/>
              <a:t> в </a:t>
            </a:r>
            <a:r>
              <a:rPr lang="ru-RU" sz="2000" dirty="0" err="1"/>
              <a:t>складі</a:t>
            </a:r>
            <a:r>
              <a:rPr lang="ru-RU" sz="2000" dirty="0"/>
              <a:t> </a:t>
            </a:r>
            <a:r>
              <a:rPr lang="ru-RU" sz="2000" dirty="0" err="1"/>
              <a:t>національних</a:t>
            </a:r>
            <a:r>
              <a:rPr lang="ru-RU" sz="2000" dirty="0"/>
              <a:t> </a:t>
            </a:r>
            <a:r>
              <a:rPr lang="ru-RU" sz="2000" dirty="0" err="1"/>
              <a:t>легіонів</a:t>
            </a:r>
            <a:r>
              <a:rPr lang="ru-RU" sz="2000" dirty="0"/>
              <a:t>, а в </a:t>
            </a:r>
            <a:r>
              <a:rPr lang="ru-RU" sz="2000" dirty="0" err="1"/>
              <a:t>липні</a:t>
            </a:r>
            <a:r>
              <a:rPr lang="ru-RU" sz="2000" dirty="0"/>
              <a:t> 1943 року </a:t>
            </a:r>
            <a:r>
              <a:rPr lang="ru-RU" sz="2000" dirty="0" err="1"/>
              <a:t>об'єднані</a:t>
            </a:r>
            <a:r>
              <a:rPr lang="ru-RU" sz="2000" dirty="0"/>
              <a:t> в 11-у </a:t>
            </a:r>
            <a:r>
              <a:rPr lang="ru-RU" sz="2000" dirty="0" err="1"/>
              <a:t>мотопіхотної</a:t>
            </a:r>
            <a:r>
              <a:rPr lang="ru-RU" sz="2000" dirty="0"/>
              <a:t> </a:t>
            </a:r>
            <a:r>
              <a:rPr lang="ru-RU" sz="2000" dirty="0" err="1"/>
              <a:t>дивізії</a:t>
            </a:r>
            <a:r>
              <a:rPr lang="ru-RU" sz="2000" dirty="0"/>
              <a:t> СС «</a:t>
            </a:r>
            <a:r>
              <a:rPr lang="ru-RU" sz="2000" dirty="0" err="1"/>
              <a:t>Нордланд</a:t>
            </a:r>
            <a:r>
              <a:rPr lang="ru-RU" sz="2000" dirty="0"/>
              <a:t>». В </a:t>
            </a:r>
            <a:r>
              <a:rPr lang="ru-RU" sz="2000" dirty="0" err="1"/>
              <a:t>останній</a:t>
            </a:r>
            <a:r>
              <a:rPr lang="ru-RU" sz="2000" dirty="0"/>
              <a:t> служили і </a:t>
            </a:r>
            <a:r>
              <a:rPr lang="ru-RU" sz="2000" dirty="0" err="1"/>
              <a:t>шведські</a:t>
            </a:r>
            <a:r>
              <a:rPr lang="ru-RU" sz="2000" dirty="0"/>
              <a:t> </a:t>
            </a:r>
            <a:r>
              <a:rPr lang="ru-RU" sz="2000" dirty="0" err="1"/>
              <a:t>добровольці</a:t>
            </a:r>
            <a:r>
              <a:rPr lang="ru-RU" sz="2000" dirty="0"/>
              <a:t>, </a:t>
            </a:r>
            <a:r>
              <a:rPr lang="ru-RU" sz="2000" dirty="0" err="1"/>
              <a:t>крім</a:t>
            </a:r>
            <a:r>
              <a:rPr lang="ru-RU" sz="2000" dirty="0"/>
              <a:t> того, </a:t>
            </a:r>
            <a:r>
              <a:rPr lang="ru-RU" sz="2000" dirty="0" err="1"/>
              <a:t>шведський</a:t>
            </a:r>
            <a:r>
              <a:rPr lang="ru-RU" sz="2000" dirty="0"/>
              <a:t> </a:t>
            </a:r>
            <a:r>
              <a:rPr lang="ru-RU" sz="2000" dirty="0" err="1"/>
              <a:t>батальйон</a:t>
            </a:r>
            <a:r>
              <a:rPr lang="ru-RU" sz="2000" dirty="0"/>
              <a:t> </a:t>
            </a:r>
            <a:r>
              <a:rPr lang="ru-RU" sz="2000" dirty="0" err="1"/>
              <a:t>воював</a:t>
            </a:r>
            <a:r>
              <a:rPr lang="ru-RU" sz="2000" dirty="0"/>
              <a:t> у </a:t>
            </a:r>
            <a:r>
              <a:rPr lang="ru-RU" sz="2000" dirty="0" err="1"/>
              <a:t>складі</a:t>
            </a:r>
            <a:r>
              <a:rPr lang="ru-RU" sz="2000" dirty="0"/>
              <a:t> </a:t>
            </a:r>
            <a:r>
              <a:rPr lang="ru-RU" sz="2000" dirty="0" err="1"/>
              <a:t>фінських</a:t>
            </a:r>
            <a:r>
              <a:rPr lang="ru-RU" sz="2000" dirty="0"/>
              <a:t> </a:t>
            </a:r>
            <a:r>
              <a:rPr lang="ru-RU" sz="2000" dirty="0" err="1"/>
              <a:t>військ</a:t>
            </a:r>
            <a:r>
              <a:rPr lang="ru-RU" sz="2000" dirty="0"/>
              <a:t>. У </a:t>
            </a:r>
            <a:r>
              <a:rPr lang="ru-RU" sz="2000" dirty="0" err="1"/>
              <a:t>січні</a:t>
            </a:r>
            <a:r>
              <a:rPr lang="ru-RU" sz="2000" dirty="0"/>
              <a:t> 1944 року </a:t>
            </a:r>
            <a:r>
              <a:rPr lang="ru-RU" sz="2000" dirty="0" err="1"/>
              <a:t>дивізія</a:t>
            </a:r>
            <a:r>
              <a:rPr lang="ru-RU" sz="2000" dirty="0"/>
              <a:t> «</a:t>
            </a:r>
            <a:r>
              <a:rPr lang="ru-RU" sz="2000" dirty="0" err="1"/>
              <a:t>Нордланд</a:t>
            </a:r>
            <a:r>
              <a:rPr lang="ru-RU" sz="2000" dirty="0"/>
              <a:t>» </a:t>
            </a:r>
            <a:r>
              <a:rPr lang="ru-RU" sz="2000" dirty="0" err="1"/>
              <a:t>зазнала</a:t>
            </a:r>
            <a:r>
              <a:rPr lang="ru-RU" sz="2000" dirty="0"/>
              <a:t> великих </a:t>
            </a:r>
            <a:r>
              <a:rPr lang="ru-RU" sz="2000" dirty="0" err="1"/>
              <a:t>втрат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Пушкіним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повного</a:t>
            </a:r>
            <a:r>
              <a:rPr lang="ru-RU" sz="2000" dirty="0"/>
              <a:t> </a:t>
            </a:r>
            <a:r>
              <a:rPr lang="ru-RU" sz="2000" dirty="0" err="1"/>
              <a:t>зняття</a:t>
            </a:r>
            <a:r>
              <a:rPr lang="ru-RU" sz="2000" dirty="0"/>
              <a:t> </a:t>
            </a:r>
            <a:r>
              <a:rPr lang="ru-RU" sz="2000" dirty="0" err="1"/>
              <a:t>блокади</a:t>
            </a:r>
            <a:r>
              <a:rPr lang="ru-RU" sz="2000" dirty="0"/>
              <a:t>. </a:t>
            </a:r>
            <a:r>
              <a:rPr lang="ru-RU" sz="2000" dirty="0" err="1"/>
              <a:t>Тільки</a:t>
            </a:r>
            <a:r>
              <a:rPr lang="ru-RU" sz="2000" dirty="0"/>
              <a:t> на одному </a:t>
            </a:r>
            <a:r>
              <a:rPr lang="ru-RU" sz="2000" dirty="0" err="1"/>
              <a:t>кладовищі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Ленінградом</a:t>
            </a:r>
            <a:r>
              <a:rPr lang="ru-RU" sz="2000" dirty="0"/>
              <a:t> </a:t>
            </a:r>
            <a:r>
              <a:rPr lang="ru-RU" sz="2000" dirty="0" err="1"/>
              <a:t>поховані</a:t>
            </a:r>
            <a:r>
              <a:rPr lang="ru-RU" sz="2000" dirty="0"/>
              <a:t> 900 </a:t>
            </a:r>
            <a:r>
              <a:rPr lang="ru-RU" sz="2000" dirty="0" err="1"/>
              <a:t>скандинавських</a:t>
            </a:r>
            <a:r>
              <a:rPr lang="ru-RU" sz="2000" dirty="0"/>
              <a:t> </a:t>
            </a:r>
            <a:r>
              <a:rPr lang="ru-RU" sz="2000" dirty="0" err="1"/>
              <a:t>есесівців</a:t>
            </a:r>
            <a:r>
              <a:rPr lang="ru-RU" sz="2000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3209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24800" cy="1143000"/>
          </a:xfrm>
        </p:spPr>
        <p:txBody>
          <a:bodyPr/>
          <a:lstStyle/>
          <a:p>
            <a:r>
              <a:rPr lang="uk-UA" dirty="0" smtClean="0"/>
              <a:t>Сили сторін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sz="3200" dirty="0" smtClean="0"/>
              <a:t>Німеччина</a:t>
            </a:r>
            <a:r>
              <a:rPr lang="en-US" sz="3200" dirty="0" smtClean="0"/>
              <a:t>:</a:t>
            </a:r>
            <a:endParaRPr lang="uk-UA" sz="3200" dirty="0" smtClean="0"/>
          </a:p>
          <a:p>
            <a:r>
              <a:rPr lang="ru-RU" dirty="0"/>
              <a:t> </a:t>
            </a:r>
            <a:r>
              <a:rPr lang="ru-RU" sz="2400" dirty="0"/>
              <a:t>В </a:t>
            </a:r>
            <a:r>
              <a:rPr lang="ru-RU" sz="2400" dirty="0" err="1"/>
              <a:t>загальному</a:t>
            </a:r>
            <a:r>
              <a:rPr lang="ru-RU" sz="2400" dirty="0"/>
              <a:t> </a:t>
            </a:r>
            <a:r>
              <a:rPr lang="ru-RU" sz="2400" dirty="0" err="1"/>
              <a:t>німецька</a:t>
            </a:r>
            <a:r>
              <a:rPr lang="ru-RU" sz="2400" dirty="0"/>
              <a:t> </a:t>
            </a:r>
            <a:r>
              <a:rPr lang="ru-RU" sz="2400" dirty="0" err="1"/>
              <a:t>армія</a:t>
            </a:r>
            <a:r>
              <a:rPr lang="ru-RU" sz="2400" dirty="0"/>
              <a:t> </a:t>
            </a:r>
            <a:r>
              <a:rPr lang="ru-RU" sz="2400" dirty="0" err="1"/>
              <a:t>налічувала</a:t>
            </a:r>
            <a:r>
              <a:rPr lang="ru-RU" sz="2400" dirty="0"/>
              <a:t> 31 </a:t>
            </a:r>
            <a:r>
              <a:rPr lang="ru-RU" sz="2400" dirty="0" err="1"/>
              <a:t>дивізію</a:t>
            </a:r>
            <a:r>
              <a:rPr lang="ru-RU" sz="2400" dirty="0"/>
              <a:t> (у тому </a:t>
            </a:r>
            <a:r>
              <a:rPr lang="ru-RU" sz="2400" dirty="0" err="1"/>
              <a:t>числі</a:t>
            </a:r>
            <a:r>
              <a:rPr lang="ru-RU" sz="2400" dirty="0"/>
              <a:t> 8 </a:t>
            </a:r>
            <a:r>
              <a:rPr lang="ru-RU" sz="2400" dirty="0" err="1"/>
              <a:t>фінських</a:t>
            </a:r>
            <a:r>
              <a:rPr lang="ru-RU" sz="2400" dirty="0"/>
              <a:t>), 810 </a:t>
            </a:r>
            <a:r>
              <a:rPr lang="ru-RU" sz="2400" dirty="0" err="1"/>
              <a:t>тисяч</a:t>
            </a:r>
            <a:r>
              <a:rPr lang="ru-RU" sz="2400" dirty="0"/>
              <a:t> </a:t>
            </a:r>
            <a:r>
              <a:rPr lang="ru-RU" sz="2400" dirty="0" err="1"/>
              <a:t>осіб</a:t>
            </a:r>
            <a:r>
              <a:rPr lang="ru-RU" sz="2400" dirty="0"/>
              <a:t>, 5 300 </a:t>
            </a:r>
            <a:r>
              <a:rPr lang="ru-RU" sz="2400" dirty="0" err="1"/>
              <a:t>одиниць</a:t>
            </a:r>
            <a:r>
              <a:rPr lang="ru-RU" sz="2400" dirty="0"/>
              <a:t> </a:t>
            </a:r>
            <a:r>
              <a:rPr lang="ru-RU" sz="2400" dirty="0" err="1"/>
              <a:t>зброї</a:t>
            </a:r>
            <a:r>
              <a:rPr lang="ru-RU" sz="2400" dirty="0"/>
              <a:t>, 440 </a:t>
            </a:r>
            <a:r>
              <a:rPr lang="ru-RU" sz="2400" dirty="0" err="1"/>
              <a:t>танків</a:t>
            </a:r>
            <a:r>
              <a:rPr lang="ru-RU" sz="2400" dirty="0"/>
              <a:t>, 1 200 </a:t>
            </a:r>
            <a:r>
              <a:rPr lang="ru-RU" sz="2400" dirty="0" err="1"/>
              <a:t>літаків</a:t>
            </a:r>
            <a:r>
              <a:rPr lang="ru-RU" sz="2400" dirty="0"/>
              <a:t>.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73016"/>
            <a:ext cx="47339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36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Сили сторін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 smtClean="0"/>
              <a:t>СРСР</a:t>
            </a:r>
            <a:r>
              <a:rPr lang="en-US" dirty="0" smtClean="0"/>
              <a:t>:</a:t>
            </a:r>
            <a:endParaRPr lang="uk-UA" dirty="0" smtClean="0"/>
          </a:p>
          <a:p>
            <a:r>
              <a:rPr lang="ru-RU" sz="2000" dirty="0" err="1" smtClean="0"/>
              <a:t>Німецьким</a:t>
            </a:r>
            <a:r>
              <a:rPr lang="ru-RU" sz="2000" dirty="0" smtClean="0"/>
              <a:t> </a:t>
            </a:r>
            <a:r>
              <a:rPr lang="ru-RU" sz="2000" dirty="0" err="1"/>
              <a:t>військам</a:t>
            </a:r>
            <a:r>
              <a:rPr lang="ru-RU" sz="2000" dirty="0"/>
              <a:t> </a:t>
            </a:r>
            <a:r>
              <a:rPr lang="ru-RU" sz="2000" dirty="0" err="1"/>
              <a:t>протистояли</a:t>
            </a:r>
            <a:r>
              <a:rPr lang="ru-RU" sz="2000" dirty="0"/>
              <a:t> 8-А, 11-А та 27-А </a:t>
            </a:r>
            <a:r>
              <a:rPr lang="ru-RU" sz="2000" dirty="0" err="1"/>
              <a:t>армії</a:t>
            </a:r>
            <a:r>
              <a:rPr lang="ru-RU" sz="2000" dirty="0"/>
              <a:t> </a:t>
            </a:r>
            <a:r>
              <a:rPr lang="ru-RU" sz="2000" dirty="0" err="1"/>
              <a:t>Північно-Західного</a:t>
            </a:r>
            <a:r>
              <a:rPr lang="ru-RU" sz="2000" dirty="0"/>
              <a:t> фронту. </a:t>
            </a:r>
            <a:r>
              <a:rPr lang="ru-RU" sz="2000" dirty="0" err="1"/>
              <a:t>Повністю</a:t>
            </a:r>
            <a:r>
              <a:rPr lang="ru-RU" sz="2000" dirty="0"/>
              <a:t> </a:t>
            </a:r>
            <a:r>
              <a:rPr lang="ru-RU" sz="2000" dirty="0" err="1"/>
              <a:t>укомплектованими</a:t>
            </a:r>
            <a:r>
              <a:rPr lang="ru-RU" sz="2000" dirty="0"/>
              <a:t> </a:t>
            </a:r>
            <a:r>
              <a:rPr lang="ru-RU" sz="2000" dirty="0" err="1"/>
              <a:t>були</a:t>
            </a:r>
            <a:r>
              <a:rPr lang="ru-RU" sz="2000" dirty="0"/>
              <a:t> </a:t>
            </a:r>
            <a:r>
              <a:rPr lang="ru-RU" sz="2000" dirty="0" err="1"/>
              <a:t>лише</a:t>
            </a:r>
            <a:r>
              <a:rPr lang="ru-RU" sz="2000" dirty="0"/>
              <a:t> 7 </a:t>
            </a:r>
            <a:r>
              <a:rPr lang="ru-RU" sz="2000" dirty="0" err="1"/>
              <a:t>стрілецьких</a:t>
            </a:r>
            <a:r>
              <a:rPr lang="ru-RU" sz="2000" dirty="0"/>
              <a:t> </a:t>
            </a:r>
            <a:r>
              <a:rPr lang="ru-RU" sz="2000" dirty="0" err="1"/>
              <a:t>дивізій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23, в 11 </a:t>
            </a:r>
            <a:r>
              <a:rPr lang="ru-RU" sz="2000" dirty="0" err="1"/>
              <a:t>дивізіях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по 2-3 тис. </a:t>
            </a:r>
            <a:r>
              <a:rPr lang="ru-RU" sz="2000" dirty="0" err="1"/>
              <a:t>бійців</a:t>
            </a:r>
            <a:r>
              <a:rPr lang="ru-RU" sz="2000" dirty="0"/>
              <a:t>, у 3 </a:t>
            </a:r>
            <a:r>
              <a:rPr lang="ru-RU" sz="2000" dirty="0" err="1"/>
              <a:t>механізованих</a:t>
            </a:r>
            <a:r>
              <a:rPr lang="ru-RU" sz="2000" dirty="0"/>
              <a:t> корпусах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лише</a:t>
            </a:r>
            <a:r>
              <a:rPr lang="ru-RU" sz="2000" dirty="0"/>
              <a:t> 332 танки. </a:t>
            </a:r>
            <a:r>
              <a:rPr lang="ru-RU" sz="2000" dirty="0" err="1"/>
              <a:t>Всього</a:t>
            </a:r>
            <a:r>
              <a:rPr lang="ru-RU" sz="2000" dirty="0"/>
              <a:t> у </a:t>
            </a:r>
            <a:r>
              <a:rPr lang="ru-RU" sz="2000" dirty="0" err="1"/>
              <a:t>складі</a:t>
            </a:r>
            <a:r>
              <a:rPr lang="ru-RU" sz="2000" dirty="0"/>
              <a:t> </a:t>
            </a:r>
            <a:r>
              <a:rPr lang="ru-RU" sz="2000" dirty="0" err="1"/>
              <a:t>Північного</a:t>
            </a:r>
            <a:r>
              <a:rPr lang="ru-RU" sz="2000" dirty="0"/>
              <a:t> та </a:t>
            </a:r>
            <a:r>
              <a:rPr lang="ru-RU" sz="2000" dirty="0" err="1"/>
              <a:t>Північно-Західного</a:t>
            </a:r>
            <a:r>
              <a:rPr lang="ru-RU" sz="2000" dirty="0"/>
              <a:t> </a:t>
            </a:r>
            <a:r>
              <a:rPr lang="ru-RU" sz="2000" dirty="0" err="1"/>
              <a:t>фронтів</a:t>
            </a:r>
            <a:r>
              <a:rPr lang="ru-RU" sz="2000" dirty="0"/>
              <a:t> </a:t>
            </a:r>
            <a:r>
              <a:rPr lang="ru-RU" sz="2000" dirty="0" err="1"/>
              <a:t>було</a:t>
            </a:r>
            <a:r>
              <a:rPr lang="ru-RU" sz="2000" dirty="0"/>
              <a:t> 45 </a:t>
            </a:r>
            <a:r>
              <a:rPr lang="ru-RU" sz="2000" dirty="0" err="1"/>
              <a:t>дивізій</a:t>
            </a:r>
            <a:r>
              <a:rPr lang="ru-RU" sz="2000" dirty="0"/>
              <a:t>, 3 </a:t>
            </a:r>
            <a:r>
              <a:rPr lang="ru-RU" sz="2000" dirty="0" err="1"/>
              <a:t>бригади</a:t>
            </a:r>
            <a:r>
              <a:rPr lang="ru-RU" sz="2000" dirty="0"/>
              <a:t>, 540 </a:t>
            </a:r>
            <a:r>
              <a:rPr lang="ru-RU" sz="2000" dirty="0" err="1"/>
              <a:t>тисяч</a:t>
            </a:r>
            <a:r>
              <a:rPr lang="ru-RU" sz="2000" dirty="0"/>
              <a:t> </a:t>
            </a:r>
            <a:r>
              <a:rPr lang="ru-RU" sz="2000" dirty="0" err="1"/>
              <a:t>особового</a:t>
            </a:r>
            <a:r>
              <a:rPr lang="ru-RU" sz="2000" dirty="0"/>
              <a:t> складу, 5 000 </a:t>
            </a:r>
            <a:r>
              <a:rPr lang="ru-RU" sz="2000" dirty="0" err="1"/>
              <a:t>одиниць</a:t>
            </a:r>
            <a:r>
              <a:rPr lang="ru-RU" sz="2000" dirty="0"/>
              <a:t> </a:t>
            </a:r>
            <a:r>
              <a:rPr lang="ru-RU" sz="2000" dirty="0" err="1"/>
              <a:t>зброї</a:t>
            </a:r>
            <a:r>
              <a:rPr lang="ru-RU" sz="2000" dirty="0"/>
              <a:t>, 700 </a:t>
            </a:r>
            <a:r>
              <a:rPr lang="ru-RU" sz="2000" dirty="0" err="1"/>
              <a:t>танків</a:t>
            </a:r>
            <a:r>
              <a:rPr lang="ru-RU" sz="2000" dirty="0"/>
              <a:t>, 235 </a:t>
            </a:r>
            <a:r>
              <a:rPr lang="ru-RU" sz="2000" dirty="0" err="1"/>
              <a:t>літаків</a:t>
            </a:r>
            <a:r>
              <a:rPr lang="ru-RU" sz="2000" dirty="0"/>
              <a:t>.</a:t>
            </a:r>
            <a:endParaRPr lang="ru-RU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33056"/>
            <a:ext cx="42672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09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/>
              <a:t>Хроніка</a:t>
            </a:r>
            <a:r>
              <a:rPr lang="ru-RU" sz="3200" dirty="0"/>
              <a:t> </a:t>
            </a:r>
            <a:r>
              <a:rPr lang="ru-RU" sz="3200" dirty="0" err="1"/>
              <a:t>блокади</a:t>
            </a: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7500" lnSpcReduction="20000"/>
          </a:bodyPr>
          <a:lstStyle/>
          <a:p>
            <a:pPr lvl="1"/>
            <a:r>
              <a:rPr lang="ru-RU" sz="8000" dirty="0" smtClean="0"/>
              <a:t>1.</a:t>
            </a:r>
            <a:r>
              <a:rPr lang="ru-RU" sz="8000" dirty="0"/>
              <a:t> </a:t>
            </a:r>
            <a:r>
              <a:rPr lang="ru-RU" sz="8000" dirty="0" err="1"/>
              <a:t>Осінь</a:t>
            </a:r>
            <a:r>
              <a:rPr lang="ru-RU" sz="8000" dirty="0"/>
              <a:t> 1941</a:t>
            </a:r>
          </a:p>
          <a:p>
            <a:pPr lvl="1"/>
            <a:r>
              <a:rPr lang="ru-RU" sz="8000" dirty="0" smtClean="0"/>
              <a:t>2.</a:t>
            </a:r>
            <a:r>
              <a:rPr lang="ru-RU" sz="8000" dirty="0"/>
              <a:t> Зима 1941–1942</a:t>
            </a:r>
          </a:p>
          <a:p>
            <a:pPr lvl="1"/>
            <a:r>
              <a:rPr lang="ru-RU" sz="8000" u="sng" dirty="0" smtClean="0"/>
              <a:t>4.</a:t>
            </a:r>
            <a:r>
              <a:rPr lang="ru-RU" sz="8000" u="sng" dirty="0"/>
              <a:t> </a:t>
            </a:r>
            <a:r>
              <a:rPr lang="ru-RU" sz="8000" u="sng" dirty="0" err="1"/>
              <a:t>Спроби</a:t>
            </a:r>
            <a:r>
              <a:rPr lang="ru-RU" sz="8000" u="sng" dirty="0"/>
              <a:t> </a:t>
            </a:r>
            <a:r>
              <a:rPr lang="ru-RU" sz="8000" u="sng" dirty="0" err="1"/>
              <a:t>прориву</a:t>
            </a:r>
            <a:r>
              <a:rPr lang="ru-RU" sz="8000" u="sng" dirty="0"/>
              <a:t> </a:t>
            </a:r>
            <a:r>
              <a:rPr lang="ru-RU" sz="8000" u="sng" dirty="0" err="1"/>
              <a:t>блокади</a:t>
            </a:r>
            <a:endParaRPr lang="ru-RU" sz="8000" dirty="0"/>
          </a:p>
          <a:p>
            <a:pPr lvl="1"/>
            <a:r>
              <a:rPr lang="ru-RU" sz="8000" dirty="0" smtClean="0"/>
              <a:t>5.</a:t>
            </a:r>
            <a:r>
              <a:rPr lang="ru-RU" sz="8000" dirty="0"/>
              <a:t> Весна-зима 1942</a:t>
            </a:r>
          </a:p>
          <a:p>
            <a:pPr lvl="1"/>
            <a:r>
              <a:rPr lang="ru-RU" sz="8000" dirty="0" smtClean="0"/>
              <a:t>6.</a:t>
            </a:r>
            <a:r>
              <a:rPr lang="ru-RU" sz="8000" dirty="0"/>
              <a:t> 1943 </a:t>
            </a:r>
            <a:r>
              <a:rPr lang="ru-RU" sz="8000" dirty="0" err="1"/>
              <a:t>рік</a:t>
            </a:r>
            <a:r>
              <a:rPr lang="ru-RU" sz="8000" dirty="0"/>
              <a:t> і </a:t>
            </a:r>
            <a:r>
              <a:rPr lang="ru-RU" sz="8000" dirty="0" err="1"/>
              <a:t>повне</a:t>
            </a:r>
            <a:r>
              <a:rPr lang="ru-RU" sz="8000" dirty="0"/>
              <a:t> </a:t>
            </a:r>
            <a:r>
              <a:rPr lang="ru-RU" sz="8000" dirty="0" err="1"/>
              <a:t>зняття</a:t>
            </a:r>
            <a:r>
              <a:rPr lang="ru-RU" sz="8000" dirty="0"/>
              <a:t> </a:t>
            </a:r>
            <a:r>
              <a:rPr lang="ru-RU" sz="8000" dirty="0" err="1"/>
              <a:t>блокади</a:t>
            </a:r>
            <a:endParaRPr lang="ru-RU" sz="8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09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r>
              <a:rPr lang="uk-UA" dirty="0" smtClean="0"/>
              <a:t>Осінь 1941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124744"/>
            <a:ext cx="7924800" cy="4590256"/>
          </a:xfrm>
        </p:spPr>
        <p:txBody>
          <a:bodyPr>
            <a:normAutofit/>
          </a:bodyPr>
          <a:lstStyle/>
          <a:p>
            <a:r>
              <a:rPr lang="ru-RU" sz="2000" dirty="0"/>
              <a:t>30 </a:t>
            </a:r>
            <a:r>
              <a:rPr lang="ru-RU" sz="2000" dirty="0" err="1"/>
              <a:t>серпня</a:t>
            </a:r>
            <a:r>
              <a:rPr lang="ru-RU" sz="2000" dirty="0"/>
              <a:t> 1941 року </a:t>
            </a:r>
            <a:r>
              <a:rPr lang="ru-RU" sz="2000" dirty="0" err="1"/>
              <a:t>Державний</a:t>
            </a:r>
            <a:r>
              <a:rPr lang="ru-RU" sz="2000" dirty="0"/>
              <a:t> </a:t>
            </a:r>
            <a:r>
              <a:rPr lang="ru-RU" sz="2000" dirty="0" err="1"/>
              <a:t>комітет</a:t>
            </a:r>
            <a:r>
              <a:rPr lang="ru-RU" sz="2000" dirty="0"/>
              <a:t> оборони </a:t>
            </a:r>
            <a:r>
              <a:rPr lang="ru-RU" sz="2000" dirty="0" err="1"/>
              <a:t>прийняв</a:t>
            </a:r>
            <a:r>
              <a:rPr lang="ru-RU" sz="2000" dirty="0"/>
              <a:t> </a:t>
            </a:r>
            <a:r>
              <a:rPr lang="ru-RU" sz="2000" dirty="0" err="1"/>
              <a:t>рішення</a:t>
            </a:r>
            <a:r>
              <a:rPr lang="ru-RU" sz="2000" dirty="0"/>
              <a:t> про доставку </a:t>
            </a:r>
            <a:r>
              <a:rPr lang="ru-RU" sz="2000" dirty="0" err="1"/>
              <a:t>вантажів</a:t>
            </a:r>
            <a:r>
              <a:rPr lang="ru-RU" sz="2000" dirty="0"/>
              <a:t> до </a:t>
            </a:r>
            <a:r>
              <a:rPr lang="ru-RU" sz="2000" dirty="0" err="1"/>
              <a:t>Ленінграда</a:t>
            </a:r>
            <a:r>
              <a:rPr lang="ru-RU" sz="2000" dirty="0"/>
              <a:t> через Ладогу. На </a:t>
            </a:r>
            <a:r>
              <a:rPr lang="ru-RU" sz="2000" dirty="0" err="1"/>
              <a:t>західному</a:t>
            </a:r>
            <a:r>
              <a:rPr lang="ru-RU" sz="2000" dirty="0"/>
              <a:t> </a:t>
            </a:r>
            <a:r>
              <a:rPr lang="ru-RU" sz="2000" dirty="0" err="1"/>
              <a:t>березі</a:t>
            </a:r>
            <a:r>
              <a:rPr lang="ru-RU" sz="2000" dirty="0"/>
              <a:t> </a:t>
            </a:r>
            <a:r>
              <a:rPr lang="ru-RU" sz="2000" dirty="0" err="1"/>
              <a:t>розпочалося</a:t>
            </a:r>
            <a:r>
              <a:rPr lang="ru-RU" sz="2000" dirty="0"/>
              <a:t> </a:t>
            </a:r>
            <a:r>
              <a:rPr lang="ru-RU" sz="2000" dirty="0" err="1"/>
              <a:t>будівництво</a:t>
            </a:r>
            <a:r>
              <a:rPr lang="ru-RU" sz="2000" dirty="0"/>
              <a:t> порту за 55 </a:t>
            </a:r>
            <a:r>
              <a:rPr lang="ru-RU" sz="2000" dirty="0" err="1"/>
              <a:t>кілометрів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міста</a:t>
            </a:r>
            <a:r>
              <a:rPr lang="ru-RU" sz="2000" dirty="0"/>
              <a:t>. </a:t>
            </a:r>
            <a:r>
              <a:rPr lang="ru-RU" sz="2000" dirty="0" err="1"/>
              <a:t>Перші</a:t>
            </a:r>
            <a:r>
              <a:rPr lang="ru-RU" sz="2000" dirty="0"/>
              <a:t> </a:t>
            </a:r>
            <a:r>
              <a:rPr lang="ru-RU" sz="2000" dirty="0" err="1"/>
              <a:t>баржі</a:t>
            </a:r>
            <a:r>
              <a:rPr lang="ru-RU" sz="2000" dirty="0"/>
              <a:t> </a:t>
            </a:r>
            <a:r>
              <a:rPr lang="ru-RU" sz="2000" dirty="0" err="1"/>
              <a:t>прийшли</a:t>
            </a:r>
            <a:r>
              <a:rPr lang="ru-RU" sz="2000" dirty="0"/>
              <a:t> </a:t>
            </a:r>
            <a:r>
              <a:rPr lang="ru-RU" sz="2000" dirty="0" err="1"/>
              <a:t>вже</a:t>
            </a:r>
            <a:r>
              <a:rPr lang="ru-RU" sz="2000" dirty="0"/>
              <a:t> 12 </a:t>
            </a:r>
            <a:r>
              <a:rPr lang="ru-RU" sz="2000" dirty="0" err="1"/>
              <a:t>вересня</a:t>
            </a:r>
            <a:r>
              <a:rPr lang="ru-RU" sz="2000" dirty="0"/>
              <a:t>. Вони привезли 626 тонн зерна та 116 тонн </a:t>
            </a:r>
            <a:r>
              <a:rPr lang="ru-RU" sz="2000" dirty="0" err="1"/>
              <a:t>борошна</a:t>
            </a:r>
            <a:r>
              <a:rPr lang="ru-RU" sz="2000" dirty="0"/>
              <a:t>. </a:t>
            </a:r>
            <a:r>
              <a:rPr lang="ru-RU" sz="2000" dirty="0" err="1"/>
              <a:t>Протягом</a:t>
            </a:r>
            <a:r>
              <a:rPr lang="ru-RU" sz="2000" dirty="0"/>
              <a:t> 12 вересня-15 листопада через озеро </a:t>
            </a:r>
            <a:r>
              <a:rPr lang="ru-RU" sz="2000" dirty="0" err="1"/>
              <a:t>було</a:t>
            </a:r>
            <a:r>
              <a:rPr lang="ru-RU" sz="2000" dirty="0"/>
              <a:t> переправлена 24 097 тонн зерна, </a:t>
            </a:r>
            <a:r>
              <a:rPr lang="ru-RU" sz="2000" dirty="0" err="1"/>
              <a:t>борошна</a:t>
            </a:r>
            <a:r>
              <a:rPr lang="ru-RU" sz="2000" dirty="0"/>
              <a:t> та </a:t>
            </a:r>
            <a:r>
              <a:rPr lang="ru-RU" sz="2000" dirty="0" err="1"/>
              <a:t>крупи</a:t>
            </a:r>
            <a:r>
              <a:rPr lang="ru-RU" sz="2000" dirty="0"/>
              <a:t>, </a:t>
            </a:r>
            <a:r>
              <a:rPr lang="ru-RU" sz="2000" dirty="0" err="1"/>
              <a:t>понад</a:t>
            </a:r>
            <a:r>
              <a:rPr lang="ru-RU" sz="2000" dirty="0"/>
              <a:t> 1130 тонн мяса, </a:t>
            </a:r>
            <a:r>
              <a:rPr lang="ru-RU" sz="2000" dirty="0" err="1"/>
              <a:t>молочних</a:t>
            </a:r>
            <a:r>
              <a:rPr lang="ru-RU" sz="2000" dirty="0"/>
              <a:t> </a:t>
            </a:r>
            <a:r>
              <a:rPr lang="ru-RU" sz="2000" dirty="0" err="1"/>
              <a:t>продуктів</a:t>
            </a:r>
            <a:r>
              <a:rPr lang="ru-RU" sz="2000" dirty="0"/>
              <a:t> та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продуктів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З 1 </a:t>
            </a:r>
            <a:r>
              <a:rPr lang="ru-RU" sz="2000" dirty="0" err="1"/>
              <a:t>жовтня</a:t>
            </a:r>
            <a:r>
              <a:rPr lang="ru-RU" sz="2000" dirty="0"/>
              <a:t> </a:t>
            </a:r>
            <a:r>
              <a:rPr lang="ru-RU" sz="2000" dirty="0" err="1"/>
              <a:t>робітники</a:t>
            </a:r>
            <a:r>
              <a:rPr lang="ru-RU" sz="2000" dirty="0"/>
              <a:t> та </a:t>
            </a:r>
            <a:r>
              <a:rPr lang="ru-RU" sz="2000" dirty="0" err="1"/>
              <a:t>інженерно-технічні</a:t>
            </a:r>
            <a:r>
              <a:rPr lang="ru-RU" sz="2000" dirty="0"/>
              <a:t> </a:t>
            </a:r>
            <a:r>
              <a:rPr lang="ru-RU" sz="2000" dirty="0" err="1"/>
              <a:t>працівники</a:t>
            </a:r>
            <a:r>
              <a:rPr lang="ru-RU" sz="2000" dirty="0"/>
              <a:t> стали </a:t>
            </a:r>
            <a:r>
              <a:rPr lang="ru-RU" sz="2000" dirty="0" err="1"/>
              <a:t>отримувати</a:t>
            </a:r>
            <a:r>
              <a:rPr lang="ru-RU" sz="2000" dirty="0"/>
              <a:t> за </a:t>
            </a:r>
            <a:r>
              <a:rPr lang="ru-RU" sz="2000" dirty="0" err="1"/>
              <a:t>картками</a:t>
            </a:r>
            <a:r>
              <a:rPr lang="ru-RU" sz="2000" dirty="0"/>
              <a:t> 400 </a:t>
            </a:r>
            <a:r>
              <a:rPr lang="ru-RU" sz="2000" dirty="0" err="1"/>
              <a:t>грамів</a:t>
            </a:r>
            <a:r>
              <a:rPr lang="ru-RU" sz="2000" dirty="0"/>
              <a:t> </a:t>
            </a:r>
            <a:r>
              <a:rPr lang="ru-RU" sz="2000" dirty="0" err="1"/>
              <a:t>хліба</a:t>
            </a:r>
            <a:r>
              <a:rPr lang="ru-RU" sz="2000" dirty="0"/>
              <a:t> на </a:t>
            </a:r>
            <a:r>
              <a:rPr lang="ru-RU" sz="2000" dirty="0" err="1"/>
              <a:t>добу</a:t>
            </a:r>
            <a:r>
              <a:rPr lang="ru-RU" sz="2000" dirty="0"/>
              <a:t>, </a:t>
            </a:r>
            <a:r>
              <a:rPr lang="ru-RU" sz="2000" dirty="0" err="1"/>
              <a:t>всі</a:t>
            </a:r>
            <a:r>
              <a:rPr lang="ru-RU" sz="2000" dirty="0"/>
              <a:t> </a:t>
            </a:r>
            <a:r>
              <a:rPr lang="ru-RU" sz="2000" dirty="0" err="1"/>
              <a:t>інші</a:t>
            </a:r>
            <a:r>
              <a:rPr lang="ru-RU" sz="2000" dirty="0"/>
              <a:t> — по 200 </a:t>
            </a:r>
            <a:r>
              <a:rPr lang="ru-RU" sz="2000" dirty="0" err="1"/>
              <a:t>грамів</a:t>
            </a:r>
            <a:r>
              <a:rPr lang="ru-RU" sz="2000" dirty="0"/>
              <a:t>. </a:t>
            </a:r>
            <a:r>
              <a:rPr lang="ru-RU" sz="2000" dirty="0" err="1"/>
              <a:t>Різко</a:t>
            </a:r>
            <a:r>
              <a:rPr lang="ru-RU" sz="2000" dirty="0"/>
              <a:t> </a:t>
            </a:r>
            <a:r>
              <a:rPr lang="ru-RU" sz="2000" dirty="0" err="1"/>
              <a:t>скоротилася</a:t>
            </a:r>
            <a:r>
              <a:rPr lang="ru-RU" sz="2000" dirty="0"/>
              <a:t> </a:t>
            </a:r>
            <a:r>
              <a:rPr lang="ru-RU" sz="2000" dirty="0" err="1"/>
              <a:t>видача</a:t>
            </a:r>
            <a:r>
              <a:rPr lang="ru-RU" sz="2000" dirty="0"/>
              <a:t>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продуктів</a:t>
            </a:r>
            <a:r>
              <a:rPr lang="ru-RU" sz="2000" dirty="0"/>
              <a:t>. З </a:t>
            </a:r>
            <a:r>
              <a:rPr lang="ru-RU" sz="2000" dirty="0" err="1"/>
              <a:t>пивоварних</a:t>
            </a:r>
            <a:r>
              <a:rPr lang="ru-RU" sz="2000" dirty="0"/>
              <a:t> </a:t>
            </a:r>
            <a:r>
              <a:rPr lang="ru-RU" sz="2000" dirty="0" err="1"/>
              <a:t>заводів</a:t>
            </a:r>
            <a:r>
              <a:rPr lang="ru-RU" sz="2000" dirty="0"/>
              <a:t> забрали 8 000 тонн солоду і перемололи </a:t>
            </a:r>
            <a:r>
              <a:rPr lang="ru-RU" sz="2000" dirty="0" err="1"/>
              <a:t>їх</a:t>
            </a:r>
            <a:r>
              <a:rPr lang="ru-RU" sz="2000" dirty="0"/>
              <a:t>. На </a:t>
            </a:r>
            <a:r>
              <a:rPr lang="ru-RU" sz="2000" dirty="0" err="1"/>
              <a:t>млинах</a:t>
            </a:r>
            <a:r>
              <a:rPr lang="ru-RU" sz="2000" dirty="0"/>
              <a:t> </a:t>
            </a:r>
            <a:r>
              <a:rPr lang="ru-RU" sz="2000" dirty="0" err="1"/>
              <a:t>розкрили</a:t>
            </a:r>
            <a:r>
              <a:rPr lang="ru-RU" sz="2000" dirty="0"/>
              <a:t> </a:t>
            </a:r>
            <a:r>
              <a:rPr lang="ru-RU" sz="2000" dirty="0" err="1"/>
              <a:t>підлоги</a:t>
            </a:r>
            <a:r>
              <a:rPr lang="ru-RU" sz="2000" dirty="0"/>
              <a:t> і </a:t>
            </a:r>
            <a:r>
              <a:rPr lang="ru-RU" sz="2000" dirty="0" err="1"/>
              <a:t>зібрали</a:t>
            </a:r>
            <a:r>
              <a:rPr lang="ru-RU" sz="2000" dirty="0"/>
              <a:t> весь </a:t>
            </a:r>
            <a:r>
              <a:rPr lang="ru-RU" sz="2000" dirty="0" err="1"/>
              <a:t>борошняний</a:t>
            </a:r>
            <a:r>
              <a:rPr lang="ru-RU" sz="2000" dirty="0"/>
              <a:t> </a:t>
            </a:r>
            <a:r>
              <a:rPr lang="ru-RU" sz="2000" dirty="0" smtClean="0"/>
              <a:t>пил.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3209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4800" cy="922114"/>
          </a:xfrm>
        </p:spPr>
        <p:txBody>
          <a:bodyPr/>
          <a:lstStyle/>
          <a:p>
            <a:r>
              <a:rPr lang="ru-RU" b="1" dirty="0"/>
              <a:t>Зима 1941–1942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196752"/>
            <a:ext cx="7924800" cy="4518248"/>
          </a:xfrm>
        </p:spPr>
        <p:txBody>
          <a:bodyPr/>
          <a:lstStyle/>
          <a:p>
            <a:r>
              <a:rPr lang="ru-RU" dirty="0"/>
              <a:t>20 </a:t>
            </a:r>
            <a:r>
              <a:rPr lang="ru-RU" dirty="0" smtClean="0"/>
              <a:t>листопада</a:t>
            </a:r>
            <a:r>
              <a:rPr lang="ru-RU" dirty="0"/>
              <a:t> </a:t>
            </a:r>
            <a:r>
              <a:rPr lang="ru-RU" dirty="0" smtClean="0"/>
              <a:t>1941</a:t>
            </a:r>
            <a:r>
              <a:rPr lang="ru-RU" dirty="0"/>
              <a:t> </a:t>
            </a:r>
            <a:r>
              <a:rPr lang="ru-RU" dirty="0" err="1"/>
              <a:t>вп'яте</a:t>
            </a:r>
            <a:r>
              <a:rPr lang="ru-RU" dirty="0"/>
              <a:t> для </a:t>
            </a:r>
            <a:r>
              <a:rPr lang="ru-RU" dirty="0" err="1"/>
              <a:t>населення</a:t>
            </a:r>
            <a:r>
              <a:rPr lang="ru-RU" dirty="0"/>
              <a:t> та </a:t>
            </a:r>
            <a:r>
              <a:rPr lang="ru-RU" dirty="0" err="1"/>
              <a:t>втретє</a:t>
            </a:r>
            <a:r>
              <a:rPr lang="ru-RU" dirty="0"/>
              <a:t> для </a:t>
            </a:r>
            <a:r>
              <a:rPr lang="ru-RU" dirty="0" err="1"/>
              <a:t>військових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скорочені</a:t>
            </a:r>
            <a:r>
              <a:rPr lang="ru-RU" dirty="0"/>
              <a:t> </a:t>
            </a:r>
            <a:r>
              <a:rPr lang="ru-RU" dirty="0" err="1"/>
              <a:t>норми</a:t>
            </a:r>
            <a:r>
              <a:rPr lang="ru-RU" dirty="0"/>
              <a:t> </a:t>
            </a:r>
            <a:r>
              <a:rPr lang="ru-RU" dirty="0" err="1"/>
              <a:t>видачі</a:t>
            </a:r>
            <a:r>
              <a:rPr lang="ru-RU" dirty="0"/>
              <a:t> </a:t>
            </a:r>
            <a:r>
              <a:rPr lang="ru-RU" dirty="0" err="1"/>
              <a:t>хліба</a:t>
            </a:r>
            <a:r>
              <a:rPr lang="ru-RU" dirty="0"/>
              <a:t>. </a:t>
            </a:r>
            <a:r>
              <a:rPr lang="ru-RU" dirty="0" err="1"/>
              <a:t>Військові</a:t>
            </a:r>
            <a:r>
              <a:rPr lang="ru-RU" dirty="0"/>
              <a:t> </a:t>
            </a:r>
            <a:r>
              <a:rPr lang="ru-RU" dirty="0" err="1"/>
              <a:t>одержували</a:t>
            </a:r>
            <a:r>
              <a:rPr lang="ru-RU" dirty="0"/>
              <a:t> по 500 </a:t>
            </a:r>
            <a:r>
              <a:rPr lang="ru-RU" dirty="0" err="1"/>
              <a:t>грамів</a:t>
            </a:r>
            <a:r>
              <a:rPr lang="ru-RU" dirty="0"/>
              <a:t>, </a:t>
            </a:r>
            <a:r>
              <a:rPr lang="ru-RU" dirty="0" err="1"/>
              <a:t>робочі</a:t>
            </a:r>
            <a:r>
              <a:rPr lang="ru-RU" dirty="0"/>
              <a:t> — 250,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решта</a:t>
            </a:r>
            <a:r>
              <a:rPr lang="ru-RU" dirty="0"/>
              <a:t> — по 125 </a:t>
            </a:r>
            <a:r>
              <a:rPr lang="ru-RU" dirty="0" err="1"/>
              <a:t>грамів</a:t>
            </a:r>
            <a:r>
              <a:rPr lang="ru-RU" dirty="0"/>
              <a:t>. </a:t>
            </a:r>
            <a:r>
              <a:rPr lang="ru-RU" dirty="0" err="1"/>
              <a:t>Розпочався</a:t>
            </a:r>
            <a:r>
              <a:rPr lang="ru-RU" dirty="0"/>
              <a:t> </a:t>
            </a:r>
            <a:r>
              <a:rPr lang="ru-RU" dirty="0" err="1"/>
              <a:t>страшний</a:t>
            </a:r>
            <a:r>
              <a:rPr lang="ru-RU" dirty="0"/>
              <a:t> голод. Люди помирали </a:t>
            </a:r>
            <a:r>
              <a:rPr lang="ru-RU" dirty="0" err="1"/>
              <a:t>від</a:t>
            </a:r>
            <a:r>
              <a:rPr lang="ru-RU" dirty="0"/>
              <a:t> «</a:t>
            </a:r>
            <a:r>
              <a:rPr lang="ru-RU" dirty="0" err="1"/>
              <a:t>ленінградської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» — </a:t>
            </a:r>
            <a:r>
              <a:rPr lang="ru-RU" dirty="0" err="1"/>
              <a:t>дистрофії</a:t>
            </a:r>
            <a:r>
              <a:rPr lang="ru-RU" dirty="0"/>
              <a:t>. Запаси, </a:t>
            </a:r>
            <a:r>
              <a:rPr lang="ru-RU" dirty="0" err="1"/>
              <a:t>зроблені</a:t>
            </a:r>
            <a:r>
              <a:rPr lang="ru-RU" dirty="0"/>
              <a:t> в </a:t>
            </a:r>
            <a:r>
              <a:rPr lang="ru-RU" dirty="0" err="1"/>
              <a:t>сім'ях</a:t>
            </a:r>
            <a:r>
              <a:rPr lang="ru-RU" dirty="0"/>
              <a:t>,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закінчилися</a:t>
            </a:r>
            <a:r>
              <a:rPr lang="ru-RU" dirty="0"/>
              <a:t>. Люди </a:t>
            </a:r>
            <a:r>
              <a:rPr lang="ru-RU" dirty="0" err="1"/>
              <a:t>вмирали</a:t>
            </a:r>
            <a:r>
              <a:rPr lang="ru-RU" dirty="0"/>
              <a:t> на </a:t>
            </a:r>
            <a:r>
              <a:rPr lang="ru-RU" dirty="0" err="1"/>
              <a:t>вулицях</a:t>
            </a:r>
            <a:r>
              <a:rPr lang="ru-RU" dirty="0"/>
              <a:t>, просто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руху</a:t>
            </a:r>
            <a:r>
              <a:rPr lang="ru-RU" dirty="0"/>
              <a:t>.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похоронні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забирали </a:t>
            </a:r>
            <a:r>
              <a:rPr lang="ru-RU" dirty="0" err="1"/>
              <a:t>трупи</a:t>
            </a:r>
            <a:r>
              <a:rPr lang="ru-RU" dirty="0"/>
              <a:t> сотнями. </a:t>
            </a:r>
            <a:r>
              <a:rPr lang="ru-RU" dirty="0" err="1"/>
              <a:t>Щодня</a:t>
            </a:r>
            <a:r>
              <a:rPr lang="ru-RU" dirty="0"/>
              <a:t> в </a:t>
            </a:r>
            <a:r>
              <a:rPr lang="ru-RU" dirty="0" err="1" smtClean="0"/>
              <a:t>середньому</a:t>
            </a:r>
            <a:r>
              <a:rPr lang="ru-RU" dirty="0" smtClean="0"/>
              <a:t> </a:t>
            </a:r>
            <a:r>
              <a:rPr lang="ru-RU" dirty="0"/>
              <a:t>помирало </a:t>
            </a:r>
            <a:r>
              <a:rPr lang="ru-RU" dirty="0" err="1"/>
              <a:t>близько</a:t>
            </a:r>
            <a:r>
              <a:rPr lang="ru-RU" dirty="0"/>
              <a:t> 4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3713609" cy="250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Ленинград. Ребенок-дистрофик во время блокады города в годы Великой Отечественной войн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16832"/>
            <a:ext cx="5688632" cy="387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6781"/>
            <a:ext cx="64293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9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/>
          <a:lstStyle/>
          <a:p>
            <a:r>
              <a:rPr lang="uk-UA" dirty="0" smtClean="0"/>
              <a:t>Голод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9588" y="1196752"/>
            <a:ext cx="7924800" cy="4114800"/>
          </a:xfrm>
        </p:spPr>
        <p:txBody>
          <a:bodyPr>
            <a:normAutofit/>
          </a:bodyPr>
          <a:lstStyle/>
          <a:p>
            <a:r>
              <a:rPr lang="ru-RU" sz="2000" dirty="0"/>
              <a:t>За </a:t>
            </a:r>
            <a:r>
              <a:rPr lang="ru-RU" sz="2000" dirty="0" err="1"/>
              <a:t>грудень</a:t>
            </a:r>
            <a:r>
              <a:rPr lang="ru-RU" sz="2000" dirty="0"/>
              <a:t> 1941 року померло 52 881 </a:t>
            </a:r>
            <a:r>
              <a:rPr lang="ru-RU" sz="2000" dirty="0" err="1"/>
              <a:t>осіб</a:t>
            </a:r>
            <a:r>
              <a:rPr lang="ru-RU" sz="2000" dirty="0"/>
              <a:t>, за </a:t>
            </a:r>
            <a:r>
              <a:rPr lang="ru-RU" sz="2000" dirty="0" err="1"/>
              <a:t>січень</a:t>
            </a:r>
            <a:r>
              <a:rPr lang="ru-RU" sz="2000" dirty="0"/>
              <a:t> 1942 року — 96 751. В лютому </a:t>
            </a:r>
            <a:r>
              <a:rPr lang="ru-RU" sz="2000" dirty="0" err="1"/>
              <a:t>смертність</a:t>
            </a:r>
            <a:r>
              <a:rPr lang="ru-RU" sz="2000" dirty="0"/>
              <a:t> </a:t>
            </a:r>
            <a:r>
              <a:rPr lang="ru-RU" sz="2000" dirty="0" err="1"/>
              <a:t>дещо</a:t>
            </a:r>
            <a:r>
              <a:rPr lang="ru-RU" sz="2000" dirty="0"/>
              <a:t> </a:t>
            </a:r>
            <a:r>
              <a:rPr lang="ru-RU" sz="2000" dirty="0" err="1"/>
              <a:t>знизилася</a:t>
            </a:r>
            <a:r>
              <a:rPr lang="ru-RU" sz="2000" dirty="0"/>
              <a:t> —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зареєстровано</a:t>
            </a:r>
            <a:r>
              <a:rPr lang="ru-RU" sz="2000" dirty="0"/>
              <a:t> </a:t>
            </a:r>
            <a:r>
              <a:rPr lang="ru-RU" sz="2000" dirty="0" err="1"/>
              <a:t>близько</a:t>
            </a:r>
            <a:r>
              <a:rPr lang="ru-RU" sz="2000" dirty="0"/>
              <a:t> 75 </a:t>
            </a:r>
            <a:r>
              <a:rPr lang="ru-RU" sz="2000" dirty="0" err="1"/>
              <a:t>тисяч</a:t>
            </a:r>
            <a:r>
              <a:rPr lang="ru-RU" sz="2000" dirty="0"/>
              <a:t> </a:t>
            </a:r>
            <a:r>
              <a:rPr lang="ru-RU" sz="2000" dirty="0" err="1"/>
              <a:t>небіжчиків</a:t>
            </a:r>
            <a:r>
              <a:rPr lang="ru-RU" sz="2000" dirty="0"/>
              <a:t>. </a:t>
            </a:r>
            <a:r>
              <a:rPr lang="ru-RU" sz="2000" dirty="0" err="1"/>
              <a:t>Смертність</a:t>
            </a:r>
            <a:r>
              <a:rPr lang="ru-RU" sz="2000" dirty="0"/>
              <a:t> </a:t>
            </a:r>
            <a:r>
              <a:rPr lang="ru-RU" sz="2000" dirty="0" err="1"/>
              <a:t>серед</a:t>
            </a:r>
            <a:r>
              <a:rPr lang="ru-RU" sz="2000" dirty="0"/>
              <a:t> </a:t>
            </a:r>
            <a:r>
              <a:rPr lang="ru-RU" sz="2000" dirty="0" err="1"/>
              <a:t>чоловіків</a:t>
            </a:r>
            <a:r>
              <a:rPr lang="ru-RU" sz="2000" dirty="0"/>
              <a:t> </a:t>
            </a:r>
            <a:r>
              <a:rPr lang="ru-RU" sz="2000" dirty="0" err="1"/>
              <a:t>була</a:t>
            </a:r>
            <a:r>
              <a:rPr lang="ru-RU" sz="2000" dirty="0"/>
              <a:t> </a:t>
            </a:r>
            <a:r>
              <a:rPr lang="ru-RU" sz="2000" dirty="0" err="1"/>
              <a:t>значно</a:t>
            </a:r>
            <a:r>
              <a:rPr lang="ru-RU" sz="2000" dirty="0"/>
              <a:t> </a:t>
            </a:r>
            <a:r>
              <a:rPr lang="ru-RU" sz="2000" dirty="0" err="1"/>
              <a:t>вищою</a:t>
            </a:r>
            <a:r>
              <a:rPr lang="ru-RU" sz="2000" dirty="0"/>
              <a:t>, </a:t>
            </a:r>
            <a:r>
              <a:rPr lang="ru-RU" sz="2000" dirty="0" err="1"/>
              <a:t>ніж</a:t>
            </a:r>
            <a:r>
              <a:rPr lang="ru-RU" sz="2000" dirty="0"/>
              <a:t> </a:t>
            </a:r>
            <a:r>
              <a:rPr lang="ru-RU" sz="2000" dirty="0" err="1"/>
              <a:t>жінок</a:t>
            </a:r>
            <a:r>
              <a:rPr lang="ru-RU" sz="2000" dirty="0"/>
              <a:t> (на 100 смертей </a:t>
            </a:r>
            <a:r>
              <a:rPr lang="ru-RU" sz="2000" dirty="0" err="1"/>
              <a:t>було</a:t>
            </a:r>
            <a:r>
              <a:rPr lang="ru-RU" sz="2000" dirty="0"/>
              <a:t> 63 </a:t>
            </a:r>
            <a:r>
              <a:rPr lang="ru-RU" sz="2000" dirty="0" err="1"/>
              <a:t>чоловічі</a:t>
            </a:r>
            <a:r>
              <a:rPr lang="ru-RU" sz="2000" dirty="0"/>
              <a:t> та 37 </a:t>
            </a:r>
            <a:r>
              <a:rPr lang="ru-RU" sz="2000" dirty="0" err="1"/>
              <a:t>жіночих</a:t>
            </a:r>
            <a:r>
              <a:rPr lang="ru-RU" sz="2000" dirty="0"/>
              <a:t> смертей). У </a:t>
            </a:r>
            <a:r>
              <a:rPr lang="ru-RU" sz="2000" dirty="0" err="1"/>
              <a:t>місті</a:t>
            </a:r>
            <a:r>
              <a:rPr lang="ru-RU" sz="2000" dirty="0"/>
              <a:t> </a:t>
            </a:r>
            <a:r>
              <a:rPr lang="ru-RU" sz="2000" dirty="0" err="1"/>
              <a:t>розпочався</a:t>
            </a:r>
            <a:r>
              <a:rPr lang="ru-RU" sz="2000" dirty="0"/>
              <a:t> </a:t>
            </a:r>
            <a:r>
              <a:rPr lang="ru-RU" sz="2000" dirty="0" err="1"/>
              <a:t>канібалізм</a:t>
            </a:r>
            <a:r>
              <a:rPr lang="ru-RU" sz="2000" dirty="0"/>
              <a:t>. </a:t>
            </a:r>
            <a:r>
              <a:rPr lang="ru-RU" sz="2000" dirty="0" err="1"/>
              <a:t>Чисельність</a:t>
            </a:r>
            <a:r>
              <a:rPr lang="ru-RU" sz="2000" dirty="0"/>
              <a:t> </a:t>
            </a:r>
            <a:r>
              <a:rPr lang="ru-RU" sz="2000" dirty="0" err="1"/>
              <a:t>випадків</a:t>
            </a:r>
            <a:r>
              <a:rPr lang="ru-RU" sz="2000" dirty="0"/>
              <a:t> </a:t>
            </a:r>
            <a:r>
              <a:rPr lang="ru-RU" sz="2000" dirty="0" err="1"/>
              <a:t>людожерства</a:t>
            </a:r>
            <a:r>
              <a:rPr lang="ru-RU" sz="2000" dirty="0"/>
              <a:t> </a:t>
            </a:r>
            <a:r>
              <a:rPr lang="ru-RU" sz="2000" dirty="0" err="1"/>
              <a:t>взимку</a:t>
            </a:r>
            <a:r>
              <a:rPr lang="ru-RU" sz="2000" dirty="0"/>
              <a:t> </a:t>
            </a:r>
            <a:r>
              <a:rPr lang="ru-RU" sz="2000" dirty="0" err="1"/>
              <a:t>сягала</a:t>
            </a:r>
            <a:r>
              <a:rPr lang="ru-RU" sz="2000" dirty="0"/>
              <a:t> 600 на </a:t>
            </a:r>
            <a:r>
              <a:rPr lang="ru-RU" sz="2000" dirty="0" err="1"/>
              <a:t>місяць</a:t>
            </a:r>
            <a:r>
              <a:rPr lang="ru-RU" sz="2000" dirty="0"/>
              <a:t>. </a:t>
            </a:r>
            <a:r>
              <a:rPr lang="ru-RU" sz="2000" dirty="0" err="1"/>
              <a:t>Схоплених</a:t>
            </a:r>
            <a:r>
              <a:rPr lang="ru-RU" sz="2000" dirty="0"/>
              <a:t> </a:t>
            </a:r>
            <a:r>
              <a:rPr lang="ru-RU" sz="2000" dirty="0" err="1"/>
              <a:t>людожерів</a:t>
            </a:r>
            <a:r>
              <a:rPr lang="ru-RU" sz="2000" dirty="0"/>
              <a:t> </a:t>
            </a:r>
            <a:r>
              <a:rPr lang="ru-RU" sz="2000" dirty="0" err="1"/>
              <a:t>негайно</a:t>
            </a:r>
            <a:r>
              <a:rPr lang="ru-RU" sz="2000" dirty="0"/>
              <a:t> </a:t>
            </a:r>
            <a:r>
              <a:rPr lang="ru-RU" sz="2000" dirty="0" err="1" smtClean="0"/>
              <a:t>розстрілювали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12976"/>
            <a:ext cx="3466324" cy="257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44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4082"/>
          </a:xfrm>
        </p:spPr>
        <p:txBody>
          <a:bodyPr/>
          <a:lstStyle/>
          <a:p>
            <a:r>
              <a:rPr lang="uk-UA" dirty="0" smtClean="0"/>
              <a:t>Холод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052736"/>
            <a:ext cx="7924800" cy="3240360"/>
          </a:xfrm>
        </p:spPr>
        <p:txBody>
          <a:bodyPr>
            <a:normAutofit/>
          </a:bodyPr>
          <a:lstStyle/>
          <a:p>
            <a:r>
              <a:rPr lang="ru-RU" sz="2400" dirty="0" err="1"/>
              <a:t>Суттєво</a:t>
            </a:r>
            <a:r>
              <a:rPr lang="ru-RU" sz="2400" dirty="0"/>
              <a:t> </a:t>
            </a:r>
            <a:r>
              <a:rPr lang="ru-RU" sz="2400" dirty="0" err="1"/>
              <a:t>погіршив</a:t>
            </a:r>
            <a:r>
              <a:rPr lang="ru-RU" sz="2400" dirty="0"/>
              <a:t> </a:t>
            </a:r>
            <a:r>
              <a:rPr lang="ru-RU" sz="2400" dirty="0" err="1"/>
              <a:t>ситуацію</a:t>
            </a:r>
            <a:r>
              <a:rPr lang="ru-RU" sz="2400" dirty="0"/>
              <a:t> в </a:t>
            </a:r>
            <a:r>
              <a:rPr lang="ru-RU" sz="2400" dirty="0" err="1"/>
              <a:t>Ленінграді</a:t>
            </a:r>
            <a:r>
              <a:rPr lang="ru-RU" sz="2400" dirty="0"/>
              <a:t> холод. </a:t>
            </a:r>
            <a:r>
              <a:rPr lang="ru-RU" sz="2400" dirty="0" err="1"/>
              <a:t>Середньодобова</a:t>
            </a:r>
            <a:r>
              <a:rPr lang="ru-RU" sz="2400" dirty="0"/>
              <a:t> температура </a:t>
            </a:r>
            <a:r>
              <a:rPr lang="ru-RU" sz="2400" dirty="0" err="1"/>
              <a:t>повітря</a:t>
            </a:r>
            <a:r>
              <a:rPr lang="ru-RU" sz="2400" dirty="0"/>
              <a:t> </a:t>
            </a:r>
            <a:r>
              <a:rPr lang="ru-RU" sz="2400" dirty="0" err="1"/>
              <a:t>опустилася</a:t>
            </a:r>
            <a:r>
              <a:rPr lang="ru-RU" sz="2400" dirty="0"/>
              <a:t> </a:t>
            </a:r>
            <a:r>
              <a:rPr lang="ru-RU" sz="2400" dirty="0" err="1"/>
              <a:t>нижче</a:t>
            </a:r>
            <a:r>
              <a:rPr lang="ru-RU" sz="2400" dirty="0"/>
              <a:t> 0 °</a:t>
            </a:r>
            <a:r>
              <a:rPr lang="en-US" sz="2400" dirty="0"/>
              <a:t>C 11 </a:t>
            </a:r>
            <a:r>
              <a:rPr lang="ru-RU" sz="2400" dirty="0" err="1"/>
              <a:t>жовтня</a:t>
            </a:r>
            <a:r>
              <a:rPr lang="ru-RU" sz="2400" dirty="0"/>
              <a:t>, </a:t>
            </a:r>
            <a:r>
              <a:rPr lang="ru-RU" sz="2400" dirty="0" err="1"/>
              <a:t>продовжувалася</a:t>
            </a:r>
            <a:r>
              <a:rPr lang="ru-RU" sz="2400" dirty="0"/>
              <a:t> до 7 </a:t>
            </a:r>
            <a:r>
              <a:rPr lang="ru-RU" sz="2400" dirty="0" err="1"/>
              <a:t>квітня</a:t>
            </a:r>
            <a:r>
              <a:rPr lang="ru-RU" sz="2400" dirty="0"/>
              <a:t> 1942 року. </a:t>
            </a:r>
            <a:r>
              <a:rPr lang="ru-RU" sz="2400" dirty="0" err="1"/>
              <a:t>Середньомісячна</a:t>
            </a:r>
            <a:r>
              <a:rPr lang="ru-RU" sz="2400" dirty="0"/>
              <a:t> температура </a:t>
            </a:r>
            <a:r>
              <a:rPr lang="ru-RU" sz="2400" dirty="0" err="1"/>
              <a:t>жовтня</a:t>
            </a:r>
            <a:r>
              <a:rPr lang="ru-RU" sz="2400" dirty="0"/>
              <a:t>(+1,4 °</a:t>
            </a:r>
            <a:r>
              <a:rPr lang="en-US" sz="2400" dirty="0"/>
              <a:t>C) </a:t>
            </a:r>
            <a:r>
              <a:rPr lang="ru-RU" sz="2400" dirty="0" err="1"/>
              <a:t>була</a:t>
            </a:r>
            <a:r>
              <a:rPr lang="ru-RU" sz="2400" dirty="0"/>
              <a:t> на 3,5 °</a:t>
            </a:r>
            <a:r>
              <a:rPr lang="en-US" sz="2400" dirty="0"/>
              <a:t>C </a:t>
            </a:r>
            <a:r>
              <a:rPr lang="ru-RU" sz="2400" dirty="0" err="1"/>
              <a:t>нижче</a:t>
            </a:r>
            <a:r>
              <a:rPr lang="ru-RU" sz="2400" dirty="0"/>
              <a:t> </a:t>
            </a:r>
            <a:r>
              <a:rPr lang="ru-RU" sz="2400" dirty="0" err="1"/>
              <a:t>норми</a:t>
            </a:r>
            <a:r>
              <a:rPr lang="ru-RU" sz="2400" dirty="0"/>
              <a:t>. </a:t>
            </a:r>
            <a:r>
              <a:rPr lang="ru-RU" sz="2400" dirty="0" err="1"/>
              <a:t>Квітень</a:t>
            </a:r>
            <a:r>
              <a:rPr lang="ru-RU" sz="2400" dirty="0"/>
              <a:t> 1942 року </a:t>
            </a:r>
            <a:r>
              <a:rPr lang="ru-RU" sz="2400" dirty="0" err="1"/>
              <a:t>залишається</a:t>
            </a:r>
            <a:r>
              <a:rPr lang="ru-RU" sz="2400" dirty="0"/>
              <a:t> в </a:t>
            </a:r>
            <a:r>
              <a:rPr lang="ru-RU" sz="2400" dirty="0" err="1"/>
              <a:t>історії</a:t>
            </a:r>
            <a:r>
              <a:rPr lang="ru-RU" sz="2400" dirty="0"/>
              <a:t> </a:t>
            </a:r>
            <a:r>
              <a:rPr lang="ru-RU" sz="2400" dirty="0" err="1"/>
              <a:t>міста</a:t>
            </a:r>
            <a:r>
              <a:rPr lang="ru-RU" sz="2400" dirty="0"/>
              <a:t> </a:t>
            </a:r>
            <a:r>
              <a:rPr lang="ru-RU" sz="2400" dirty="0" err="1"/>
              <a:t>місяцем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найвищим</a:t>
            </a:r>
            <a:r>
              <a:rPr lang="ru-RU" sz="2400" dirty="0"/>
              <a:t> </a:t>
            </a:r>
            <a:r>
              <a:rPr lang="ru-RU" sz="2400" dirty="0" err="1"/>
              <a:t>середнім</a:t>
            </a:r>
            <a:r>
              <a:rPr lang="ru-RU" sz="2400" dirty="0"/>
              <a:t> </a:t>
            </a:r>
            <a:r>
              <a:rPr lang="ru-RU" sz="2400" dirty="0" err="1"/>
              <a:t>сніговим</a:t>
            </a:r>
            <a:r>
              <a:rPr lang="ru-RU" sz="2400" dirty="0"/>
              <a:t> покровом(53 см). У </a:t>
            </a:r>
            <a:r>
              <a:rPr lang="ru-RU" sz="2400" dirty="0" err="1"/>
              <a:t>будинках</a:t>
            </a:r>
            <a:r>
              <a:rPr lang="ru-RU" sz="2400" dirty="0"/>
              <a:t> </a:t>
            </a:r>
            <a:r>
              <a:rPr lang="ru-RU" sz="2400" dirty="0" err="1"/>
              <a:t>спалювали</a:t>
            </a:r>
            <a:r>
              <a:rPr lang="ru-RU" sz="2400" dirty="0"/>
              <a:t> </a:t>
            </a:r>
            <a:r>
              <a:rPr lang="ru-RU" sz="2400" dirty="0" err="1"/>
              <a:t>меблі</a:t>
            </a:r>
            <a:r>
              <a:rPr lang="ru-RU" sz="2400" dirty="0"/>
              <a:t>, книги. Через </a:t>
            </a:r>
            <a:r>
              <a:rPr lang="ru-RU" sz="2400" dirty="0" err="1"/>
              <a:t>відсутність</a:t>
            </a:r>
            <a:r>
              <a:rPr lang="ru-RU" sz="2400" dirty="0"/>
              <a:t> </a:t>
            </a:r>
            <a:r>
              <a:rPr lang="ru-RU" sz="2400" dirty="0" err="1"/>
              <a:t>електроенергії</a:t>
            </a:r>
            <a:r>
              <a:rPr lang="ru-RU" sz="2400" dirty="0"/>
              <a:t> </a:t>
            </a:r>
            <a:r>
              <a:rPr lang="ru-RU" sz="2400" dirty="0" err="1"/>
              <a:t>зупинився</a:t>
            </a:r>
            <a:r>
              <a:rPr lang="ru-RU" sz="2400" dirty="0"/>
              <a:t> </a:t>
            </a:r>
            <a:r>
              <a:rPr lang="ru-RU" sz="2400" dirty="0" err="1"/>
              <a:t>рух</a:t>
            </a:r>
            <a:r>
              <a:rPr lang="ru-RU" sz="2400" dirty="0"/>
              <a:t> </a:t>
            </a:r>
            <a:r>
              <a:rPr lang="ru-RU" sz="2400" dirty="0" err="1"/>
              <a:t>трамваїв</a:t>
            </a:r>
            <a:r>
              <a:rPr lang="ru-RU" sz="2400" dirty="0"/>
              <a:t>.</a:t>
            </a:r>
            <a:endParaRPr lang="ru-RU" sz="2400" dirty="0"/>
          </a:p>
        </p:txBody>
      </p:sp>
      <p:pic>
        <p:nvPicPr>
          <p:cNvPr id="16386" name="Picture 2" descr="http://blok-leningrada.ru/wp-content/uploads/kartinki/blokada_leningrada_2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48880"/>
            <a:ext cx="571500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44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7924800" cy="850106"/>
          </a:xfrm>
        </p:spPr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692696"/>
            <a:ext cx="7924800" cy="4104456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1.</a:t>
            </a:r>
            <a:r>
              <a:rPr lang="ru-RU" sz="8000" dirty="0"/>
              <a:t> Роль </a:t>
            </a:r>
            <a:r>
              <a:rPr lang="ru-RU" sz="8000" dirty="0" err="1"/>
              <a:t>Ленінграда</a:t>
            </a:r>
            <a:r>
              <a:rPr lang="ru-RU" sz="8000" dirty="0"/>
              <a:t> в </a:t>
            </a:r>
            <a:r>
              <a:rPr lang="ru-RU" sz="8000" dirty="0" err="1"/>
              <a:t>плані</a:t>
            </a:r>
            <a:r>
              <a:rPr lang="ru-RU" sz="8000" dirty="0"/>
              <a:t> «Барбаросса»</a:t>
            </a:r>
          </a:p>
          <a:p>
            <a:r>
              <a:rPr lang="ru-RU" sz="8000" dirty="0" smtClean="0"/>
              <a:t>2.</a:t>
            </a:r>
            <a:r>
              <a:rPr lang="ru-RU" sz="8000" dirty="0"/>
              <a:t> Початок </a:t>
            </a:r>
            <a:r>
              <a:rPr lang="ru-RU" sz="8000" dirty="0" err="1"/>
              <a:t>блокади</a:t>
            </a:r>
            <a:endParaRPr lang="ru-RU" sz="8000" dirty="0"/>
          </a:p>
          <a:p>
            <a:pPr lvl="1"/>
            <a:r>
              <a:rPr lang="ru-RU" sz="8000" dirty="0"/>
              <a:t>2.1 </a:t>
            </a:r>
            <a:r>
              <a:rPr lang="ru-RU" sz="8000" dirty="0" err="1"/>
              <a:t>Реакція</a:t>
            </a:r>
            <a:r>
              <a:rPr lang="ru-RU" sz="8000" dirty="0"/>
              <a:t> </a:t>
            </a:r>
            <a:r>
              <a:rPr lang="ru-RU" sz="8000" dirty="0" err="1"/>
              <a:t>німецької</a:t>
            </a:r>
            <a:r>
              <a:rPr lang="ru-RU" sz="8000" dirty="0"/>
              <a:t> </a:t>
            </a:r>
            <a:r>
              <a:rPr lang="ru-RU" sz="8000" dirty="0" err="1"/>
              <a:t>сторони</a:t>
            </a:r>
            <a:endParaRPr lang="ru-RU" sz="8000" dirty="0"/>
          </a:p>
          <a:p>
            <a:r>
              <a:rPr lang="ru-RU" sz="8000" dirty="0" smtClean="0"/>
              <a:t>3.</a:t>
            </a:r>
            <a:r>
              <a:rPr lang="ru-RU" sz="8000" dirty="0"/>
              <a:t> </a:t>
            </a:r>
            <a:r>
              <a:rPr lang="ru-RU" sz="8000" dirty="0" err="1"/>
              <a:t>Евакуація</a:t>
            </a:r>
            <a:r>
              <a:rPr lang="ru-RU" sz="8000" dirty="0"/>
              <a:t> </a:t>
            </a:r>
            <a:r>
              <a:rPr lang="ru-RU" sz="8000" dirty="0" err="1"/>
              <a:t>жителів</a:t>
            </a:r>
            <a:r>
              <a:rPr lang="ru-RU" sz="8000" dirty="0"/>
              <a:t> </a:t>
            </a:r>
            <a:r>
              <a:rPr lang="ru-RU" sz="8000" dirty="0" err="1"/>
              <a:t>міста</a:t>
            </a:r>
            <a:endParaRPr lang="ru-RU" sz="8000" dirty="0"/>
          </a:p>
          <a:p>
            <a:r>
              <a:rPr lang="ru-RU" sz="8000" dirty="0" smtClean="0"/>
              <a:t>4.</a:t>
            </a:r>
            <a:r>
              <a:rPr lang="ru-RU" sz="8000" dirty="0"/>
              <a:t> </a:t>
            </a:r>
            <a:r>
              <a:rPr lang="ru-RU" sz="8000" dirty="0" err="1"/>
              <a:t>Сили</a:t>
            </a:r>
            <a:r>
              <a:rPr lang="ru-RU" sz="8000" dirty="0"/>
              <a:t> </a:t>
            </a:r>
            <a:r>
              <a:rPr lang="ru-RU" sz="8000" dirty="0" err="1"/>
              <a:t>сторін</a:t>
            </a:r>
            <a:endParaRPr lang="ru-RU" sz="8000" dirty="0"/>
          </a:p>
          <a:p>
            <a:pPr lvl="1"/>
            <a:r>
              <a:rPr lang="ru-RU" sz="8000" dirty="0"/>
              <a:t>4.1 </a:t>
            </a:r>
            <a:r>
              <a:rPr lang="ru-RU" sz="8000" dirty="0" err="1"/>
              <a:t>Німеччина</a:t>
            </a:r>
            <a:endParaRPr lang="ru-RU" sz="8000" dirty="0"/>
          </a:p>
          <a:p>
            <a:pPr lvl="1"/>
            <a:r>
              <a:rPr lang="ru-RU" sz="8000" dirty="0"/>
              <a:t>4.2 СРСР</a:t>
            </a:r>
          </a:p>
          <a:p>
            <a:r>
              <a:rPr lang="ru-RU" sz="8000" dirty="0" smtClean="0"/>
              <a:t>5.</a:t>
            </a:r>
            <a:r>
              <a:rPr lang="ru-RU" sz="8000" dirty="0"/>
              <a:t> </a:t>
            </a:r>
            <a:r>
              <a:rPr lang="ru-RU" sz="8000" dirty="0" err="1"/>
              <a:t>Хроніка</a:t>
            </a:r>
            <a:r>
              <a:rPr lang="ru-RU" sz="8000" dirty="0"/>
              <a:t> </a:t>
            </a:r>
            <a:r>
              <a:rPr lang="ru-RU" sz="8000" dirty="0" err="1"/>
              <a:t>блокади</a:t>
            </a:r>
            <a:endParaRPr lang="ru-RU" sz="8000" dirty="0"/>
          </a:p>
          <a:p>
            <a:pPr lvl="1"/>
            <a:r>
              <a:rPr lang="ru-RU" sz="8000" dirty="0"/>
              <a:t>5.1 </a:t>
            </a:r>
            <a:r>
              <a:rPr lang="ru-RU" sz="8000" dirty="0" err="1"/>
              <a:t>Осінь</a:t>
            </a:r>
            <a:r>
              <a:rPr lang="ru-RU" sz="8000" dirty="0"/>
              <a:t> 1941</a:t>
            </a:r>
          </a:p>
          <a:p>
            <a:pPr lvl="1"/>
            <a:r>
              <a:rPr lang="ru-RU" sz="8000" dirty="0"/>
              <a:t>5.2 Зима 1941–1942</a:t>
            </a:r>
          </a:p>
          <a:p>
            <a:pPr lvl="1"/>
            <a:r>
              <a:rPr lang="ru-RU" sz="8000" u="sng" dirty="0" smtClean="0"/>
              <a:t>5.4</a:t>
            </a:r>
            <a:r>
              <a:rPr lang="ru-RU" sz="8000" u="sng" dirty="0"/>
              <a:t> </a:t>
            </a:r>
            <a:r>
              <a:rPr lang="ru-RU" sz="8000" u="sng" dirty="0" err="1"/>
              <a:t>Спроби</a:t>
            </a:r>
            <a:r>
              <a:rPr lang="ru-RU" sz="8000" u="sng" dirty="0"/>
              <a:t> </a:t>
            </a:r>
            <a:r>
              <a:rPr lang="ru-RU" sz="8000" u="sng" dirty="0" err="1"/>
              <a:t>прориву</a:t>
            </a:r>
            <a:r>
              <a:rPr lang="ru-RU" sz="8000" u="sng" dirty="0"/>
              <a:t> </a:t>
            </a:r>
            <a:r>
              <a:rPr lang="ru-RU" sz="8000" u="sng" dirty="0" err="1"/>
              <a:t>блокади</a:t>
            </a:r>
            <a:endParaRPr lang="ru-RU" sz="8000" dirty="0"/>
          </a:p>
          <a:p>
            <a:pPr lvl="1"/>
            <a:r>
              <a:rPr lang="ru-RU" sz="8000" dirty="0"/>
              <a:t>5.5 Весна-зима 1942</a:t>
            </a:r>
          </a:p>
          <a:p>
            <a:pPr lvl="1"/>
            <a:r>
              <a:rPr lang="ru-RU" sz="8000" dirty="0"/>
              <a:t>5.6 1943 </a:t>
            </a:r>
            <a:r>
              <a:rPr lang="ru-RU" sz="8000" dirty="0" err="1"/>
              <a:t>рік</a:t>
            </a:r>
            <a:r>
              <a:rPr lang="ru-RU" sz="8000" dirty="0"/>
              <a:t> і </a:t>
            </a:r>
            <a:r>
              <a:rPr lang="ru-RU" sz="8000" dirty="0" err="1"/>
              <a:t>повне</a:t>
            </a:r>
            <a:r>
              <a:rPr lang="ru-RU" sz="8000" dirty="0"/>
              <a:t> </a:t>
            </a:r>
            <a:r>
              <a:rPr lang="ru-RU" sz="8000" dirty="0" err="1"/>
              <a:t>зняття</a:t>
            </a:r>
            <a:r>
              <a:rPr lang="ru-RU" sz="8000" dirty="0"/>
              <a:t> </a:t>
            </a:r>
            <a:r>
              <a:rPr lang="ru-RU" sz="8000" dirty="0" err="1"/>
              <a:t>блокади</a:t>
            </a:r>
            <a:endParaRPr lang="ru-RU" sz="8000" dirty="0"/>
          </a:p>
          <a:p>
            <a:endParaRPr lang="ru-RU" sz="9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64704"/>
            <a:ext cx="286803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93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Спроби</a:t>
            </a:r>
            <a:r>
              <a:rPr lang="ru-RU" b="1" dirty="0"/>
              <a:t> </a:t>
            </a:r>
            <a:r>
              <a:rPr lang="ru-RU" b="1" dirty="0" err="1"/>
              <a:t>прориву</a:t>
            </a:r>
            <a:r>
              <a:rPr lang="ru-RU" b="1" dirty="0"/>
              <a:t> </a:t>
            </a:r>
            <a:r>
              <a:rPr lang="ru-RU" b="1" dirty="0" err="1"/>
              <a:t>блокади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268760"/>
            <a:ext cx="7924800" cy="4446240"/>
          </a:xfrm>
        </p:spPr>
        <p:txBody>
          <a:bodyPr>
            <a:normAutofit/>
          </a:bodyPr>
          <a:lstStyle/>
          <a:p>
            <a:r>
              <a:rPr lang="ru-RU" sz="2000" dirty="0"/>
              <a:t>У </a:t>
            </a:r>
            <a:r>
              <a:rPr lang="ru-RU" sz="2000" dirty="0" err="1"/>
              <a:t>січні</a:t>
            </a:r>
            <a:r>
              <a:rPr lang="ru-RU" sz="2000" dirty="0"/>
              <a:t> 1942 року </a:t>
            </a:r>
            <a:r>
              <a:rPr lang="ru-RU" sz="2000" dirty="0" err="1"/>
              <a:t>Червона</a:t>
            </a:r>
            <a:r>
              <a:rPr lang="ru-RU" sz="2000" dirty="0"/>
              <a:t> </a:t>
            </a:r>
            <a:r>
              <a:rPr lang="ru-RU" sz="2000" dirty="0" err="1" smtClean="0"/>
              <a:t>армія</a:t>
            </a:r>
            <a:r>
              <a:rPr lang="ru-RU" sz="2000" dirty="0"/>
              <a:t> </a:t>
            </a:r>
            <a:r>
              <a:rPr lang="ru-RU" sz="2000" dirty="0" err="1" smtClean="0"/>
              <a:t>спробувала</a:t>
            </a:r>
            <a:r>
              <a:rPr lang="ru-RU" sz="2000" dirty="0" smtClean="0"/>
              <a:t> </a:t>
            </a:r>
            <a:r>
              <a:rPr lang="ru-RU" sz="2000" dirty="0" err="1"/>
              <a:t>прорвати</a:t>
            </a:r>
            <a:r>
              <a:rPr lang="ru-RU" sz="2000" dirty="0"/>
              <a:t> </a:t>
            </a:r>
            <a:r>
              <a:rPr lang="ru-RU" sz="2000" dirty="0" err="1"/>
              <a:t>блокадне</a:t>
            </a:r>
            <a:r>
              <a:rPr lang="ru-RU" sz="2000" dirty="0"/>
              <a:t> </a:t>
            </a:r>
            <a:r>
              <a:rPr lang="ru-RU" sz="2000" dirty="0" err="1"/>
              <a:t>кільце</a:t>
            </a:r>
            <a:r>
              <a:rPr lang="ru-RU" sz="2000" dirty="0"/>
              <a:t>. </a:t>
            </a:r>
            <a:r>
              <a:rPr lang="ru-RU" sz="2000" dirty="0" err="1"/>
              <a:t>Війська</a:t>
            </a:r>
            <a:r>
              <a:rPr lang="ru-RU" sz="2000" dirty="0"/>
              <a:t> </a:t>
            </a:r>
            <a:r>
              <a:rPr lang="ru-RU" sz="2000" dirty="0" err="1"/>
              <a:t>Ленінградського</a:t>
            </a:r>
            <a:r>
              <a:rPr lang="ru-RU" sz="2000" dirty="0"/>
              <a:t> та </a:t>
            </a:r>
            <a:r>
              <a:rPr lang="ru-RU" sz="2000" dirty="0" err="1"/>
              <a:t>Волховського</a:t>
            </a:r>
            <a:r>
              <a:rPr lang="ru-RU" sz="2000" dirty="0"/>
              <a:t> </a:t>
            </a:r>
            <a:r>
              <a:rPr lang="ru-RU" sz="2000" dirty="0" err="1"/>
              <a:t>фронтів</a:t>
            </a:r>
            <a:r>
              <a:rPr lang="ru-RU" sz="2000" dirty="0"/>
              <a:t> </a:t>
            </a:r>
            <a:r>
              <a:rPr lang="ru-RU" sz="2000" dirty="0" err="1"/>
              <a:t>були</a:t>
            </a:r>
            <a:r>
              <a:rPr lang="ru-RU" sz="2000" dirty="0"/>
              <a:t> на </a:t>
            </a:r>
            <a:r>
              <a:rPr lang="ru-RU" sz="2000" dirty="0" err="1"/>
              <a:t>відстані</a:t>
            </a:r>
            <a:r>
              <a:rPr lang="ru-RU" sz="2000" dirty="0"/>
              <a:t> 12 км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Ленінграда</a:t>
            </a:r>
            <a:r>
              <a:rPr lang="ru-RU" sz="2000" dirty="0"/>
              <a:t>, але 18-а </a:t>
            </a:r>
            <a:r>
              <a:rPr lang="ru-RU" sz="2000" dirty="0" err="1"/>
              <a:t>армія</a:t>
            </a:r>
            <a:r>
              <a:rPr lang="ru-RU" sz="2000" dirty="0"/>
              <a:t> не дозволила </a:t>
            </a:r>
            <a:r>
              <a:rPr lang="ru-RU" sz="2000" dirty="0" err="1"/>
              <a:t>пробити</a:t>
            </a:r>
            <a:r>
              <a:rPr lang="ru-RU" sz="2000" dirty="0"/>
              <a:t> оборону. </a:t>
            </a:r>
            <a:r>
              <a:rPr lang="ru-RU" sz="2000" dirty="0" err="1"/>
              <a:t>Радянські</a:t>
            </a:r>
            <a:r>
              <a:rPr lang="ru-RU" sz="2000" dirty="0"/>
              <a:t> </a:t>
            </a:r>
            <a:r>
              <a:rPr lang="ru-RU" sz="2000" dirty="0" err="1"/>
              <a:t>війська</a:t>
            </a:r>
            <a:r>
              <a:rPr lang="ru-RU" sz="2000" dirty="0"/>
              <a:t> </a:t>
            </a:r>
            <a:r>
              <a:rPr lang="ru-RU" sz="2000" dirty="0" err="1"/>
              <a:t>дуже</a:t>
            </a:r>
            <a:r>
              <a:rPr lang="ru-RU" sz="2000" dirty="0"/>
              <a:t> сильно ослабли. </a:t>
            </a:r>
            <a:r>
              <a:rPr lang="ru-RU" sz="2000" dirty="0" err="1"/>
              <a:t>Всього</a:t>
            </a:r>
            <a:r>
              <a:rPr lang="ru-RU" sz="2000" dirty="0"/>
              <a:t> </a:t>
            </a:r>
            <a:r>
              <a:rPr lang="ru-RU" sz="2000" dirty="0" err="1"/>
              <a:t>протягом</a:t>
            </a:r>
            <a:r>
              <a:rPr lang="ru-RU" sz="2000" dirty="0"/>
              <a:t> 1942 року </a:t>
            </a:r>
            <a:r>
              <a:rPr lang="ru-RU" sz="2000" dirty="0" err="1"/>
              <a:t>було</a:t>
            </a:r>
            <a:r>
              <a:rPr lang="ru-RU" sz="2000" dirty="0"/>
              <a:t> проведено 5 </a:t>
            </a:r>
            <a:r>
              <a:rPr lang="ru-RU" sz="2000" dirty="0" err="1"/>
              <a:t>спроб</a:t>
            </a:r>
            <a:r>
              <a:rPr lang="ru-RU" sz="2000" dirty="0"/>
              <a:t> </a:t>
            </a:r>
            <a:r>
              <a:rPr lang="ru-RU" sz="2000" dirty="0" err="1"/>
              <a:t>прориву</a:t>
            </a:r>
            <a:r>
              <a:rPr lang="ru-RU" sz="2000" dirty="0" smtClean="0"/>
              <a:t>.</a:t>
            </a:r>
          </a:p>
          <a:p>
            <a:endParaRPr lang="ru-RU" sz="20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2775"/>
            <a:ext cx="2403159" cy="180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6" y="2922775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ГАЗ-АА — машина,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забезпечувала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та людей «дорогою </a:t>
            </a:r>
            <a:r>
              <a:rPr lang="ru-RU" dirty="0" err="1"/>
              <a:t>життя</a:t>
            </a:r>
            <a:r>
              <a:rPr lang="ru-RU" dirty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44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924800" cy="1143000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uk-UA" dirty="0" smtClean="0"/>
              <a:t>Дорога Життя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268760"/>
            <a:ext cx="7924800" cy="4446240"/>
          </a:xfrm>
        </p:spPr>
        <p:txBody>
          <a:bodyPr>
            <a:normAutofit/>
          </a:bodyPr>
          <a:lstStyle/>
          <a:p>
            <a:r>
              <a:rPr lang="ru-RU" sz="1800" dirty="0" err="1"/>
              <a:t>Дуже</a:t>
            </a:r>
            <a:r>
              <a:rPr lang="ru-RU" sz="1800" dirty="0"/>
              <a:t> холодна зима </a:t>
            </a:r>
            <a:r>
              <a:rPr lang="ru-RU" sz="1800" dirty="0" err="1"/>
              <a:t>призвела</a:t>
            </a:r>
            <a:r>
              <a:rPr lang="ru-RU" sz="1800" dirty="0"/>
              <a:t> до того, </a:t>
            </a:r>
            <a:r>
              <a:rPr lang="ru-RU" sz="1800" dirty="0" err="1"/>
              <a:t>що</a:t>
            </a:r>
            <a:r>
              <a:rPr lang="ru-RU" sz="1800" dirty="0"/>
              <a:t> </a:t>
            </a:r>
            <a:r>
              <a:rPr lang="ru-RU" sz="1800" dirty="0" err="1"/>
              <a:t>Ладозьке</a:t>
            </a:r>
            <a:r>
              <a:rPr lang="ru-RU" sz="1800" dirty="0"/>
              <a:t> </a:t>
            </a:r>
            <a:r>
              <a:rPr lang="ru-RU" sz="1800" dirty="0" smtClean="0"/>
              <a:t>озеро</a:t>
            </a:r>
            <a:r>
              <a:rPr lang="ru-RU" sz="1800" dirty="0"/>
              <a:t> </a:t>
            </a:r>
            <a:r>
              <a:rPr lang="ru-RU" sz="1800" dirty="0" err="1" smtClean="0"/>
              <a:t>наприкінці</a:t>
            </a:r>
            <a:r>
              <a:rPr lang="ru-RU" sz="1800" dirty="0" smtClean="0"/>
              <a:t> </a:t>
            </a:r>
            <a:r>
              <a:rPr lang="ru-RU" sz="1800" dirty="0"/>
              <a:t>листопада замерзло. </a:t>
            </a:r>
            <a:r>
              <a:rPr lang="ru-RU" sz="1800" dirty="0" err="1"/>
              <a:t>Льодова</a:t>
            </a:r>
            <a:r>
              <a:rPr lang="ru-RU" sz="1800" dirty="0"/>
              <a:t> дорога через озеро (</a:t>
            </a:r>
            <a:r>
              <a:rPr lang="ru-RU" sz="1800" dirty="0" err="1"/>
              <a:t>згодом</a:t>
            </a:r>
            <a:r>
              <a:rPr lang="ru-RU" sz="1800" dirty="0"/>
              <a:t> названа «Дорогою </a:t>
            </a:r>
            <a:r>
              <a:rPr lang="ru-RU" sz="1800" dirty="0" err="1"/>
              <a:t>життя</a:t>
            </a:r>
            <a:r>
              <a:rPr lang="ru-RU" sz="1800" dirty="0"/>
              <a:t>») </a:t>
            </a:r>
            <a:r>
              <a:rPr lang="ru-RU" sz="1800" dirty="0" err="1"/>
              <a:t>була</a:t>
            </a:r>
            <a:r>
              <a:rPr lang="ru-RU" sz="1800" dirty="0"/>
              <a:t> </a:t>
            </a:r>
            <a:r>
              <a:rPr lang="ru-RU" sz="1800" dirty="0" err="1"/>
              <a:t>єдиним</a:t>
            </a:r>
            <a:r>
              <a:rPr lang="ru-RU" sz="1800" dirty="0"/>
              <a:t> </a:t>
            </a:r>
            <a:r>
              <a:rPr lang="ru-RU" sz="1800" dirty="0" err="1"/>
              <a:t>засобом</a:t>
            </a:r>
            <a:r>
              <a:rPr lang="ru-RU" sz="1800" dirty="0"/>
              <a:t> </a:t>
            </a:r>
            <a:r>
              <a:rPr lang="ru-RU" sz="1800" dirty="0" err="1"/>
              <a:t>зв'язку</a:t>
            </a:r>
            <a:r>
              <a:rPr lang="ru-RU" sz="1800" dirty="0"/>
              <a:t> </a:t>
            </a:r>
            <a:r>
              <a:rPr lang="ru-RU" sz="1800" dirty="0" err="1"/>
              <a:t>Ленінграда</a:t>
            </a:r>
            <a:r>
              <a:rPr lang="ru-RU" sz="1800" dirty="0"/>
              <a:t> з </a:t>
            </a:r>
            <a:r>
              <a:rPr lang="ru-RU" sz="1800" dirty="0" err="1"/>
              <a:t>рештою</a:t>
            </a:r>
            <a:r>
              <a:rPr lang="ru-RU" sz="1800" dirty="0"/>
              <a:t> </a:t>
            </a:r>
            <a:r>
              <a:rPr lang="ru-RU" sz="1800" dirty="0" err="1"/>
              <a:t>країни</a:t>
            </a:r>
            <a:r>
              <a:rPr lang="ru-RU" sz="1800" dirty="0"/>
              <a:t>. </a:t>
            </a:r>
            <a:r>
              <a:rPr lang="ru-RU" sz="1800" dirty="0" err="1"/>
              <a:t>Крига</a:t>
            </a:r>
            <a:r>
              <a:rPr lang="ru-RU" sz="1800" dirty="0"/>
              <a:t> </a:t>
            </a:r>
            <a:r>
              <a:rPr lang="ru-RU" sz="1800" dirty="0" err="1"/>
              <a:t>була</a:t>
            </a:r>
            <a:r>
              <a:rPr lang="ru-RU" sz="1800" dirty="0"/>
              <a:t> не </a:t>
            </a:r>
            <a:r>
              <a:rPr lang="ru-RU" sz="1800" dirty="0" err="1"/>
              <a:t>дуже</a:t>
            </a:r>
            <a:r>
              <a:rPr lang="ru-RU" sz="1800" dirty="0"/>
              <a:t> </a:t>
            </a:r>
            <a:r>
              <a:rPr lang="ru-RU" sz="1800" dirty="0" err="1"/>
              <a:t>міцною</a:t>
            </a:r>
            <a:r>
              <a:rPr lang="ru-RU" sz="1800" dirty="0"/>
              <a:t>, </a:t>
            </a:r>
            <a:r>
              <a:rPr lang="ru-RU" sz="1800" dirty="0" err="1"/>
              <a:t>тож</a:t>
            </a:r>
            <a:r>
              <a:rPr lang="ru-RU" sz="1800" dirty="0"/>
              <a:t> </a:t>
            </a:r>
            <a:r>
              <a:rPr lang="ru-RU" sz="1800" dirty="0" err="1"/>
              <a:t>багато</a:t>
            </a:r>
            <a:r>
              <a:rPr lang="ru-RU" sz="1800" dirty="0"/>
              <a:t> </a:t>
            </a:r>
            <a:r>
              <a:rPr lang="ru-RU" sz="1800" dirty="0" err="1"/>
              <a:t>вантажівок</a:t>
            </a:r>
            <a:r>
              <a:rPr lang="ru-RU" sz="1800" dirty="0"/>
              <a:t> тонуло. Доставка </a:t>
            </a:r>
            <a:r>
              <a:rPr lang="ru-RU" sz="1800" dirty="0" err="1"/>
              <a:t>продуктів</a:t>
            </a:r>
            <a:r>
              <a:rPr lang="ru-RU" sz="1800" dirty="0"/>
              <a:t> </a:t>
            </a:r>
            <a:r>
              <a:rPr lang="ru-RU" sz="1800" dirty="0" err="1"/>
              <a:t>виконувалася</a:t>
            </a:r>
            <a:r>
              <a:rPr lang="ru-RU" sz="1800" dirty="0"/>
              <a:t> машинами-«полуторками (ГАЗ-АА)». В </a:t>
            </a:r>
            <a:r>
              <a:rPr lang="ru-RU" sz="1800" dirty="0" err="1"/>
              <a:t>місто</a:t>
            </a:r>
            <a:r>
              <a:rPr lang="ru-RU" sz="1800" dirty="0"/>
              <a:t> </a:t>
            </a:r>
            <a:r>
              <a:rPr lang="ru-RU" sz="1800" dirty="0" smtClean="0"/>
              <a:t>почали </a:t>
            </a:r>
            <a:r>
              <a:rPr lang="ru-RU" sz="1800" dirty="0" err="1"/>
              <a:t>завозитися</a:t>
            </a:r>
            <a:r>
              <a:rPr lang="ru-RU" sz="1800" dirty="0"/>
              <a:t> </a:t>
            </a:r>
            <a:r>
              <a:rPr lang="ru-RU" sz="1800" dirty="0" err="1"/>
              <a:t>продукти</a:t>
            </a:r>
            <a:r>
              <a:rPr lang="ru-RU" sz="18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smtClean="0"/>
              <a:t>24 </a:t>
            </a:r>
            <a:r>
              <a:rPr lang="ru-RU" sz="2000" dirty="0" err="1"/>
              <a:t>січня</a:t>
            </a:r>
            <a:r>
              <a:rPr lang="ru-RU" sz="2000" dirty="0"/>
              <a:t> 1942 року </a:t>
            </a:r>
            <a:r>
              <a:rPr lang="ru-RU" sz="2000" dirty="0" err="1"/>
              <a:t>було</a:t>
            </a:r>
            <a:r>
              <a:rPr lang="ru-RU" sz="2000" dirty="0"/>
              <a:t> введено </a:t>
            </a:r>
            <a:r>
              <a:rPr lang="ru-RU" sz="2000" dirty="0" err="1"/>
              <a:t>нові</a:t>
            </a:r>
            <a:r>
              <a:rPr lang="ru-RU" sz="2000" dirty="0"/>
              <a:t> </a:t>
            </a:r>
            <a:r>
              <a:rPr lang="ru-RU" sz="2000" dirty="0" err="1"/>
              <a:t>норми</a:t>
            </a:r>
            <a:r>
              <a:rPr lang="ru-RU" sz="2000" dirty="0"/>
              <a:t> </a:t>
            </a:r>
            <a:r>
              <a:rPr lang="ru-RU" sz="2000" dirty="0" err="1"/>
              <a:t>постачання</a:t>
            </a:r>
            <a:r>
              <a:rPr lang="ru-RU" sz="2000" dirty="0"/>
              <a:t> </a:t>
            </a:r>
            <a:r>
              <a:rPr lang="ru-RU" sz="2000" dirty="0" err="1"/>
              <a:t>хліба</a:t>
            </a:r>
            <a:r>
              <a:rPr lang="ru-RU" sz="2000" dirty="0"/>
              <a:t>. </a:t>
            </a:r>
            <a:r>
              <a:rPr lang="ru-RU" sz="2000" dirty="0" err="1"/>
              <a:t>Завдяки</a:t>
            </a:r>
            <a:r>
              <a:rPr lang="ru-RU" sz="2000" dirty="0"/>
              <a:t> «</a:t>
            </a:r>
            <a:r>
              <a:rPr lang="ru-RU" sz="2000" dirty="0" err="1"/>
              <a:t>дорозі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» </a:t>
            </a:r>
            <a:r>
              <a:rPr lang="ru-RU" sz="2000" dirty="0" err="1"/>
              <a:t>робітники</a:t>
            </a:r>
            <a:r>
              <a:rPr lang="ru-RU" sz="2000" dirty="0"/>
              <a:t> стали </a:t>
            </a:r>
            <a:r>
              <a:rPr lang="ru-RU" sz="2000" dirty="0" err="1"/>
              <a:t>одержувати</a:t>
            </a:r>
            <a:r>
              <a:rPr lang="ru-RU" sz="2000" dirty="0"/>
              <a:t> 400 </a:t>
            </a:r>
            <a:r>
              <a:rPr lang="ru-RU" sz="2000" dirty="0" err="1"/>
              <a:t>грамів</a:t>
            </a:r>
            <a:r>
              <a:rPr lang="ru-RU" sz="2000" dirty="0"/>
              <a:t>, </a:t>
            </a:r>
            <a:r>
              <a:rPr lang="ru-RU" sz="2000" dirty="0" err="1"/>
              <a:t>службовці</a:t>
            </a:r>
            <a:r>
              <a:rPr lang="ru-RU" sz="2000" dirty="0"/>
              <a:t> — 300, </a:t>
            </a:r>
            <a:r>
              <a:rPr lang="ru-RU" sz="2000" dirty="0" err="1"/>
              <a:t>утриманці</a:t>
            </a:r>
            <a:r>
              <a:rPr lang="ru-RU" sz="2000" dirty="0"/>
              <a:t> й </a:t>
            </a:r>
            <a:r>
              <a:rPr lang="ru-RU" sz="2000" dirty="0" err="1"/>
              <a:t>діти</a:t>
            </a:r>
            <a:r>
              <a:rPr lang="ru-RU" sz="2000" dirty="0"/>
              <a:t> — 250, </a:t>
            </a:r>
            <a:r>
              <a:rPr lang="ru-RU" sz="2000" dirty="0" err="1"/>
              <a:t>війська</a:t>
            </a:r>
            <a:r>
              <a:rPr lang="ru-RU" sz="2000" dirty="0"/>
              <a:t> в </a:t>
            </a:r>
            <a:r>
              <a:rPr lang="ru-RU" sz="2000" dirty="0" err="1"/>
              <a:t>першій</a:t>
            </a:r>
            <a:r>
              <a:rPr lang="ru-RU" sz="2000" dirty="0"/>
              <a:t> </a:t>
            </a:r>
            <a:r>
              <a:rPr lang="ru-RU" sz="2000" dirty="0" err="1"/>
              <a:t>лінії</a:t>
            </a:r>
            <a:r>
              <a:rPr lang="ru-RU" sz="2000" dirty="0"/>
              <a:t> — 600, </a:t>
            </a:r>
            <a:r>
              <a:rPr lang="ru-RU" sz="2000" dirty="0" err="1"/>
              <a:t>війська</a:t>
            </a:r>
            <a:r>
              <a:rPr lang="ru-RU" sz="2000" dirty="0"/>
              <a:t> </a:t>
            </a:r>
            <a:r>
              <a:rPr lang="ru-RU" sz="2000" dirty="0" err="1"/>
              <a:t>тилових</a:t>
            </a:r>
            <a:r>
              <a:rPr lang="ru-RU" sz="2000" dirty="0"/>
              <a:t> </a:t>
            </a:r>
            <a:r>
              <a:rPr lang="ru-RU" sz="2000" dirty="0" err="1"/>
              <a:t>частин</a:t>
            </a:r>
            <a:r>
              <a:rPr lang="ru-RU" sz="2000" dirty="0"/>
              <a:t> — 400 </a:t>
            </a:r>
            <a:r>
              <a:rPr lang="ru-RU" sz="2000" dirty="0" err="1"/>
              <a:t>грамів</a:t>
            </a:r>
            <a:r>
              <a:rPr lang="ru-RU" sz="2000" dirty="0"/>
              <a:t>. 11 лютого </a:t>
            </a:r>
            <a:r>
              <a:rPr lang="ru-RU" sz="2000" dirty="0" err="1"/>
              <a:t>пайок</a:t>
            </a:r>
            <a:r>
              <a:rPr lang="ru-RU" sz="2000" dirty="0"/>
              <a:t> </a:t>
            </a:r>
            <a:r>
              <a:rPr lang="ru-RU" sz="2000" dirty="0" err="1"/>
              <a:t>знову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збільшено</a:t>
            </a:r>
            <a:r>
              <a:rPr lang="ru-RU" sz="2000" dirty="0"/>
              <a:t>. </a:t>
            </a:r>
            <a:r>
              <a:rPr lang="ru-RU" sz="2000" dirty="0" err="1"/>
              <a:t>Навесні</a:t>
            </a:r>
            <a:r>
              <a:rPr lang="ru-RU" sz="2000" dirty="0"/>
              <a:t> </a:t>
            </a:r>
            <a:r>
              <a:rPr lang="ru-RU" sz="2000" dirty="0" err="1"/>
              <a:t>ленінградці</a:t>
            </a:r>
            <a:r>
              <a:rPr lang="ru-RU" sz="2000" dirty="0"/>
              <a:t> почали </a:t>
            </a:r>
            <a:r>
              <a:rPr lang="ru-RU" sz="2000" dirty="0" err="1"/>
              <a:t>отримувати</a:t>
            </a:r>
            <a:r>
              <a:rPr lang="ru-RU" sz="2000" dirty="0"/>
              <a:t> </a:t>
            </a:r>
            <a:r>
              <a:rPr lang="ru-RU" sz="2000" dirty="0" err="1"/>
              <a:t>м'ясо</a:t>
            </a:r>
            <a:r>
              <a:rPr lang="ru-RU" sz="2000" dirty="0"/>
              <a:t>, </a:t>
            </a:r>
            <a:r>
              <a:rPr lang="ru-RU" sz="2000" dirty="0" err="1"/>
              <a:t>жири</a:t>
            </a:r>
            <a:r>
              <a:rPr lang="ru-RU" sz="2000" dirty="0"/>
              <a:t>, </a:t>
            </a:r>
            <a:r>
              <a:rPr lang="ru-RU" sz="2000" dirty="0" err="1"/>
              <a:t>крупи</a:t>
            </a:r>
            <a:r>
              <a:rPr lang="ru-RU" sz="2000" dirty="0"/>
              <a:t>, </a:t>
            </a:r>
            <a:r>
              <a:rPr lang="ru-RU" sz="2000" dirty="0" err="1"/>
              <a:t>хоча</a:t>
            </a:r>
            <a:r>
              <a:rPr lang="ru-RU" sz="2000" dirty="0"/>
              <a:t> й в </a:t>
            </a:r>
            <a:r>
              <a:rPr lang="ru-RU" sz="2000" dirty="0" err="1"/>
              <a:t>обмеженій</a:t>
            </a:r>
            <a:r>
              <a:rPr lang="ru-RU" sz="2000" dirty="0"/>
              <a:t> </a:t>
            </a:r>
            <a:r>
              <a:rPr lang="ru-RU" sz="2000" dirty="0" err="1"/>
              <a:t>кількості</a:t>
            </a:r>
            <a:r>
              <a:rPr lang="ru-RU" sz="2000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5144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Весна-зима 1942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11 лютого 1942 </a:t>
            </a:r>
            <a:r>
              <a:rPr lang="ru-RU" sz="1800" dirty="0" err="1"/>
              <a:t>були</a:t>
            </a:r>
            <a:r>
              <a:rPr lang="ru-RU" sz="1800" dirty="0"/>
              <a:t> </a:t>
            </a:r>
            <a:r>
              <a:rPr lang="ru-RU" sz="1800" dirty="0" err="1"/>
              <a:t>введені</a:t>
            </a:r>
            <a:r>
              <a:rPr lang="ru-RU" sz="1800" dirty="0"/>
              <a:t> </a:t>
            </a:r>
            <a:r>
              <a:rPr lang="ru-RU" sz="1800" dirty="0" err="1"/>
              <a:t>нові</a:t>
            </a:r>
            <a:r>
              <a:rPr lang="ru-RU" sz="1800" dirty="0"/>
              <a:t> </a:t>
            </a:r>
            <a:r>
              <a:rPr lang="ru-RU" sz="1800" dirty="0" err="1"/>
              <a:t>норми</a:t>
            </a:r>
            <a:r>
              <a:rPr lang="ru-RU" sz="1800" dirty="0"/>
              <a:t> </a:t>
            </a:r>
            <a:r>
              <a:rPr lang="ru-RU" sz="1800" dirty="0" err="1"/>
              <a:t>видачі</a:t>
            </a:r>
            <a:r>
              <a:rPr lang="ru-RU" sz="1800" dirty="0"/>
              <a:t> </a:t>
            </a:r>
            <a:r>
              <a:rPr lang="ru-RU" sz="1800" dirty="0" err="1"/>
              <a:t>продуктів</a:t>
            </a:r>
            <a:r>
              <a:rPr lang="ru-RU" sz="1800" dirty="0"/>
              <a:t>: 500 </a:t>
            </a:r>
            <a:r>
              <a:rPr lang="ru-RU" sz="1800" dirty="0" err="1"/>
              <a:t>грамів</a:t>
            </a:r>
            <a:r>
              <a:rPr lang="ru-RU" sz="1800" dirty="0"/>
              <a:t> </a:t>
            </a:r>
            <a:r>
              <a:rPr lang="ru-RU" sz="1800" dirty="0" err="1"/>
              <a:t>хліба</a:t>
            </a:r>
            <a:r>
              <a:rPr lang="ru-RU" sz="1800" dirty="0"/>
              <a:t> для </a:t>
            </a:r>
            <a:r>
              <a:rPr lang="ru-RU" sz="1800" dirty="0" err="1"/>
              <a:t>робочих</a:t>
            </a:r>
            <a:r>
              <a:rPr lang="ru-RU" sz="1800" dirty="0"/>
              <a:t>, 400 − для </a:t>
            </a:r>
            <a:r>
              <a:rPr lang="ru-RU" sz="1800" dirty="0" err="1"/>
              <a:t>службовців</a:t>
            </a:r>
            <a:r>
              <a:rPr lang="ru-RU" sz="1800" dirty="0"/>
              <a:t>, 300 − для </a:t>
            </a:r>
            <a:r>
              <a:rPr lang="ru-RU" sz="1800" dirty="0" err="1"/>
              <a:t>дітей</a:t>
            </a:r>
            <a:r>
              <a:rPr lang="ru-RU" sz="1800" dirty="0"/>
              <a:t> и </a:t>
            </a:r>
            <a:r>
              <a:rPr lang="ru-RU" sz="1800" dirty="0" err="1"/>
              <a:t>неробочих</a:t>
            </a:r>
            <a:r>
              <a:rPr lang="ru-RU" sz="1800" dirty="0"/>
              <a:t>. </a:t>
            </a:r>
            <a:r>
              <a:rPr lang="ru-RU" sz="1800" dirty="0" err="1"/>
              <a:t>Хліб</a:t>
            </a:r>
            <a:r>
              <a:rPr lang="ru-RU" sz="1800" dirty="0"/>
              <a:t> став </a:t>
            </a:r>
            <a:r>
              <a:rPr lang="ru-RU" sz="1800" dirty="0" err="1"/>
              <a:t>якісним</a:t>
            </a:r>
            <a:r>
              <a:rPr lang="ru-RU" sz="1800" dirty="0"/>
              <a:t>, 16 лютого </a:t>
            </a:r>
            <a:r>
              <a:rPr lang="ru-RU" sz="1800" dirty="0" err="1"/>
              <a:t>вперше</a:t>
            </a:r>
            <a:r>
              <a:rPr lang="ru-RU" sz="1800" dirty="0"/>
              <a:t>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видане</a:t>
            </a:r>
            <a:r>
              <a:rPr lang="ru-RU" sz="1800" dirty="0"/>
              <a:t> </a:t>
            </a:r>
            <a:r>
              <a:rPr lang="ru-RU" sz="1800" dirty="0" err="1"/>
              <a:t>якісне</a:t>
            </a:r>
            <a:r>
              <a:rPr lang="ru-RU" sz="1800" dirty="0"/>
              <a:t> мясо — баранина та заморожена </a:t>
            </a:r>
            <a:r>
              <a:rPr lang="ru-RU" sz="1800" dirty="0" err="1"/>
              <a:t>яловичина</a:t>
            </a:r>
            <a:r>
              <a:rPr lang="ru-RU" sz="1800" dirty="0"/>
              <a:t>. </a:t>
            </a:r>
            <a:r>
              <a:rPr lang="ru-RU" sz="1800" dirty="0" err="1"/>
              <a:t>Кількість</a:t>
            </a:r>
            <a:r>
              <a:rPr lang="ru-RU" sz="1800" dirty="0"/>
              <a:t> смертей </a:t>
            </a:r>
            <a:r>
              <a:rPr lang="ru-RU" sz="1800" dirty="0" err="1"/>
              <a:t>суттєво</a:t>
            </a:r>
            <a:r>
              <a:rPr lang="ru-RU" sz="1800" dirty="0"/>
              <a:t> </a:t>
            </a:r>
            <a:r>
              <a:rPr lang="ru-RU" sz="1800" dirty="0" err="1"/>
              <a:t>скоротилася</a:t>
            </a:r>
            <a:r>
              <a:rPr lang="ru-RU" sz="1800" dirty="0"/>
              <a:t>. В </a:t>
            </a:r>
            <a:r>
              <a:rPr lang="ru-RU" sz="1800" dirty="0" err="1"/>
              <a:t>квітні-травні</a:t>
            </a:r>
            <a:r>
              <a:rPr lang="ru-RU" sz="1800" dirty="0"/>
              <a:t> </a:t>
            </a:r>
            <a:r>
              <a:rPr lang="ru-RU" sz="1800" dirty="0" err="1"/>
              <a:t>розпочалося</a:t>
            </a:r>
            <a:r>
              <a:rPr lang="ru-RU" sz="1800" dirty="0"/>
              <a:t> </a:t>
            </a:r>
            <a:r>
              <a:rPr lang="ru-RU" sz="1800" dirty="0" err="1"/>
              <a:t>відновлення</a:t>
            </a:r>
            <a:r>
              <a:rPr lang="ru-RU" sz="1800" dirty="0"/>
              <a:t> </a:t>
            </a:r>
            <a:r>
              <a:rPr lang="ru-RU" sz="1800" dirty="0" err="1"/>
              <a:t>комунального</a:t>
            </a:r>
            <a:r>
              <a:rPr lang="ru-RU" sz="1800" dirty="0"/>
              <a:t> </a:t>
            </a:r>
            <a:r>
              <a:rPr lang="ru-RU" sz="1800" dirty="0" err="1"/>
              <a:t>господарства</a:t>
            </a:r>
            <a:r>
              <a:rPr lang="ru-RU" sz="1800" dirty="0"/>
              <a:t>: </a:t>
            </a:r>
            <a:r>
              <a:rPr lang="ru-RU" sz="1800" dirty="0" err="1"/>
              <a:t>знову</a:t>
            </a:r>
            <a:r>
              <a:rPr lang="ru-RU" sz="1800" dirty="0"/>
              <a:t> </a:t>
            </a:r>
            <a:r>
              <a:rPr lang="ru-RU" sz="1800" dirty="0" err="1"/>
              <a:t>був</a:t>
            </a:r>
            <a:r>
              <a:rPr lang="ru-RU" sz="1800" dirty="0"/>
              <a:t> </a:t>
            </a:r>
            <a:r>
              <a:rPr lang="ru-RU" sz="1800" dirty="0" err="1"/>
              <a:t>запущений</a:t>
            </a:r>
            <a:r>
              <a:rPr lang="ru-RU" sz="1800" dirty="0"/>
              <a:t> трамвай.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У </a:t>
            </a:r>
            <a:r>
              <a:rPr lang="ru-RU" dirty="0"/>
              <a:t>той </a:t>
            </a:r>
            <a:r>
              <a:rPr lang="ru-RU" dirty="0" err="1"/>
              <a:t>ще</a:t>
            </a:r>
            <a:r>
              <a:rPr lang="ru-RU" dirty="0"/>
              <a:t> час </a:t>
            </a:r>
            <a:r>
              <a:rPr lang="ru-RU" dirty="0" err="1"/>
              <a:t>війська</a:t>
            </a:r>
            <a:r>
              <a:rPr lang="ru-RU" dirty="0"/>
              <a:t> вермахту </a:t>
            </a:r>
            <a:r>
              <a:rPr lang="ru-RU" dirty="0" err="1"/>
              <a:t>посилили</a:t>
            </a:r>
            <a:r>
              <a:rPr lang="ru-RU" dirty="0"/>
              <a:t> </a:t>
            </a:r>
            <a:r>
              <a:rPr lang="ru-RU" dirty="0" err="1"/>
              <a:t>артилерійські</a:t>
            </a:r>
            <a:r>
              <a:rPr lang="ru-RU" dirty="0"/>
              <a:t> </a:t>
            </a:r>
            <a:r>
              <a:rPr lang="ru-RU" dirty="0" err="1"/>
              <a:t>обстріли</a:t>
            </a:r>
            <a:r>
              <a:rPr lang="ru-RU" dirty="0"/>
              <a:t> та </a:t>
            </a:r>
            <a:r>
              <a:rPr lang="ru-RU" dirty="0" err="1"/>
              <a:t>бомбардування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. По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у день бомби </a:t>
            </a:r>
            <a:r>
              <a:rPr lang="ru-RU" dirty="0" err="1"/>
              <a:t>летіли</a:t>
            </a:r>
            <a:r>
              <a:rPr lang="ru-RU" dirty="0"/>
              <a:t> в сторону </a:t>
            </a:r>
            <a:r>
              <a:rPr lang="ru-RU" dirty="0" err="1"/>
              <a:t>Ленінграда</a:t>
            </a:r>
            <a:r>
              <a:rPr lang="ru-RU" dirty="0"/>
              <a:t>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5496272" cy="412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62572"/>
            <a:ext cx="5555574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90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94122"/>
          </a:xfrm>
        </p:spPr>
        <p:txBody>
          <a:bodyPr/>
          <a:lstStyle/>
          <a:p>
            <a:r>
              <a:rPr lang="ru-RU" b="1" dirty="0"/>
              <a:t>1943 </a:t>
            </a:r>
            <a:r>
              <a:rPr lang="ru-RU" b="1" dirty="0" err="1"/>
              <a:t>рік</a:t>
            </a:r>
            <a:r>
              <a:rPr lang="ru-RU" b="1" dirty="0"/>
              <a:t> і </a:t>
            </a:r>
            <a:r>
              <a:rPr lang="ru-RU" b="1" dirty="0" err="1"/>
              <a:t>повне</a:t>
            </a:r>
            <a:r>
              <a:rPr lang="ru-RU" b="1" dirty="0"/>
              <a:t> </a:t>
            </a:r>
            <a:r>
              <a:rPr lang="ru-RU" b="1" dirty="0" err="1"/>
              <a:t>зняття</a:t>
            </a:r>
            <a:r>
              <a:rPr lang="ru-RU" b="1" dirty="0"/>
              <a:t> </a:t>
            </a:r>
            <a:r>
              <a:rPr lang="ru-RU" b="1" dirty="0" err="1"/>
              <a:t>блокади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124744"/>
            <a:ext cx="7924800" cy="4680520"/>
          </a:xfrm>
        </p:spPr>
        <p:txBody>
          <a:bodyPr>
            <a:normAutofit/>
          </a:bodyPr>
          <a:lstStyle/>
          <a:p>
            <a:r>
              <a:rPr lang="ru-RU" sz="2000" dirty="0"/>
              <a:t>12 </a:t>
            </a:r>
            <a:r>
              <a:rPr lang="ru-RU" sz="2000" dirty="0" err="1"/>
              <a:t>січня</a:t>
            </a:r>
            <a:r>
              <a:rPr lang="ru-RU" sz="2000" dirty="0"/>
              <a:t> 1943 року </a:t>
            </a:r>
            <a:r>
              <a:rPr lang="ru-RU" sz="2000" dirty="0" err="1"/>
              <a:t>війська</a:t>
            </a:r>
            <a:r>
              <a:rPr lang="ru-RU" sz="2000" dirty="0"/>
              <a:t> </a:t>
            </a:r>
            <a:r>
              <a:rPr lang="ru-RU" sz="2000" dirty="0" err="1"/>
              <a:t>Ленінградського</a:t>
            </a:r>
            <a:r>
              <a:rPr lang="ru-RU" sz="2000" dirty="0"/>
              <a:t> та </a:t>
            </a:r>
            <a:r>
              <a:rPr lang="ru-RU" sz="2000" dirty="0" err="1" smtClean="0"/>
              <a:t>Волховського</a:t>
            </a:r>
            <a:r>
              <a:rPr lang="ru-RU" sz="2000" dirty="0"/>
              <a:t> </a:t>
            </a:r>
            <a:r>
              <a:rPr lang="ru-RU" sz="2000" dirty="0" err="1" smtClean="0"/>
              <a:t>фронтів</a:t>
            </a:r>
            <a:r>
              <a:rPr lang="ru-RU" sz="2000" dirty="0" smtClean="0"/>
              <a:t> </a:t>
            </a:r>
            <a:r>
              <a:rPr lang="ru-RU" sz="2000" dirty="0" err="1"/>
              <a:t>спробували</a:t>
            </a:r>
            <a:r>
              <a:rPr lang="ru-RU" sz="2000" dirty="0"/>
              <a:t> </a:t>
            </a:r>
            <a:r>
              <a:rPr lang="ru-RU" sz="2000" dirty="0" err="1"/>
              <a:t>ще</a:t>
            </a:r>
            <a:r>
              <a:rPr lang="ru-RU" sz="2000" dirty="0"/>
              <a:t> раз </a:t>
            </a:r>
            <a:r>
              <a:rPr lang="ru-RU" sz="2000" dirty="0" err="1"/>
              <a:t>прорвати</a:t>
            </a:r>
            <a:r>
              <a:rPr lang="ru-RU" sz="2000" dirty="0"/>
              <a:t> </a:t>
            </a:r>
            <a:r>
              <a:rPr lang="ru-RU" sz="2000" dirty="0" err="1"/>
              <a:t>блокадне</a:t>
            </a:r>
            <a:r>
              <a:rPr lang="ru-RU" sz="2000" dirty="0"/>
              <a:t> </a:t>
            </a:r>
            <a:r>
              <a:rPr lang="ru-RU" sz="2000" dirty="0" err="1"/>
              <a:t>кільце</a:t>
            </a:r>
            <a:r>
              <a:rPr lang="ru-RU" sz="2000" dirty="0"/>
              <a:t>. </a:t>
            </a:r>
            <a:r>
              <a:rPr lang="ru-RU" sz="2000" dirty="0" err="1"/>
              <a:t>Найважчою</a:t>
            </a:r>
            <a:r>
              <a:rPr lang="ru-RU" sz="2000" dirty="0"/>
              <a:t> </a:t>
            </a:r>
            <a:r>
              <a:rPr lang="ru-RU" sz="2000" dirty="0" err="1"/>
              <a:t>частиною</a:t>
            </a:r>
            <a:r>
              <a:rPr lang="ru-RU" sz="2000" dirty="0"/>
              <a:t> </a:t>
            </a:r>
            <a:r>
              <a:rPr lang="ru-RU" sz="2000" dirty="0" err="1"/>
              <a:t>операції</a:t>
            </a:r>
            <a:r>
              <a:rPr lang="ru-RU" sz="2000" dirty="0"/>
              <a:t>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прорив</a:t>
            </a:r>
            <a:r>
              <a:rPr lang="ru-RU" sz="2000" dirty="0"/>
              <a:t> по </a:t>
            </a:r>
            <a:r>
              <a:rPr lang="ru-RU" sz="2000" dirty="0" err="1"/>
              <a:t>лінії</a:t>
            </a:r>
            <a:r>
              <a:rPr lang="ru-RU" sz="2000" dirty="0"/>
              <a:t> 67-ї </a:t>
            </a:r>
            <a:r>
              <a:rPr lang="ru-RU" sz="2000" dirty="0" err="1"/>
              <a:t>армії</a:t>
            </a:r>
            <a:r>
              <a:rPr lang="ru-RU" sz="2000" dirty="0"/>
              <a:t>. </a:t>
            </a:r>
            <a:r>
              <a:rPr lang="ru-RU" sz="2000" dirty="0" err="1"/>
              <a:t>Вранці</a:t>
            </a:r>
            <a:r>
              <a:rPr lang="ru-RU" sz="2000" dirty="0"/>
              <a:t> на </a:t>
            </a:r>
            <a:r>
              <a:rPr lang="ru-RU" sz="2000" dirty="0" err="1"/>
              <a:t>обох</a:t>
            </a:r>
            <a:r>
              <a:rPr lang="ru-RU" sz="2000" dirty="0"/>
              <a:t> фронтах </a:t>
            </a:r>
            <a:r>
              <a:rPr lang="ru-RU" sz="2000" dirty="0" err="1"/>
              <a:t>розпочалася</a:t>
            </a:r>
            <a:r>
              <a:rPr lang="ru-RU" sz="2000" dirty="0"/>
              <a:t> </a:t>
            </a:r>
            <a:r>
              <a:rPr lang="ru-RU" sz="2000" dirty="0" err="1"/>
              <a:t>артилерійська</a:t>
            </a:r>
            <a:r>
              <a:rPr lang="ru-RU" sz="2000" dirty="0"/>
              <a:t> та </a:t>
            </a:r>
            <a:r>
              <a:rPr lang="ru-RU" sz="2000" dirty="0" err="1"/>
              <a:t>авіаційна</a:t>
            </a:r>
            <a:r>
              <a:rPr lang="ru-RU" sz="2000" dirty="0"/>
              <a:t> </a:t>
            </a:r>
            <a:r>
              <a:rPr lang="ru-RU" sz="2000" dirty="0" err="1"/>
              <a:t>підготовка</a:t>
            </a:r>
            <a:r>
              <a:rPr lang="ru-RU" sz="2000" dirty="0"/>
              <a:t>. </a:t>
            </a:r>
            <a:r>
              <a:rPr lang="ru-RU" sz="2000" dirty="0" err="1"/>
              <a:t>Завдяки</a:t>
            </a:r>
            <a:r>
              <a:rPr lang="ru-RU" sz="2000" dirty="0"/>
              <a:t> тому,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артилерія</a:t>
            </a:r>
            <a:r>
              <a:rPr lang="ru-RU" sz="2000" dirty="0"/>
              <a:t> 67-ї </a:t>
            </a:r>
            <a:r>
              <a:rPr lang="ru-RU" sz="2000" dirty="0" err="1"/>
              <a:t>армії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з прямою </a:t>
            </a:r>
            <a:r>
              <a:rPr lang="ru-RU" sz="2000" dirty="0" err="1"/>
              <a:t>наводкою</a:t>
            </a:r>
            <a:r>
              <a:rPr lang="ru-RU" sz="2000" dirty="0"/>
              <a:t>, </a:t>
            </a:r>
            <a:r>
              <a:rPr lang="ru-RU" sz="2000" dirty="0" err="1"/>
              <a:t>лід</a:t>
            </a:r>
            <a:r>
              <a:rPr lang="ru-RU" sz="2000" dirty="0"/>
              <a:t> на </a:t>
            </a:r>
            <a:r>
              <a:rPr lang="ru-RU" sz="2000" dirty="0" err="1"/>
              <a:t>Неві</a:t>
            </a:r>
            <a:r>
              <a:rPr lang="ru-RU" sz="2000" dirty="0"/>
              <a:t> </a:t>
            </a:r>
            <a:r>
              <a:rPr lang="ru-RU" sz="2000" dirty="0" err="1"/>
              <a:t>залишився</a:t>
            </a:r>
            <a:r>
              <a:rPr lang="ru-RU" sz="2000" dirty="0"/>
              <a:t> </a:t>
            </a:r>
            <a:r>
              <a:rPr lang="ru-RU" sz="2000" dirty="0" err="1"/>
              <a:t>цілим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значно</a:t>
            </a:r>
            <a:r>
              <a:rPr lang="ru-RU" sz="2000" dirty="0"/>
              <a:t> </a:t>
            </a:r>
            <a:r>
              <a:rPr lang="ru-RU" sz="2000" dirty="0" err="1"/>
              <a:t>спростило</a:t>
            </a:r>
            <a:r>
              <a:rPr lang="ru-RU" sz="2000" dirty="0"/>
              <a:t> </a:t>
            </a:r>
            <a:r>
              <a:rPr lang="ru-RU" sz="2000" dirty="0" err="1"/>
              <a:t>процес</a:t>
            </a:r>
            <a:r>
              <a:rPr lang="ru-RU" sz="2000" dirty="0"/>
              <a:t> </a:t>
            </a:r>
            <a:r>
              <a:rPr lang="ru-RU" sz="2000" dirty="0" err="1"/>
              <a:t>форсування</a:t>
            </a:r>
            <a:r>
              <a:rPr lang="ru-RU" sz="2000" dirty="0"/>
              <a:t> </a:t>
            </a:r>
            <a:r>
              <a:rPr lang="ru-RU" sz="2000" dirty="0" err="1"/>
              <a:t>ріки</a:t>
            </a:r>
            <a:r>
              <a:rPr lang="ru-RU" sz="2000" dirty="0"/>
              <a:t>. </a:t>
            </a:r>
            <a:endParaRPr lang="ru-RU" sz="2000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sz="1800" dirty="0" err="1" smtClean="0"/>
              <a:t>Наприкінці</a:t>
            </a:r>
            <a:r>
              <a:rPr lang="ru-RU" sz="1800" dirty="0" smtClean="0"/>
              <a:t> </a:t>
            </a:r>
            <a:r>
              <a:rPr lang="ru-RU" sz="1800" dirty="0"/>
              <a:t>дня </a:t>
            </a:r>
            <a:r>
              <a:rPr lang="ru-RU" sz="1800" dirty="0" err="1"/>
              <a:t>радянські</a:t>
            </a:r>
            <a:r>
              <a:rPr lang="ru-RU" sz="1800" dirty="0"/>
              <a:t> </a:t>
            </a:r>
            <a:r>
              <a:rPr lang="ru-RU" sz="1800" dirty="0" err="1"/>
              <a:t>війська</a:t>
            </a:r>
            <a:r>
              <a:rPr lang="ru-RU" sz="1800" dirty="0"/>
              <a:t> </a:t>
            </a:r>
            <a:r>
              <a:rPr lang="ru-RU" sz="1800" dirty="0" err="1"/>
              <a:t>просунулися</a:t>
            </a:r>
            <a:r>
              <a:rPr lang="ru-RU" sz="1800" dirty="0"/>
              <a:t> вперед на 1-2 км. </a:t>
            </a:r>
            <a:r>
              <a:rPr lang="ru-RU" sz="1800" dirty="0" err="1"/>
              <a:t>Наступного</a:t>
            </a:r>
            <a:r>
              <a:rPr lang="ru-RU" sz="1800" dirty="0"/>
              <a:t> дня </a:t>
            </a:r>
            <a:r>
              <a:rPr lang="ru-RU" sz="1800" dirty="0" err="1"/>
              <a:t>наступ</a:t>
            </a:r>
            <a:r>
              <a:rPr lang="ru-RU" sz="1800" dirty="0"/>
              <a:t> </a:t>
            </a:r>
            <a:r>
              <a:rPr lang="ru-RU" sz="1800" dirty="0" err="1"/>
              <a:t>був</a:t>
            </a:r>
            <a:r>
              <a:rPr lang="ru-RU" sz="1800" dirty="0"/>
              <a:t> </a:t>
            </a:r>
            <a:r>
              <a:rPr lang="ru-RU" sz="1800" dirty="0" err="1"/>
              <a:t>знову</a:t>
            </a:r>
            <a:r>
              <a:rPr lang="ru-RU" sz="1800" dirty="0"/>
              <a:t> </a:t>
            </a:r>
            <a:r>
              <a:rPr lang="ru-RU" sz="1800" dirty="0" err="1"/>
              <a:t>продовжений</a:t>
            </a:r>
            <a:r>
              <a:rPr lang="ru-RU" sz="1800" dirty="0"/>
              <a:t>. </a:t>
            </a:r>
            <a:r>
              <a:rPr lang="ru-RU" sz="1800" dirty="0" err="1"/>
              <a:t>Відстань</a:t>
            </a:r>
            <a:r>
              <a:rPr lang="ru-RU" sz="1800" dirty="0"/>
              <a:t> </a:t>
            </a:r>
            <a:r>
              <a:rPr lang="ru-RU" sz="1800" dirty="0" err="1"/>
              <a:t>між</a:t>
            </a:r>
            <a:r>
              <a:rPr lang="ru-RU" sz="1800" dirty="0"/>
              <a:t> </a:t>
            </a:r>
            <a:r>
              <a:rPr lang="ru-RU" sz="1800" dirty="0" err="1"/>
              <a:t>двома</a:t>
            </a:r>
            <a:r>
              <a:rPr lang="ru-RU" sz="1800" dirty="0"/>
              <a:t> </a:t>
            </a:r>
            <a:r>
              <a:rPr lang="ru-RU" sz="1800" dirty="0" err="1"/>
              <a:t>арміями</a:t>
            </a:r>
            <a:r>
              <a:rPr lang="ru-RU" sz="1800" dirty="0"/>
              <a:t> </a:t>
            </a:r>
            <a:r>
              <a:rPr lang="ru-RU" sz="1800" dirty="0" err="1"/>
              <a:t>скоротилася</a:t>
            </a:r>
            <a:r>
              <a:rPr lang="ru-RU" sz="1800" dirty="0"/>
              <a:t> до 5-6 км. Але </a:t>
            </a:r>
            <a:r>
              <a:rPr lang="ru-RU" sz="1800" dirty="0" err="1"/>
              <a:t>війська</a:t>
            </a:r>
            <a:r>
              <a:rPr lang="ru-RU" sz="1800" dirty="0"/>
              <a:t> Вермахту </a:t>
            </a:r>
            <a:r>
              <a:rPr lang="ru-RU" sz="1800" dirty="0" err="1"/>
              <a:t>відчайдушно</a:t>
            </a:r>
            <a:r>
              <a:rPr lang="ru-RU" sz="1800" dirty="0"/>
              <a:t> </a:t>
            </a:r>
            <a:r>
              <a:rPr lang="ru-RU" sz="1800" dirty="0" err="1"/>
              <a:t>контратакували</a:t>
            </a:r>
            <a:r>
              <a:rPr lang="ru-RU" sz="1800" dirty="0"/>
              <a:t> та </a:t>
            </a:r>
            <a:r>
              <a:rPr lang="ru-RU" sz="1800" dirty="0" err="1"/>
              <a:t>боролися</a:t>
            </a:r>
            <a:r>
              <a:rPr lang="ru-RU" sz="1800" dirty="0"/>
              <a:t> за </a:t>
            </a:r>
            <a:r>
              <a:rPr lang="ru-RU" sz="1800" dirty="0" err="1"/>
              <a:t>кожен</a:t>
            </a:r>
            <a:r>
              <a:rPr lang="ru-RU" sz="1800" dirty="0"/>
              <a:t> </a:t>
            </a:r>
            <a:r>
              <a:rPr lang="ru-RU" sz="1800" dirty="0" err="1"/>
              <a:t>опорний</a:t>
            </a:r>
            <a:r>
              <a:rPr lang="ru-RU" sz="1800" dirty="0"/>
              <a:t> пункт. 18 </a:t>
            </a:r>
            <a:r>
              <a:rPr lang="ru-RU" sz="1800" dirty="0" err="1"/>
              <a:t>січня</a:t>
            </a:r>
            <a:r>
              <a:rPr lang="ru-RU" sz="1800" dirty="0"/>
              <a:t> </a:t>
            </a:r>
            <a:r>
              <a:rPr lang="ru-RU" sz="1800" dirty="0" err="1" smtClean="0"/>
              <a:t>Шліссельбург</a:t>
            </a:r>
            <a:r>
              <a:rPr lang="ru-RU" sz="1800" dirty="0"/>
              <a:t> </a:t>
            </a:r>
            <a:r>
              <a:rPr lang="ru-RU" sz="1800" dirty="0" err="1" smtClean="0"/>
              <a:t>був</a:t>
            </a:r>
            <a:r>
              <a:rPr lang="ru-RU" sz="1800" dirty="0" smtClean="0"/>
              <a:t> </a:t>
            </a:r>
            <a:r>
              <a:rPr lang="ru-RU" sz="1800" dirty="0" err="1"/>
              <a:t>звільнений</a:t>
            </a:r>
            <a:r>
              <a:rPr lang="ru-RU" sz="1800" dirty="0"/>
              <a:t>. </a:t>
            </a:r>
            <a:r>
              <a:rPr lang="ru-RU" sz="1800" dirty="0" err="1"/>
              <a:t>Був</a:t>
            </a:r>
            <a:r>
              <a:rPr lang="ru-RU" sz="1800" dirty="0"/>
              <a:t> установлений </a:t>
            </a:r>
            <a:r>
              <a:rPr lang="ru-RU" sz="1800" dirty="0" err="1"/>
              <a:t>сухопутний</a:t>
            </a:r>
            <a:r>
              <a:rPr lang="ru-RU" sz="1800" dirty="0"/>
              <a:t> </a:t>
            </a:r>
            <a:r>
              <a:rPr lang="ru-RU" sz="1800" dirty="0" err="1"/>
              <a:t>зв'язок</a:t>
            </a:r>
            <a:r>
              <a:rPr lang="ru-RU" sz="1800" dirty="0"/>
              <a:t> </a:t>
            </a:r>
            <a:r>
              <a:rPr lang="ru-RU" sz="1800" dirty="0" err="1"/>
              <a:t>Ленінграда</a:t>
            </a:r>
            <a:r>
              <a:rPr lang="ru-RU" sz="1800" dirty="0"/>
              <a:t> з </a:t>
            </a:r>
            <a:r>
              <a:rPr lang="ru-RU" sz="1800" dirty="0" err="1"/>
              <a:t>іншою</a:t>
            </a:r>
            <a:r>
              <a:rPr lang="ru-RU" sz="1800" dirty="0"/>
              <a:t> </a:t>
            </a:r>
            <a:r>
              <a:rPr lang="ru-RU" sz="1800" dirty="0" err="1"/>
              <a:t>частиною</a:t>
            </a:r>
            <a:r>
              <a:rPr lang="ru-RU" sz="1800" dirty="0"/>
              <a:t> </a:t>
            </a:r>
            <a:r>
              <a:rPr lang="ru-RU" sz="1800" dirty="0" err="1"/>
              <a:t>Радянського</a:t>
            </a:r>
            <a:r>
              <a:rPr lang="ru-RU" sz="1800" dirty="0"/>
              <a:t> Союзу. </a:t>
            </a:r>
            <a:r>
              <a:rPr lang="ru-RU" sz="1800" dirty="0" err="1"/>
              <a:t>Між</a:t>
            </a:r>
            <a:r>
              <a:rPr lang="ru-RU" sz="1800" dirty="0"/>
              <a:t> </a:t>
            </a:r>
            <a:r>
              <a:rPr lang="ru-RU" sz="1800" dirty="0" err="1"/>
              <a:t>Ладозьким</a:t>
            </a:r>
            <a:r>
              <a:rPr lang="ru-RU" sz="1800" dirty="0"/>
              <a:t> озером та </a:t>
            </a:r>
            <a:r>
              <a:rPr lang="ru-RU" sz="1800" dirty="0" err="1"/>
              <a:t>лінією</a:t>
            </a:r>
            <a:r>
              <a:rPr lang="ru-RU" sz="1800" dirty="0"/>
              <a:t> фронту </a:t>
            </a:r>
            <a:r>
              <a:rPr lang="ru-RU" sz="1800" dirty="0" err="1"/>
              <a:t>був</a:t>
            </a:r>
            <a:r>
              <a:rPr lang="ru-RU" sz="1800" dirty="0"/>
              <a:t> </a:t>
            </a:r>
            <a:r>
              <a:rPr lang="ru-RU" sz="1800" dirty="0" err="1"/>
              <a:t>створений</a:t>
            </a:r>
            <a:r>
              <a:rPr lang="ru-RU" sz="1800" dirty="0"/>
              <a:t> коридор шириною в 8-11 км. За 17 </a:t>
            </a:r>
            <a:r>
              <a:rPr lang="ru-RU" sz="1800" dirty="0" err="1"/>
              <a:t>днів</a:t>
            </a:r>
            <a:r>
              <a:rPr lang="ru-RU" sz="1800" dirty="0"/>
              <a:t> </a:t>
            </a:r>
            <a:r>
              <a:rPr lang="ru-RU" sz="1800" dirty="0" err="1"/>
              <a:t>була</a:t>
            </a:r>
            <a:r>
              <a:rPr lang="ru-RU" sz="1800" dirty="0"/>
              <a:t> проведена </a:t>
            </a:r>
            <a:r>
              <a:rPr lang="ru-RU" sz="1800" dirty="0" err="1"/>
              <a:t>залізниця</a:t>
            </a:r>
            <a:r>
              <a:rPr lang="ru-RU" sz="1800" dirty="0"/>
              <a:t> та </a:t>
            </a:r>
            <a:r>
              <a:rPr lang="ru-RU" sz="1800" dirty="0" err="1"/>
              <a:t>автомобільна</a:t>
            </a:r>
            <a:r>
              <a:rPr lang="ru-RU" sz="1800" dirty="0"/>
              <a:t> дорога.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49290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1943 </a:t>
            </a:r>
            <a:r>
              <a:rPr lang="ru-RU" b="1" dirty="0" err="1"/>
              <a:t>рік</a:t>
            </a:r>
            <a:r>
              <a:rPr lang="ru-RU" b="1" dirty="0"/>
              <a:t> і </a:t>
            </a:r>
            <a:r>
              <a:rPr lang="ru-RU" b="1" dirty="0" err="1"/>
              <a:t>повне</a:t>
            </a:r>
            <a:r>
              <a:rPr lang="ru-RU" b="1" dirty="0"/>
              <a:t> </a:t>
            </a:r>
            <a:r>
              <a:rPr lang="ru-RU" b="1" dirty="0" err="1"/>
              <a:t>зняття</a:t>
            </a:r>
            <a:r>
              <a:rPr lang="ru-RU" b="1" dirty="0"/>
              <a:t> </a:t>
            </a:r>
            <a:r>
              <a:rPr lang="ru-RU" b="1" dirty="0" err="1"/>
              <a:t>блокади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400" dirty="0" err="1"/>
              <a:t>Повністю</a:t>
            </a:r>
            <a:r>
              <a:rPr lang="ru-RU" sz="2400" dirty="0"/>
              <a:t> блокада </a:t>
            </a:r>
            <a:r>
              <a:rPr lang="ru-RU" sz="2400" dirty="0" err="1" smtClean="0"/>
              <a:t>була</a:t>
            </a:r>
            <a:r>
              <a:rPr lang="ru-RU" sz="2400" dirty="0" smtClean="0"/>
              <a:t> </a:t>
            </a:r>
            <a:r>
              <a:rPr lang="ru-RU" sz="2400" dirty="0" err="1"/>
              <a:t>знята</a:t>
            </a:r>
            <a:r>
              <a:rPr lang="ru-RU" sz="2400" dirty="0"/>
              <a:t> 27 </a:t>
            </a:r>
            <a:r>
              <a:rPr lang="ru-RU" sz="2400" dirty="0" err="1"/>
              <a:t>січня</a:t>
            </a:r>
            <a:r>
              <a:rPr lang="ru-RU" sz="2400" dirty="0"/>
              <a:t> 1944 року.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828675"/>
            <a:ext cx="733425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90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Жертви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47625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http://s44.radikal.ru/i104/1205/0c/58ab4945220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847" y="1916832"/>
            <a:ext cx="624855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s://encrypted-tbn2.gstatic.com/images?q=tbn:ANd9GcQOU1NhQ6sifbNt0fY76NrXlUSCWcArteC4Ua7Q6eK9i6ipo31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56692"/>
            <a:ext cx="362542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http://www.nsad.ru/pic/im8%5b1%5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95" y="3717032"/>
            <a:ext cx="428625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90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16600" dirty="0" smtClean="0"/>
              <a:t> КІНЕЦЬ</a:t>
            </a:r>
            <a:endParaRPr lang="ru-RU" sz="16600" dirty="0"/>
          </a:p>
        </p:txBody>
      </p:sp>
    </p:spTree>
    <p:extLst>
      <p:ext uri="{BB962C8B-B14F-4D97-AF65-F5344CB8AC3E}">
        <p14:creationId xmlns:p14="http://schemas.microsoft.com/office/powerpoint/2010/main" val="171968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/>
          <a:lstStyle/>
          <a:p>
            <a:r>
              <a:rPr lang="ru-RU" dirty="0" smtClean="0"/>
              <a:t>план </a:t>
            </a:r>
            <a:r>
              <a:rPr lang="ru-RU" dirty="0"/>
              <a:t>«Барбаросса»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908720"/>
            <a:ext cx="7924800" cy="4806280"/>
          </a:xfrm>
        </p:spPr>
        <p:txBody>
          <a:bodyPr/>
          <a:lstStyle/>
          <a:p>
            <a:r>
              <a:rPr lang="ru-RU" sz="2000" dirty="0" err="1"/>
              <a:t>Захоплення</a:t>
            </a:r>
            <a:r>
              <a:rPr lang="ru-RU" sz="2000" dirty="0"/>
              <a:t> </a:t>
            </a:r>
            <a:r>
              <a:rPr lang="ru-RU" sz="2000" dirty="0" err="1"/>
              <a:t>Ленінграда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важливою</a:t>
            </a:r>
            <a:r>
              <a:rPr lang="ru-RU" sz="2000" dirty="0"/>
              <a:t> </a:t>
            </a:r>
            <a:r>
              <a:rPr lang="ru-RU" sz="2000" dirty="0" err="1"/>
              <a:t>частиною</a:t>
            </a:r>
            <a:r>
              <a:rPr lang="ru-RU" sz="2000" dirty="0"/>
              <a:t> плану «Барбаросса».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мав</a:t>
            </a:r>
            <a:r>
              <a:rPr lang="ru-RU" sz="2000" dirty="0"/>
              <a:t> бути один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проміжних</a:t>
            </a:r>
            <a:r>
              <a:rPr lang="ru-RU" sz="2000" dirty="0"/>
              <a:t> </a:t>
            </a:r>
            <a:r>
              <a:rPr lang="ru-RU" sz="2000" dirty="0" err="1"/>
              <a:t>етапів</a:t>
            </a:r>
            <a:r>
              <a:rPr lang="ru-RU" sz="2000" dirty="0"/>
              <a:t> </a:t>
            </a:r>
            <a:r>
              <a:rPr lang="ru-RU" sz="2000" dirty="0" err="1"/>
              <a:t>війни</a:t>
            </a:r>
            <a:r>
              <a:rPr lang="ru-RU" sz="2000" dirty="0"/>
              <a:t>,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 smtClean="0"/>
              <a:t>якого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Гітлер</a:t>
            </a:r>
            <a:r>
              <a:rPr lang="ru-RU" sz="2000" dirty="0" smtClean="0"/>
              <a:t> </a:t>
            </a:r>
            <a:r>
              <a:rPr lang="ru-RU" sz="2000" dirty="0" err="1" smtClean="0"/>
              <a:t>мав</a:t>
            </a:r>
            <a:r>
              <a:rPr lang="ru-RU" sz="2000" dirty="0" smtClean="0"/>
              <a:t> </a:t>
            </a:r>
            <a:r>
              <a:rPr lang="ru-RU" sz="2000" dirty="0"/>
              <a:t>на </a:t>
            </a:r>
            <a:r>
              <a:rPr lang="ru-RU" sz="2000" dirty="0" err="1"/>
              <a:t>меті</a:t>
            </a:r>
            <a:r>
              <a:rPr lang="ru-RU" sz="2000" dirty="0"/>
              <a:t> </a:t>
            </a:r>
            <a:r>
              <a:rPr lang="ru-RU" sz="2000" dirty="0" err="1"/>
              <a:t>завоювання</a:t>
            </a:r>
            <a:r>
              <a:rPr lang="ru-RU" sz="2000" dirty="0"/>
              <a:t> </a:t>
            </a:r>
            <a:r>
              <a:rPr lang="ru-RU" sz="2000" dirty="0" err="1"/>
              <a:t>Москви</a:t>
            </a:r>
            <a:r>
              <a:rPr lang="ru-RU" sz="2000" dirty="0"/>
              <a:t>. </a:t>
            </a:r>
            <a:r>
              <a:rPr lang="ru-RU" sz="2000" dirty="0" err="1"/>
              <a:t>Захопленням</a:t>
            </a:r>
            <a:r>
              <a:rPr lang="ru-RU" sz="2000" dirty="0"/>
              <a:t> </a:t>
            </a:r>
            <a:r>
              <a:rPr lang="ru-RU" sz="2000" dirty="0" err="1"/>
              <a:t>міста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покладено</a:t>
            </a:r>
            <a:r>
              <a:rPr lang="ru-RU" sz="2000" dirty="0"/>
              <a:t> на </a:t>
            </a:r>
            <a:r>
              <a:rPr lang="ru-RU" sz="2000" dirty="0" err="1"/>
              <a:t>групу</a:t>
            </a:r>
            <a:r>
              <a:rPr lang="ru-RU" sz="2000" dirty="0"/>
              <a:t> </a:t>
            </a:r>
            <a:r>
              <a:rPr lang="ru-RU" sz="2000" dirty="0" err="1"/>
              <a:t>армій</a:t>
            </a:r>
            <a:r>
              <a:rPr lang="ru-RU" sz="2000" dirty="0"/>
              <a:t> «</a:t>
            </a:r>
            <a:r>
              <a:rPr lang="ru-RU" sz="2000" dirty="0" err="1"/>
              <a:t>Північ</a:t>
            </a:r>
            <a:r>
              <a:rPr lang="ru-RU" sz="2000" dirty="0" smtClean="0"/>
              <a:t>».</a:t>
            </a:r>
          </a:p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r>
              <a:rPr lang="ru-RU" sz="1800" dirty="0"/>
              <a:t> 8 </a:t>
            </a:r>
            <a:r>
              <a:rPr lang="ru-RU" sz="1800" dirty="0" err="1"/>
              <a:t>липня</a:t>
            </a:r>
            <a:r>
              <a:rPr lang="ru-RU" sz="1800" dirty="0"/>
              <a:t> 1941 року </a:t>
            </a:r>
            <a:r>
              <a:rPr lang="ru-RU" sz="1800" dirty="0" smtClean="0"/>
              <a:t>генерал-полковник</a:t>
            </a:r>
            <a:r>
              <a:rPr lang="ru-RU" sz="1800" dirty="0"/>
              <a:t> </a:t>
            </a:r>
            <a:r>
              <a:rPr lang="ru-RU" sz="1800" dirty="0" err="1" smtClean="0"/>
              <a:t>Гальдер</a:t>
            </a:r>
            <a:r>
              <a:rPr lang="ru-RU" sz="1800" dirty="0" smtClean="0"/>
              <a:t> Франц</a:t>
            </a:r>
            <a:r>
              <a:rPr lang="ru-RU" sz="1800" dirty="0"/>
              <a:t> </a:t>
            </a:r>
            <a:r>
              <a:rPr lang="ru-RU" sz="1800" dirty="0" smtClean="0"/>
              <a:t>сказав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за словами </a:t>
            </a:r>
            <a:r>
              <a:rPr lang="ru-RU" sz="1800" dirty="0" err="1"/>
              <a:t>Гітлера</a:t>
            </a:r>
            <a:r>
              <a:rPr lang="ru-RU" sz="1800" dirty="0"/>
              <a:t> Москву та </a:t>
            </a:r>
            <a:r>
              <a:rPr lang="ru-RU" sz="1800" dirty="0" err="1"/>
              <a:t>Ленінград</a:t>
            </a:r>
            <a:r>
              <a:rPr lang="ru-RU" sz="1800" dirty="0"/>
              <a:t> </a:t>
            </a:r>
            <a:r>
              <a:rPr lang="ru-RU" sz="1800" dirty="0" err="1"/>
              <a:t>необхідно</a:t>
            </a:r>
            <a:r>
              <a:rPr lang="ru-RU" sz="1800" dirty="0"/>
              <a:t> </a:t>
            </a:r>
            <a:r>
              <a:rPr lang="ru-RU" sz="1800" dirty="0" err="1"/>
              <a:t>зрівняти</a:t>
            </a:r>
            <a:r>
              <a:rPr lang="ru-RU" sz="1800" dirty="0"/>
              <a:t> з землею, </a:t>
            </a:r>
            <a:r>
              <a:rPr lang="ru-RU" sz="1800" dirty="0" err="1"/>
              <a:t>щоб</a:t>
            </a:r>
            <a:r>
              <a:rPr lang="ru-RU" sz="1800" dirty="0"/>
              <a:t> </a:t>
            </a:r>
            <a:r>
              <a:rPr lang="ru-RU" sz="1800" dirty="0" err="1"/>
              <a:t>позбавитися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населення</a:t>
            </a:r>
            <a:r>
              <a:rPr lang="ru-RU" sz="1800" dirty="0"/>
              <a:t> </a:t>
            </a:r>
            <a:r>
              <a:rPr lang="ru-RU" sz="1800" dirty="0" err="1"/>
              <a:t>цих</a:t>
            </a:r>
            <a:r>
              <a:rPr lang="ru-RU" sz="1800" dirty="0"/>
              <a:t> </a:t>
            </a:r>
            <a:r>
              <a:rPr lang="ru-RU" sz="1800" dirty="0" err="1"/>
              <a:t>міст</a:t>
            </a:r>
            <a:r>
              <a:rPr lang="ru-RU" sz="1800" dirty="0"/>
              <a:t>. </a:t>
            </a:r>
            <a:r>
              <a:rPr lang="ru-RU" sz="1800" dirty="0" err="1"/>
              <a:t>Це</a:t>
            </a:r>
            <a:r>
              <a:rPr lang="ru-RU" sz="1800" dirty="0"/>
              <a:t> буде </a:t>
            </a:r>
            <a:r>
              <a:rPr lang="ru-RU" sz="1800" dirty="0" err="1"/>
              <a:t>народне</a:t>
            </a:r>
            <a:r>
              <a:rPr lang="ru-RU" sz="1800" dirty="0"/>
              <a:t> лихо. </a:t>
            </a:r>
            <a:r>
              <a:rPr lang="ru-RU" sz="1800" dirty="0" err="1"/>
              <a:t>Згодом</a:t>
            </a:r>
            <a:r>
              <a:rPr lang="ru-RU" sz="1800" dirty="0"/>
              <a:t>, 21 </a:t>
            </a:r>
            <a:r>
              <a:rPr lang="ru-RU" sz="1800" dirty="0" err="1"/>
              <a:t>липня</a:t>
            </a:r>
            <a:r>
              <a:rPr lang="ru-RU" sz="1800" dirty="0"/>
              <a:t>, </a:t>
            </a:r>
            <a:r>
              <a:rPr lang="ru-RU" sz="1800" dirty="0" err="1"/>
              <a:t>Гітлер</a:t>
            </a:r>
            <a:r>
              <a:rPr lang="ru-RU" sz="1800" dirty="0"/>
              <a:t> заявив, </a:t>
            </a:r>
            <a:r>
              <a:rPr lang="ru-RU" sz="1800" dirty="0" err="1"/>
              <a:t>що</a:t>
            </a:r>
            <a:r>
              <a:rPr lang="ru-RU" sz="1800" dirty="0"/>
              <a:t> «в </a:t>
            </a:r>
            <a:r>
              <a:rPr lang="ru-RU" sz="1800" dirty="0" err="1"/>
              <a:t>порівнянні</a:t>
            </a:r>
            <a:r>
              <a:rPr lang="ru-RU" sz="1800" dirty="0"/>
              <a:t>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значенням</a:t>
            </a:r>
            <a:r>
              <a:rPr lang="ru-RU" sz="1800" dirty="0"/>
              <a:t> </a:t>
            </a:r>
            <a:r>
              <a:rPr lang="ru-RU" sz="1800" dirty="0" err="1"/>
              <a:t>Ленінграда</a:t>
            </a:r>
            <a:r>
              <a:rPr lang="ru-RU" sz="1800" dirty="0"/>
              <a:t>, Москва — </a:t>
            </a:r>
            <a:r>
              <a:rPr lang="ru-RU" sz="1800" dirty="0" err="1"/>
              <a:t>всього</a:t>
            </a:r>
            <a:r>
              <a:rPr lang="ru-RU" sz="1800" dirty="0"/>
              <a:t> </a:t>
            </a:r>
            <a:r>
              <a:rPr lang="ru-RU" sz="1800" dirty="0" err="1"/>
              <a:t>лиш</a:t>
            </a:r>
            <a:r>
              <a:rPr lang="ru-RU" sz="1800" dirty="0"/>
              <a:t> </a:t>
            </a:r>
            <a:r>
              <a:rPr lang="ru-RU" sz="1800" dirty="0" err="1"/>
              <a:t>географічний</a:t>
            </a:r>
            <a:r>
              <a:rPr lang="ru-RU" sz="1800" dirty="0"/>
              <a:t> </a:t>
            </a:r>
            <a:r>
              <a:rPr lang="ru-RU" sz="1800" dirty="0" err="1"/>
              <a:t>об'єкт</a:t>
            </a:r>
            <a:r>
              <a:rPr lang="ru-RU" sz="1800" dirty="0"/>
              <a:t>».</a:t>
            </a:r>
            <a:endParaRPr lang="ru-RU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69269"/>
            <a:ext cx="36957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5683"/>
            <a:ext cx="2592288" cy="194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90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418058"/>
          </a:xfrm>
        </p:spPr>
        <p:txBody>
          <a:bodyPr/>
          <a:lstStyle/>
          <a:p>
            <a:r>
              <a:rPr lang="ru-RU" dirty="0"/>
              <a:t>план «Барбаросса»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980728"/>
            <a:ext cx="7850832" cy="4734272"/>
          </a:xfrm>
        </p:spPr>
        <p:txBody>
          <a:bodyPr>
            <a:normAutofit/>
          </a:bodyPr>
          <a:lstStyle/>
          <a:p>
            <a:r>
              <a:rPr lang="ru-RU" sz="2000" dirty="0" err="1"/>
              <a:t>Згідно</a:t>
            </a:r>
            <a:r>
              <a:rPr lang="ru-RU" sz="2000" dirty="0"/>
              <a:t> з планами Вермахту, за </a:t>
            </a:r>
            <a:r>
              <a:rPr lang="ru-RU" sz="2000" dirty="0" err="1"/>
              <a:t>перші</a:t>
            </a:r>
            <a:r>
              <a:rPr lang="ru-RU" sz="2000" dirty="0"/>
              <a:t> </a:t>
            </a:r>
            <a:r>
              <a:rPr lang="ru-RU" sz="2000" dirty="0" err="1"/>
              <a:t>двадцять</a:t>
            </a:r>
            <a:r>
              <a:rPr lang="ru-RU" sz="2000" dirty="0"/>
              <a:t> </a:t>
            </a:r>
            <a:r>
              <a:rPr lang="ru-RU" sz="2000" dirty="0" err="1"/>
              <a:t>днів</a:t>
            </a:r>
            <a:r>
              <a:rPr lang="ru-RU" sz="2000" dirty="0"/>
              <a:t> </a:t>
            </a:r>
            <a:r>
              <a:rPr lang="ru-RU" sz="2000" dirty="0" err="1"/>
              <a:t>війни</a:t>
            </a:r>
            <a:r>
              <a:rPr lang="ru-RU" sz="2000" dirty="0"/>
              <a:t> </a:t>
            </a:r>
            <a:r>
              <a:rPr lang="ru-RU" sz="2000" dirty="0" err="1"/>
              <a:t>німецькі</a:t>
            </a:r>
            <a:r>
              <a:rPr lang="ru-RU" sz="2000" dirty="0"/>
              <a:t> </a:t>
            </a:r>
            <a:r>
              <a:rPr lang="ru-RU" sz="2000" dirty="0" err="1"/>
              <a:t>війська</a:t>
            </a:r>
            <a:r>
              <a:rPr lang="ru-RU" sz="2000" dirty="0"/>
              <a:t> на </a:t>
            </a:r>
            <a:r>
              <a:rPr lang="ru-RU" sz="2000" dirty="0" err="1"/>
              <a:t>півночі</a:t>
            </a:r>
            <a:r>
              <a:rPr lang="ru-RU" sz="2000" dirty="0"/>
              <a:t> </a:t>
            </a:r>
            <a:r>
              <a:rPr lang="ru-RU" sz="2000" dirty="0" err="1"/>
              <a:t>повинні</a:t>
            </a:r>
            <a:r>
              <a:rPr lang="ru-RU" sz="2000" dirty="0"/>
              <a:t> </a:t>
            </a:r>
            <a:r>
              <a:rPr lang="ru-RU" sz="2000" dirty="0" err="1"/>
              <a:t>були</a:t>
            </a:r>
            <a:r>
              <a:rPr lang="ru-RU" sz="2000" dirty="0"/>
              <a:t> </a:t>
            </a:r>
            <a:r>
              <a:rPr lang="ru-RU" sz="2000" dirty="0" err="1"/>
              <a:t>вийти</a:t>
            </a:r>
            <a:r>
              <a:rPr lang="ru-RU" sz="2000" dirty="0"/>
              <a:t> до </a:t>
            </a:r>
            <a:r>
              <a:rPr lang="ru-RU" sz="2000" dirty="0" err="1"/>
              <a:t>лінії</a:t>
            </a:r>
            <a:r>
              <a:rPr lang="ru-RU" sz="2000" dirty="0"/>
              <a:t> </a:t>
            </a:r>
            <a:r>
              <a:rPr lang="ru-RU" sz="2000" dirty="0" err="1"/>
              <a:t>Мозир</a:t>
            </a:r>
            <a:r>
              <a:rPr lang="ru-RU" sz="2000" dirty="0"/>
              <a:t>, Рогачов, Орша, </a:t>
            </a:r>
            <a:r>
              <a:rPr lang="ru-RU" sz="2000" dirty="0" err="1"/>
              <a:t>Вітебськ</a:t>
            </a:r>
            <a:r>
              <a:rPr lang="ru-RU" sz="2000" dirty="0"/>
              <a:t>, </a:t>
            </a:r>
            <a:r>
              <a:rPr lang="ru-RU" sz="2000" dirty="0" err="1"/>
              <a:t>Великі</a:t>
            </a:r>
            <a:r>
              <a:rPr lang="ru-RU" sz="2000" dirty="0"/>
              <a:t> Луки, </a:t>
            </a:r>
            <a:r>
              <a:rPr lang="ru-RU" sz="2000" dirty="0" err="1"/>
              <a:t>південніше</a:t>
            </a:r>
            <a:r>
              <a:rPr lang="ru-RU" sz="2000" dirty="0"/>
              <a:t> Пскова, </a:t>
            </a:r>
            <a:r>
              <a:rPr lang="ru-RU" sz="2000" dirty="0" err="1"/>
              <a:t>південніше</a:t>
            </a:r>
            <a:r>
              <a:rPr lang="ru-RU" sz="2000" dirty="0"/>
              <a:t> Пярну.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цього</a:t>
            </a:r>
            <a:r>
              <a:rPr lang="ru-RU" sz="2000" dirty="0"/>
              <a:t> мала бути </a:t>
            </a:r>
            <a:r>
              <a:rPr lang="ru-RU" sz="2000" dirty="0" err="1"/>
              <a:t>двадцятиденна</a:t>
            </a:r>
            <a:r>
              <a:rPr lang="ru-RU" sz="2000" dirty="0"/>
              <a:t> пауза, в </a:t>
            </a:r>
            <a:r>
              <a:rPr lang="ru-RU" sz="2000" dirty="0" err="1"/>
              <a:t>ході</a:t>
            </a:r>
            <a:r>
              <a:rPr lang="ru-RU" sz="2000" dirty="0"/>
              <a:t> </a:t>
            </a:r>
            <a:r>
              <a:rPr lang="ru-RU" sz="2000" dirty="0" err="1"/>
              <a:t>якої</a:t>
            </a:r>
            <a:r>
              <a:rPr lang="ru-RU" sz="2000" dirty="0"/>
              <a:t> </a:t>
            </a:r>
            <a:r>
              <a:rPr lang="ru-RU" sz="2000" dirty="0" err="1"/>
              <a:t>планувалося</a:t>
            </a:r>
            <a:r>
              <a:rPr lang="ru-RU" sz="2000" dirty="0"/>
              <a:t> </a:t>
            </a:r>
            <a:r>
              <a:rPr lang="ru-RU" sz="2000" dirty="0" err="1"/>
              <a:t>перегрупування</a:t>
            </a:r>
            <a:r>
              <a:rPr lang="ru-RU" sz="2000" dirty="0"/>
              <a:t> </a:t>
            </a:r>
            <a:r>
              <a:rPr lang="ru-RU" sz="2000" dirty="0" err="1"/>
              <a:t>військ</a:t>
            </a:r>
            <a:r>
              <a:rPr lang="ru-RU" sz="2000" dirty="0"/>
              <a:t>. На </a:t>
            </a:r>
            <a:r>
              <a:rPr lang="ru-RU" sz="2000" dirty="0" err="1"/>
              <a:t>сороковий</a:t>
            </a:r>
            <a:r>
              <a:rPr lang="ru-RU" sz="2000" dirty="0"/>
              <a:t> день </a:t>
            </a:r>
            <a:r>
              <a:rPr lang="ru-RU" sz="2000" dirty="0" err="1"/>
              <a:t>війни</a:t>
            </a:r>
            <a:r>
              <a:rPr lang="ru-RU" sz="2000" dirty="0"/>
              <a:t> повинна </a:t>
            </a:r>
            <a:r>
              <a:rPr lang="ru-RU" sz="2000" dirty="0" err="1"/>
              <a:t>була</a:t>
            </a:r>
            <a:r>
              <a:rPr lang="ru-RU" sz="2000" dirty="0"/>
              <a:t> </a:t>
            </a:r>
            <a:r>
              <a:rPr lang="ru-RU" sz="2000" dirty="0" err="1"/>
              <a:t>початися</a:t>
            </a:r>
            <a:r>
              <a:rPr lang="ru-RU" sz="2000" dirty="0"/>
              <a:t> друга фаза </a:t>
            </a:r>
            <a:r>
              <a:rPr lang="ru-RU" sz="2000" dirty="0" err="1"/>
              <a:t>наступу</a:t>
            </a:r>
            <a:r>
              <a:rPr lang="ru-RU" sz="2000" dirty="0"/>
              <a:t>, в </a:t>
            </a:r>
            <a:r>
              <a:rPr lang="ru-RU" sz="2000" dirty="0" err="1"/>
              <a:t>ході</a:t>
            </a:r>
            <a:r>
              <a:rPr lang="ru-RU" sz="2000" dirty="0"/>
              <a:t> </a:t>
            </a:r>
            <a:r>
              <a:rPr lang="ru-RU" sz="2000" dirty="0" err="1"/>
              <a:t>якої</a:t>
            </a:r>
            <a:r>
              <a:rPr lang="ru-RU" sz="2000" dirty="0"/>
              <a:t> </a:t>
            </a:r>
            <a:r>
              <a:rPr lang="ru-RU" sz="2000" dirty="0" err="1"/>
              <a:t>планувалося</a:t>
            </a:r>
            <a:r>
              <a:rPr lang="ru-RU" sz="2000" dirty="0"/>
              <a:t> </a:t>
            </a:r>
            <a:r>
              <a:rPr lang="ru-RU" sz="2000" dirty="0" err="1"/>
              <a:t>захопити</a:t>
            </a:r>
            <a:r>
              <a:rPr lang="ru-RU" sz="2000" dirty="0"/>
              <a:t> </a:t>
            </a:r>
            <a:r>
              <a:rPr lang="ru-RU" sz="2000" dirty="0" err="1"/>
              <a:t>Ленінград</a:t>
            </a:r>
            <a:r>
              <a:rPr lang="ru-RU" sz="2000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74001"/>
            <a:ext cx="2193032" cy="270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74001"/>
            <a:ext cx="5177992" cy="270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90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/>
          <a:lstStyle/>
          <a:p>
            <a:r>
              <a:rPr lang="ru-RU" sz="3200" dirty="0"/>
              <a:t>Початок </a:t>
            </a:r>
            <a:r>
              <a:rPr lang="ru-RU" sz="3200" dirty="0" err="1"/>
              <a:t>блокади</a:t>
            </a: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908720"/>
            <a:ext cx="7924800" cy="4806280"/>
          </a:xfrm>
        </p:spPr>
        <p:txBody>
          <a:bodyPr/>
          <a:lstStyle/>
          <a:p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Ленінградом</a:t>
            </a:r>
            <a:r>
              <a:rPr lang="ru-RU" sz="2000" dirty="0"/>
              <a:t> </a:t>
            </a:r>
            <a:r>
              <a:rPr lang="ru-RU" sz="2000" dirty="0" err="1"/>
              <a:t>німці</a:t>
            </a:r>
            <a:r>
              <a:rPr lang="ru-RU" sz="2000" dirty="0"/>
              <a:t> </a:t>
            </a:r>
            <a:r>
              <a:rPr lang="ru-RU" sz="2000" dirty="0" err="1"/>
              <a:t>опинилися</a:t>
            </a:r>
            <a:r>
              <a:rPr lang="ru-RU" sz="2000" dirty="0"/>
              <a:t> </a:t>
            </a:r>
            <a:r>
              <a:rPr lang="ru-RU" sz="2000" dirty="0" err="1"/>
              <a:t>доволі</a:t>
            </a:r>
            <a:r>
              <a:rPr lang="ru-RU" sz="2000" dirty="0"/>
              <a:t> </a:t>
            </a:r>
            <a:r>
              <a:rPr lang="ru-RU" sz="2000" dirty="0" err="1"/>
              <a:t>швидко</a:t>
            </a:r>
            <a:r>
              <a:rPr lang="ru-RU" sz="2000" dirty="0"/>
              <a:t>, </a:t>
            </a:r>
            <a:r>
              <a:rPr lang="ru-RU" sz="2000" dirty="0" err="1"/>
              <a:t>майже</a:t>
            </a:r>
            <a:r>
              <a:rPr lang="ru-RU" sz="2000" dirty="0"/>
              <a:t> не </a:t>
            </a:r>
            <a:r>
              <a:rPr lang="ru-RU" sz="2000" dirty="0" err="1"/>
              <a:t>відчувши</a:t>
            </a:r>
            <a:r>
              <a:rPr lang="ru-RU" sz="2000" dirty="0"/>
              <a:t> опору з боку </a:t>
            </a:r>
            <a:r>
              <a:rPr lang="ru-RU" sz="2000" dirty="0" err="1"/>
              <a:t>Червоної</a:t>
            </a:r>
            <a:r>
              <a:rPr lang="ru-RU" sz="2000" dirty="0"/>
              <a:t> </a:t>
            </a:r>
            <a:r>
              <a:rPr lang="ru-RU" sz="2000" dirty="0" err="1"/>
              <a:t>армії</a:t>
            </a:r>
            <a:r>
              <a:rPr lang="ru-RU" sz="2000" dirty="0"/>
              <a:t>. За </a:t>
            </a:r>
            <a:r>
              <a:rPr lang="ru-RU" sz="2000" dirty="0" err="1"/>
              <a:t>перші</a:t>
            </a:r>
            <a:r>
              <a:rPr lang="ru-RU" sz="2000" dirty="0"/>
              <a:t> 18 </a:t>
            </a:r>
            <a:r>
              <a:rPr lang="ru-RU" sz="2000" dirty="0" err="1"/>
              <a:t>днів</a:t>
            </a:r>
            <a:r>
              <a:rPr lang="ru-RU" sz="2000" dirty="0"/>
              <a:t> 4-а </a:t>
            </a:r>
            <a:r>
              <a:rPr lang="ru-RU" sz="2000" dirty="0" err="1"/>
              <a:t>танкова</a:t>
            </a:r>
            <a:r>
              <a:rPr lang="ru-RU" sz="2000" dirty="0"/>
              <a:t> </a:t>
            </a:r>
            <a:r>
              <a:rPr lang="ru-RU" sz="2000" dirty="0" err="1"/>
              <a:t>армія</a:t>
            </a:r>
            <a:r>
              <a:rPr lang="ru-RU" sz="2000" dirty="0"/>
              <a:t> </a:t>
            </a:r>
            <a:r>
              <a:rPr lang="ru-RU" sz="2000" dirty="0" err="1"/>
              <a:t>пройшла</a:t>
            </a:r>
            <a:r>
              <a:rPr lang="ru-RU" sz="2000" dirty="0"/>
              <a:t> 600 </a:t>
            </a:r>
            <a:r>
              <a:rPr lang="ru-RU" sz="2000" dirty="0" err="1"/>
              <a:t>кілометрів</a:t>
            </a:r>
            <a:r>
              <a:rPr lang="ru-RU" sz="2000" dirty="0"/>
              <a:t>, </a:t>
            </a:r>
            <a:r>
              <a:rPr lang="ru-RU" sz="2000" dirty="0" err="1"/>
              <a:t>форсувавши</a:t>
            </a:r>
            <a:r>
              <a:rPr lang="ru-RU" sz="2000" dirty="0"/>
              <a:t> </a:t>
            </a:r>
            <a:r>
              <a:rPr lang="ru-RU" sz="2000" dirty="0" err="1"/>
              <a:t>річки</a:t>
            </a:r>
            <a:r>
              <a:rPr lang="ru-RU" sz="2000" dirty="0"/>
              <a:t> </a:t>
            </a:r>
            <a:r>
              <a:rPr lang="ru-RU" sz="2000" dirty="0" err="1"/>
              <a:t>Західна</a:t>
            </a:r>
            <a:r>
              <a:rPr lang="ru-RU" sz="2000" dirty="0"/>
              <a:t> </a:t>
            </a:r>
            <a:r>
              <a:rPr lang="ru-RU" sz="2000" dirty="0" err="1"/>
              <a:t>Двіна</a:t>
            </a:r>
            <a:r>
              <a:rPr lang="ru-RU" sz="2000" dirty="0"/>
              <a:t> та </a:t>
            </a:r>
            <a:r>
              <a:rPr lang="ru-RU" sz="2000" dirty="0" err="1"/>
              <a:t>Північна</a:t>
            </a:r>
            <a:r>
              <a:rPr lang="ru-RU" sz="2000" dirty="0"/>
              <a:t> </a:t>
            </a:r>
            <a:r>
              <a:rPr lang="ru-RU" sz="2000" dirty="0" err="1" smtClean="0"/>
              <a:t>Двіна</a:t>
            </a:r>
            <a:r>
              <a:rPr lang="ru-RU" sz="2000" dirty="0"/>
              <a:t>.</a:t>
            </a:r>
            <a:endParaRPr lang="ru-RU" sz="2000" dirty="0" smtClean="0"/>
          </a:p>
          <a:p>
            <a:endParaRPr lang="ru-RU" sz="1800" dirty="0" smtClean="0"/>
          </a:p>
          <a:p>
            <a:endParaRPr lang="uk-UA" sz="1800" dirty="0"/>
          </a:p>
          <a:p>
            <a:endParaRPr lang="ru-RU" dirty="0" smtClean="0"/>
          </a:p>
          <a:p>
            <a:endParaRPr lang="ru-RU" dirty="0"/>
          </a:p>
          <a:p>
            <a:endParaRPr lang="ru-RU" sz="1800" dirty="0" smtClean="0"/>
          </a:p>
          <a:p>
            <a:r>
              <a:rPr lang="ru-RU" sz="1800" dirty="0" smtClean="0"/>
              <a:t>9 </a:t>
            </a:r>
            <a:r>
              <a:rPr lang="ru-RU" sz="1800" dirty="0" err="1"/>
              <a:t>липня</a:t>
            </a:r>
            <a:r>
              <a:rPr lang="ru-RU" sz="1800" dirty="0"/>
              <a:t> </a:t>
            </a:r>
            <a:r>
              <a:rPr lang="ru-RU" sz="1800" dirty="0" err="1"/>
              <a:t>гітлерівські</a:t>
            </a:r>
            <a:r>
              <a:rPr lang="ru-RU" sz="1800" dirty="0"/>
              <a:t> </a:t>
            </a:r>
            <a:r>
              <a:rPr lang="ru-RU" sz="1800" dirty="0" err="1"/>
              <a:t>війська</a:t>
            </a:r>
            <a:r>
              <a:rPr lang="ru-RU" sz="1800" dirty="0"/>
              <a:t> </a:t>
            </a:r>
            <a:r>
              <a:rPr lang="ru-RU" sz="1800" dirty="0" err="1"/>
              <a:t>захопили</a:t>
            </a:r>
            <a:r>
              <a:rPr lang="ru-RU" sz="1800" dirty="0"/>
              <a:t> </a:t>
            </a:r>
            <a:r>
              <a:rPr lang="ru-RU" sz="1800" dirty="0" err="1" smtClean="0"/>
              <a:t>місто</a:t>
            </a:r>
            <a:r>
              <a:rPr lang="ru-RU" sz="1800" dirty="0" smtClean="0"/>
              <a:t> Псков</a:t>
            </a:r>
            <a:r>
              <a:rPr lang="ru-RU" sz="1800" dirty="0"/>
              <a:t>, </a:t>
            </a:r>
            <a:r>
              <a:rPr lang="ru-RU" sz="1800" dirty="0" err="1"/>
              <a:t>який</a:t>
            </a:r>
            <a:r>
              <a:rPr lang="ru-RU" sz="1800" dirty="0"/>
              <a:t> </a:t>
            </a:r>
            <a:r>
              <a:rPr lang="ru-RU" sz="1800" dirty="0" err="1"/>
              <a:t>знаходиться</a:t>
            </a:r>
            <a:r>
              <a:rPr lang="ru-RU" sz="1800" dirty="0"/>
              <a:t> за 280 </a:t>
            </a:r>
            <a:r>
              <a:rPr lang="ru-RU" sz="1800" dirty="0" err="1"/>
              <a:t>кілометрів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 </a:t>
            </a:r>
            <a:r>
              <a:rPr lang="ru-RU" sz="1800" dirty="0" err="1"/>
              <a:t>Ленінграда</a:t>
            </a:r>
            <a:r>
              <a:rPr lang="ru-RU" sz="1800" dirty="0"/>
              <a:t>. </a:t>
            </a:r>
            <a:r>
              <a:rPr lang="ru-RU" sz="1800" dirty="0" err="1"/>
              <a:t>Згодом</a:t>
            </a:r>
            <a:r>
              <a:rPr lang="ru-RU" sz="1800" dirty="0"/>
              <a:t> </a:t>
            </a:r>
            <a:r>
              <a:rPr lang="ru-RU" sz="1800" dirty="0" err="1"/>
              <a:t>просування</a:t>
            </a:r>
            <a:r>
              <a:rPr lang="ru-RU" sz="1800" dirty="0"/>
              <a:t> </a:t>
            </a:r>
            <a:r>
              <a:rPr lang="ru-RU" sz="1800" dirty="0" err="1"/>
              <a:t>армії</a:t>
            </a:r>
            <a:r>
              <a:rPr lang="ru-RU" sz="1800" dirty="0"/>
              <a:t>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частково</a:t>
            </a:r>
            <a:r>
              <a:rPr lang="ru-RU" sz="1800" dirty="0"/>
              <a:t> </a:t>
            </a:r>
            <a:r>
              <a:rPr lang="ru-RU" sz="1800" dirty="0" err="1"/>
              <a:t>призупинене</a:t>
            </a:r>
            <a:r>
              <a:rPr lang="ru-RU" sz="1800" dirty="0"/>
              <a:t>. В </a:t>
            </a:r>
            <a:r>
              <a:rPr lang="ru-RU" sz="1800" dirty="0" err="1"/>
              <a:t>середині</a:t>
            </a:r>
            <a:r>
              <a:rPr lang="ru-RU" sz="1800" dirty="0"/>
              <a:t> </a:t>
            </a:r>
            <a:r>
              <a:rPr lang="ru-RU" sz="1800" dirty="0" err="1"/>
              <a:t>серпня</a:t>
            </a:r>
            <a:r>
              <a:rPr lang="ru-RU" sz="1800" dirty="0"/>
              <a:t> </a:t>
            </a:r>
            <a:r>
              <a:rPr lang="ru-RU" sz="1800" dirty="0" err="1"/>
              <a:t>німецькі</a:t>
            </a:r>
            <a:r>
              <a:rPr lang="ru-RU" sz="1800" dirty="0"/>
              <a:t> </a:t>
            </a:r>
            <a:r>
              <a:rPr lang="ru-RU" sz="1800" dirty="0" err="1"/>
              <a:t>війська</a:t>
            </a:r>
            <a:r>
              <a:rPr lang="ru-RU" sz="1800" dirty="0"/>
              <a:t> </a:t>
            </a:r>
            <a:r>
              <a:rPr lang="ru-RU" sz="1800" dirty="0" err="1"/>
              <a:t>дійшли</a:t>
            </a:r>
            <a:r>
              <a:rPr lang="ru-RU" sz="1800" dirty="0"/>
              <a:t> до </a:t>
            </a:r>
            <a:r>
              <a:rPr lang="ru-RU" sz="1800" dirty="0" err="1"/>
              <a:t>безпосередньої</a:t>
            </a:r>
            <a:r>
              <a:rPr lang="ru-RU" sz="1800" dirty="0"/>
              <a:t> </a:t>
            </a:r>
            <a:r>
              <a:rPr lang="ru-RU" sz="1800" dirty="0" err="1"/>
              <a:t>близкості</a:t>
            </a:r>
            <a:r>
              <a:rPr lang="ru-RU" sz="1800" dirty="0"/>
              <a:t> до </a:t>
            </a:r>
            <a:r>
              <a:rPr lang="ru-RU" sz="1800" dirty="0" err="1"/>
              <a:t>міста</a:t>
            </a:r>
            <a:r>
              <a:rPr lang="ru-RU" sz="1800" dirty="0"/>
              <a:t>. 4 </a:t>
            </a:r>
            <a:r>
              <a:rPr lang="ru-RU" sz="1800" dirty="0" err="1" smtClean="0"/>
              <a:t>вересня</a:t>
            </a:r>
            <a:r>
              <a:rPr lang="ru-RU" sz="1800" dirty="0"/>
              <a:t> </a:t>
            </a:r>
            <a:r>
              <a:rPr lang="ru-RU" sz="1800" dirty="0" err="1" smtClean="0"/>
              <a:t>почався</a:t>
            </a:r>
            <a:r>
              <a:rPr lang="ru-RU" sz="1800" dirty="0" smtClean="0"/>
              <a:t> </a:t>
            </a:r>
            <a:r>
              <a:rPr lang="ru-RU" sz="1800" dirty="0" err="1"/>
              <a:t>артилерійний</a:t>
            </a:r>
            <a:r>
              <a:rPr lang="ru-RU" sz="1800" dirty="0"/>
              <a:t> </a:t>
            </a:r>
            <a:r>
              <a:rPr lang="ru-RU" sz="1800" dirty="0" err="1"/>
              <a:t>обстріл</a:t>
            </a:r>
            <a:r>
              <a:rPr lang="ru-RU" sz="1800" dirty="0"/>
              <a:t> </a:t>
            </a:r>
            <a:r>
              <a:rPr lang="ru-RU" sz="1800" dirty="0" err="1"/>
              <a:t>міста</a:t>
            </a:r>
            <a:r>
              <a:rPr lang="ru-RU" sz="1800" dirty="0"/>
              <a:t> з </a:t>
            </a:r>
            <a:r>
              <a:rPr lang="ru-RU" sz="1800" dirty="0" err="1"/>
              <a:t>окупованого</a:t>
            </a:r>
            <a:r>
              <a:rPr lang="ru-RU" sz="1800" dirty="0"/>
              <a:t> </a:t>
            </a:r>
            <a:r>
              <a:rPr lang="ru-RU" sz="1800" dirty="0" smtClean="0"/>
              <a:t>Тосно та </a:t>
            </a:r>
            <a:r>
              <a:rPr lang="ru-RU" sz="1800" dirty="0"/>
              <a:t>з </a:t>
            </a:r>
            <a:r>
              <a:rPr lang="ru-RU" sz="1800" dirty="0" err="1"/>
              <a:t>Пулковських</a:t>
            </a:r>
            <a:r>
              <a:rPr lang="ru-RU" sz="1800" dirty="0"/>
              <a:t> </a:t>
            </a:r>
            <a:r>
              <a:rPr lang="ru-RU" sz="1800" dirty="0" err="1"/>
              <a:t>висот</a:t>
            </a:r>
            <a:r>
              <a:rPr lang="ru-RU" sz="1800" dirty="0"/>
              <a:t>.</a:t>
            </a:r>
            <a:endParaRPr lang="ru-RU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3048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90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924800" cy="634082"/>
          </a:xfrm>
        </p:spPr>
        <p:txBody>
          <a:bodyPr/>
          <a:lstStyle/>
          <a:p>
            <a:r>
              <a:rPr lang="ru-RU" sz="2800" dirty="0"/>
              <a:t>Початок </a:t>
            </a:r>
            <a:r>
              <a:rPr lang="ru-RU" sz="2800" dirty="0" err="1"/>
              <a:t>блокади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24744"/>
            <a:ext cx="4680520" cy="4752528"/>
          </a:xfrm>
        </p:spPr>
        <p:txBody>
          <a:bodyPr>
            <a:normAutofit/>
          </a:bodyPr>
          <a:lstStyle/>
          <a:p>
            <a:r>
              <a:rPr lang="ru-RU" sz="2000" dirty="0"/>
              <a:t>8 </a:t>
            </a:r>
            <a:r>
              <a:rPr lang="ru-RU" sz="2000" dirty="0" err="1"/>
              <a:t>вересня</a:t>
            </a:r>
            <a:r>
              <a:rPr lang="ru-RU" sz="2000" dirty="0"/>
              <a:t> </a:t>
            </a:r>
            <a:r>
              <a:rPr lang="ru-RU" sz="2000" dirty="0" err="1"/>
              <a:t>німецькі</a:t>
            </a:r>
            <a:r>
              <a:rPr lang="ru-RU" sz="2000" dirty="0"/>
              <a:t> </a:t>
            </a:r>
            <a:r>
              <a:rPr lang="ru-RU" sz="2000" dirty="0" err="1"/>
              <a:t>війська</a:t>
            </a:r>
            <a:r>
              <a:rPr lang="ru-RU" sz="2000" dirty="0"/>
              <a:t> </a:t>
            </a:r>
            <a:r>
              <a:rPr lang="ru-RU" sz="2000" dirty="0" err="1"/>
              <a:t>захопили</a:t>
            </a:r>
            <a:r>
              <a:rPr lang="ru-RU" sz="2000" dirty="0"/>
              <a:t> </a:t>
            </a:r>
            <a:r>
              <a:rPr lang="ru-RU" sz="2000" dirty="0" err="1"/>
              <a:t>місто</a:t>
            </a:r>
            <a:r>
              <a:rPr lang="ru-RU" sz="2000" dirty="0"/>
              <a:t> </a:t>
            </a:r>
            <a:r>
              <a:rPr lang="ru-RU" sz="2000" dirty="0" err="1"/>
              <a:t>Шліссельбург</a:t>
            </a:r>
            <a:r>
              <a:rPr lang="ru-RU" sz="2000" dirty="0"/>
              <a:t>, </a:t>
            </a:r>
            <a:r>
              <a:rPr lang="ru-RU" sz="2000" dirty="0" err="1"/>
              <a:t>тим</a:t>
            </a:r>
            <a:r>
              <a:rPr lang="ru-RU" sz="2000" dirty="0"/>
              <a:t> самим </a:t>
            </a:r>
            <a:r>
              <a:rPr lang="ru-RU" sz="2000" dirty="0" err="1"/>
              <a:t>блокувавши</a:t>
            </a:r>
            <a:r>
              <a:rPr lang="ru-RU" sz="2000" dirty="0"/>
              <a:t> </a:t>
            </a:r>
            <a:r>
              <a:rPr lang="ru-RU" sz="2000" dirty="0" err="1"/>
              <a:t>Ленінград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суші</a:t>
            </a:r>
            <a:r>
              <a:rPr lang="ru-RU" sz="2000" dirty="0"/>
              <a:t>. </a:t>
            </a:r>
            <a:r>
              <a:rPr lang="ru-RU" sz="2000" dirty="0" err="1"/>
              <a:t>Цей</a:t>
            </a:r>
            <a:r>
              <a:rPr lang="ru-RU" sz="2000" dirty="0"/>
              <a:t> день </a:t>
            </a:r>
            <a:r>
              <a:rPr lang="ru-RU" sz="2000" dirty="0" err="1"/>
              <a:t>вважається</a:t>
            </a:r>
            <a:r>
              <a:rPr lang="ru-RU" sz="2000" dirty="0"/>
              <a:t> початком </a:t>
            </a:r>
            <a:r>
              <a:rPr lang="ru-RU" sz="2000" dirty="0" err="1"/>
              <a:t>блокади</a:t>
            </a:r>
            <a:r>
              <a:rPr lang="ru-RU" sz="2000" dirty="0"/>
              <a:t>. На той час у </a:t>
            </a:r>
            <a:r>
              <a:rPr lang="ru-RU" sz="2000" dirty="0" err="1"/>
              <a:t>місті</a:t>
            </a:r>
            <a:r>
              <a:rPr lang="ru-RU" sz="2000" dirty="0"/>
              <a:t> </a:t>
            </a:r>
            <a:r>
              <a:rPr lang="ru-RU" sz="2000" dirty="0" err="1"/>
              <a:t>знаходилося</a:t>
            </a:r>
            <a:r>
              <a:rPr lang="ru-RU" sz="2000" dirty="0"/>
              <a:t> </a:t>
            </a:r>
            <a:r>
              <a:rPr lang="ru-RU" sz="2000" dirty="0" err="1"/>
              <a:t>понад</a:t>
            </a:r>
            <a:r>
              <a:rPr lang="ru-RU" sz="2000" dirty="0"/>
              <a:t> 2 з половиною </a:t>
            </a:r>
            <a:r>
              <a:rPr lang="ru-RU" sz="2000" dirty="0" err="1"/>
              <a:t>мільйона</a:t>
            </a:r>
            <a:r>
              <a:rPr lang="ru-RU" sz="2000" dirty="0"/>
              <a:t> </a:t>
            </a:r>
            <a:r>
              <a:rPr lang="ru-RU" sz="2000" dirty="0" err="1"/>
              <a:t>жителів</a:t>
            </a:r>
            <a:r>
              <a:rPr lang="ru-RU" sz="2000" dirty="0"/>
              <a:t>, </a:t>
            </a:r>
            <a:r>
              <a:rPr lang="ru-RU" sz="2000" dirty="0" err="1"/>
              <a:t>серед</a:t>
            </a:r>
            <a:r>
              <a:rPr lang="ru-RU" sz="2000" dirty="0"/>
              <a:t> них </a:t>
            </a:r>
            <a:r>
              <a:rPr lang="ru-RU" sz="2000" dirty="0" err="1"/>
              <a:t>понад</a:t>
            </a:r>
            <a:r>
              <a:rPr lang="ru-RU" sz="2000" dirty="0"/>
              <a:t> 400 </a:t>
            </a:r>
            <a:r>
              <a:rPr lang="ru-RU" sz="2000" dirty="0" err="1"/>
              <a:t>тисяч</a:t>
            </a:r>
            <a:r>
              <a:rPr lang="ru-RU" sz="2000" dirty="0"/>
              <a:t> </a:t>
            </a:r>
            <a:r>
              <a:rPr lang="ru-RU" sz="2000" dirty="0" err="1"/>
              <a:t>дітей</a:t>
            </a:r>
            <a:r>
              <a:rPr lang="ru-RU" sz="2000" dirty="0"/>
              <a:t>. </a:t>
            </a:r>
            <a:r>
              <a:rPr lang="ru-RU" sz="2000" dirty="0" err="1"/>
              <a:t>Зв'язок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містом</a:t>
            </a:r>
            <a:r>
              <a:rPr lang="ru-RU" sz="2000" dirty="0"/>
              <a:t> </a:t>
            </a:r>
            <a:r>
              <a:rPr lang="ru-RU" sz="2000" dirty="0" err="1"/>
              <a:t>підтримувався</a:t>
            </a:r>
            <a:r>
              <a:rPr lang="ru-RU" sz="2000" dirty="0"/>
              <a:t> </a:t>
            </a:r>
            <a:r>
              <a:rPr lang="ru-RU" sz="2000" dirty="0" err="1"/>
              <a:t>лише</a:t>
            </a:r>
            <a:r>
              <a:rPr lang="ru-RU" sz="2000" dirty="0"/>
              <a:t> </a:t>
            </a:r>
            <a:r>
              <a:rPr lang="ru-RU" sz="2000" dirty="0" err="1"/>
              <a:t>повітряних</a:t>
            </a:r>
            <a:r>
              <a:rPr lang="ru-RU" sz="2000" dirty="0"/>
              <a:t> </a:t>
            </a:r>
            <a:r>
              <a:rPr lang="ru-RU" sz="2000" dirty="0" err="1"/>
              <a:t>сполученням</a:t>
            </a:r>
            <a:r>
              <a:rPr lang="ru-RU" sz="2000" dirty="0"/>
              <a:t> і через </a:t>
            </a:r>
            <a:r>
              <a:rPr lang="ru-RU" sz="2000" dirty="0" err="1"/>
              <a:t>Ладозьке</a:t>
            </a:r>
            <a:r>
              <a:rPr lang="ru-RU" sz="2000" dirty="0"/>
              <a:t> озеро. З </a:t>
            </a:r>
            <a:r>
              <a:rPr lang="ru-RU" sz="2000" dirty="0" err="1"/>
              <a:t>півночі</a:t>
            </a:r>
            <a:r>
              <a:rPr lang="ru-RU" sz="2000" dirty="0"/>
              <a:t> </a:t>
            </a:r>
            <a:r>
              <a:rPr lang="ru-RU" sz="2000" dirty="0" err="1"/>
              <a:t>Ленінград</a:t>
            </a:r>
            <a:r>
              <a:rPr lang="ru-RU" sz="2000" dirty="0"/>
              <a:t>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оточений</a:t>
            </a:r>
            <a:r>
              <a:rPr lang="ru-RU" sz="2000" dirty="0"/>
              <a:t> </a:t>
            </a:r>
            <a:r>
              <a:rPr lang="ru-RU" sz="2000" dirty="0" err="1"/>
              <a:t>військами</a:t>
            </a:r>
            <a:r>
              <a:rPr lang="ru-RU" sz="2000" dirty="0"/>
              <a:t> </a:t>
            </a:r>
            <a:r>
              <a:rPr lang="ru-RU" sz="2000" dirty="0" err="1"/>
              <a:t>Фінляндії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стали на </a:t>
            </a:r>
            <a:r>
              <a:rPr lang="ru-RU" sz="2000" dirty="0" err="1"/>
              <a:t>лінії</a:t>
            </a:r>
            <a:r>
              <a:rPr lang="ru-RU" sz="2000" dirty="0"/>
              <a:t> кордону до </a:t>
            </a:r>
            <a:r>
              <a:rPr lang="ru-RU" sz="2000" dirty="0" err="1"/>
              <a:t>війни</a:t>
            </a:r>
            <a:r>
              <a:rPr lang="ru-RU" sz="2000" dirty="0"/>
              <a:t> 1939–1940 </a:t>
            </a:r>
            <a:r>
              <a:rPr lang="ru-RU" sz="2000" dirty="0" err="1"/>
              <a:t>років</a:t>
            </a:r>
            <a:r>
              <a:rPr lang="ru-RU" sz="2000" dirty="0"/>
              <a:t>. </a:t>
            </a:r>
            <a:r>
              <a:rPr lang="ru-RU" sz="2000" dirty="0" err="1"/>
              <a:t>Загальна</a:t>
            </a:r>
            <a:r>
              <a:rPr lang="ru-RU" sz="2000" dirty="0"/>
              <a:t> </a:t>
            </a:r>
            <a:r>
              <a:rPr lang="ru-RU" sz="2000" dirty="0" err="1"/>
              <a:t>площа</a:t>
            </a:r>
            <a:r>
              <a:rPr lang="ru-RU" sz="2000" dirty="0"/>
              <a:t> </a:t>
            </a:r>
            <a:r>
              <a:rPr lang="ru-RU" sz="2000" dirty="0" err="1"/>
              <a:t>кільця</a:t>
            </a:r>
            <a:r>
              <a:rPr lang="ru-RU" sz="2000" dirty="0"/>
              <a:t> </a:t>
            </a:r>
            <a:r>
              <a:rPr lang="ru-RU" sz="2000" dirty="0" err="1"/>
              <a:t>навколо</a:t>
            </a:r>
            <a:r>
              <a:rPr lang="ru-RU" sz="2000" dirty="0"/>
              <a:t> </a:t>
            </a:r>
            <a:r>
              <a:rPr lang="ru-RU" sz="2000" dirty="0" err="1"/>
              <a:t>міста</a:t>
            </a:r>
            <a:r>
              <a:rPr lang="ru-RU" sz="2000" dirty="0"/>
              <a:t> становила </a:t>
            </a:r>
            <a:r>
              <a:rPr lang="ru-RU" sz="2000" dirty="0" err="1"/>
              <a:t>близько</a:t>
            </a:r>
            <a:r>
              <a:rPr lang="ru-RU" sz="2000" dirty="0"/>
              <a:t> 5 000 </a:t>
            </a:r>
            <a:r>
              <a:rPr lang="ru-RU" sz="2000" dirty="0" err="1"/>
              <a:t>квадратних</a:t>
            </a:r>
            <a:r>
              <a:rPr lang="ru-RU" sz="2000" dirty="0"/>
              <a:t> </a:t>
            </a:r>
            <a:r>
              <a:rPr lang="ru-RU" sz="2000" dirty="0" err="1"/>
              <a:t>кілометрів</a:t>
            </a:r>
            <a:r>
              <a:rPr lang="ru-RU" sz="2000" dirty="0"/>
              <a:t>.</a:t>
            </a: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525" y="1268760"/>
            <a:ext cx="38576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90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4082"/>
          </a:xfrm>
        </p:spPr>
        <p:txBody>
          <a:bodyPr/>
          <a:lstStyle/>
          <a:p>
            <a:r>
              <a:rPr lang="uk-UA" dirty="0" smtClean="0"/>
              <a:t>Початок Блокади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980728"/>
            <a:ext cx="8640960" cy="5877272"/>
          </a:xfrm>
        </p:spPr>
        <p:txBody>
          <a:bodyPr>
            <a:normAutofit/>
          </a:bodyPr>
          <a:lstStyle/>
          <a:p>
            <a:r>
              <a:rPr lang="ru-RU" sz="2400" dirty="0" err="1"/>
              <a:t>Згідно</a:t>
            </a:r>
            <a:r>
              <a:rPr lang="ru-RU" sz="2400" dirty="0"/>
              <a:t> з </a:t>
            </a:r>
            <a:r>
              <a:rPr lang="ru-RU" sz="2400" dirty="0" err="1"/>
              <a:t>обліком</a:t>
            </a:r>
            <a:r>
              <a:rPr lang="ru-RU" sz="2400" dirty="0"/>
              <a:t> </a:t>
            </a:r>
            <a:r>
              <a:rPr lang="ru-RU" sz="2400" dirty="0" err="1"/>
              <a:t>відділу</a:t>
            </a:r>
            <a:r>
              <a:rPr lang="ru-RU" sz="2400" dirty="0"/>
              <a:t> </a:t>
            </a:r>
            <a:r>
              <a:rPr lang="ru-RU" sz="2400" dirty="0" err="1"/>
              <a:t>торгівлі</a:t>
            </a:r>
            <a:r>
              <a:rPr lang="ru-RU" sz="2400" dirty="0"/>
              <a:t> </a:t>
            </a:r>
            <a:r>
              <a:rPr lang="ru-RU" sz="2400" dirty="0" err="1"/>
              <a:t>Ленміськвиконкому</a:t>
            </a:r>
            <a:r>
              <a:rPr lang="ru-RU" sz="2400" dirty="0"/>
              <a:t>, </a:t>
            </a:r>
            <a:r>
              <a:rPr lang="ru-RU" sz="2400" dirty="0" err="1"/>
              <a:t>наявність</a:t>
            </a:r>
            <a:r>
              <a:rPr lang="ru-RU" sz="2400" dirty="0"/>
              <a:t> </a:t>
            </a:r>
            <a:r>
              <a:rPr lang="ru-RU" sz="2400" dirty="0" err="1"/>
              <a:t>головних</a:t>
            </a:r>
            <a:r>
              <a:rPr lang="ru-RU" sz="2400" dirty="0"/>
              <a:t> </a:t>
            </a:r>
            <a:r>
              <a:rPr lang="ru-RU" sz="2400" dirty="0" err="1"/>
              <a:t>харчових</a:t>
            </a:r>
            <a:r>
              <a:rPr lang="ru-RU" sz="2400" dirty="0"/>
              <a:t> </a:t>
            </a:r>
            <a:r>
              <a:rPr lang="ru-RU" sz="2400" dirty="0" err="1"/>
              <a:t>продуктів</a:t>
            </a:r>
            <a:r>
              <a:rPr lang="ru-RU" sz="2400" dirty="0"/>
              <a:t> на 12 </a:t>
            </a:r>
            <a:r>
              <a:rPr lang="ru-RU" sz="2400" dirty="0" err="1"/>
              <a:t>вересня</a:t>
            </a:r>
            <a:r>
              <a:rPr lang="ru-RU" sz="2400" dirty="0"/>
              <a:t> 1941 року </a:t>
            </a:r>
            <a:r>
              <a:rPr lang="ru-RU" sz="2400" dirty="0" err="1"/>
              <a:t>складала</a:t>
            </a:r>
            <a:r>
              <a:rPr lang="ru-RU" sz="2400" dirty="0"/>
              <a:t>:</a:t>
            </a:r>
          </a:p>
          <a:p>
            <a:r>
              <a:rPr lang="ru-RU" sz="2400" dirty="0" err="1"/>
              <a:t>Хлібне</a:t>
            </a:r>
            <a:r>
              <a:rPr lang="ru-RU" sz="2400" dirty="0"/>
              <a:t> зерно та </a:t>
            </a:r>
            <a:r>
              <a:rPr lang="ru-RU" sz="2400" dirty="0" err="1"/>
              <a:t>борошно</a:t>
            </a:r>
            <a:r>
              <a:rPr lang="ru-RU" sz="2400" dirty="0"/>
              <a:t> — на 35 </a:t>
            </a:r>
            <a:r>
              <a:rPr lang="ru-RU" sz="2400" dirty="0" err="1"/>
              <a:t>днів</a:t>
            </a:r>
            <a:r>
              <a:rPr lang="ru-RU" sz="2400" dirty="0"/>
              <a:t>;</a:t>
            </a:r>
          </a:p>
          <a:p>
            <a:r>
              <a:rPr lang="ru-RU" sz="2400" dirty="0"/>
              <a:t>Крупа та </a:t>
            </a:r>
            <a:r>
              <a:rPr lang="ru-RU" sz="2400" dirty="0" err="1"/>
              <a:t>макарони</a:t>
            </a:r>
            <a:r>
              <a:rPr lang="ru-RU" sz="2400" dirty="0"/>
              <a:t> — на 30 </a:t>
            </a:r>
            <a:r>
              <a:rPr lang="ru-RU" sz="2400" dirty="0" err="1"/>
              <a:t>днів</a:t>
            </a:r>
            <a:r>
              <a:rPr lang="ru-RU" sz="2400" dirty="0"/>
              <a:t>;</a:t>
            </a:r>
          </a:p>
          <a:p>
            <a:r>
              <a:rPr lang="ru-RU" sz="2400" dirty="0" err="1"/>
              <a:t>М'ясо</a:t>
            </a:r>
            <a:r>
              <a:rPr lang="ru-RU" sz="2400" dirty="0"/>
              <a:t> та </a:t>
            </a:r>
            <a:r>
              <a:rPr lang="ru-RU" sz="2400" dirty="0" err="1"/>
              <a:t>м'ясопродукти</a:t>
            </a:r>
            <a:r>
              <a:rPr lang="ru-RU" sz="2400" dirty="0"/>
              <a:t> — на 33 </a:t>
            </a:r>
            <a:r>
              <a:rPr lang="ru-RU" sz="2400" dirty="0" err="1"/>
              <a:t>дні</a:t>
            </a:r>
            <a:r>
              <a:rPr lang="ru-RU" sz="2400" dirty="0"/>
              <a:t>;</a:t>
            </a:r>
          </a:p>
          <a:p>
            <a:r>
              <a:rPr lang="ru-RU" sz="2400" dirty="0" err="1"/>
              <a:t>Жири</a:t>
            </a:r>
            <a:r>
              <a:rPr lang="ru-RU" sz="2400" dirty="0"/>
              <a:t> — на 45 </a:t>
            </a:r>
            <a:r>
              <a:rPr lang="ru-RU" sz="2400" dirty="0" err="1"/>
              <a:t>днів</a:t>
            </a:r>
            <a:r>
              <a:rPr lang="ru-RU" sz="2400" dirty="0"/>
              <a:t>;</a:t>
            </a:r>
          </a:p>
          <a:p>
            <a:r>
              <a:rPr lang="ru-RU" sz="2400" dirty="0" err="1"/>
              <a:t>Цукор</a:t>
            </a:r>
            <a:r>
              <a:rPr lang="ru-RU" sz="2400" dirty="0"/>
              <a:t> і </a:t>
            </a:r>
            <a:r>
              <a:rPr lang="ru-RU" sz="2400" dirty="0" err="1"/>
              <a:t>кондитерські</a:t>
            </a:r>
            <a:r>
              <a:rPr lang="ru-RU" sz="2400" dirty="0"/>
              <a:t> </a:t>
            </a:r>
            <a:r>
              <a:rPr lang="ru-RU" sz="2400" dirty="0" err="1"/>
              <a:t>вироби</a:t>
            </a:r>
            <a:r>
              <a:rPr lang="ru-RU" sz="2400" dirty="0"/>
              <a:t> — на 60 </a:t>
            </a:r>
            <a:r>
              <a:rPr lang="ru-RU" sz="2400" dirty="0" err="1"/>
              <a:t>днів</a:t>
            </a:r>
            <a:r>
              <a:rPr lang="ru-RU" sz="2400" dirty="0"/>
              <a:t>;</a:t>
            </a:r>
          </a:p>
          <a:p>
            <a:r>
              <a:rPr lang="ru-RU" sz="2400" dirty="0"/>
              <a:t>Але до </a:t>
            </a:r>
            <a:r>
              <a:rPr lang="ru-RU" sz="2400" dirty="0" err="1"/>
              <a:t>цього</a:t>
            </a:r>
            <a:r>
              <a:rPr lang="ru-RU" sz="2400" dirty="0"/>
              <a:t> списку не </a:t>
            </a:r>
            <a:r>
              <a:rPr lang="ru-RU" sz="2400" dirty="0" err="1"/>
              <a:t>були</a:t>
            </a:r>
            <a:r>
              <a:rPr lang="ru-RU" sz="2400" dirty="0"/>
              <a:t> </a:t>
            </a:r>
            <a:r>
              <a:rPr lang="ru-RU" sz="2400" dirty="0" err="1"/>
              <a:t>включені</a:t>
            </a:r>
            <a:r>
              <a:rPr lang="ru-RU" sz="2400" dirty="0"/>
              <a:t> </a:t>
            </a:r>
            <a:r>
              <a:rPr lang="ru-RU" sz="2400" dirty="0" err="1"/>
              <a:t>консерви</a:t>
            </a:r>
            <a:r>
              <a:rPr lang="ru-RU" sz="2400" dirty="0"/>
              <a:t> та </a:t>
            </a:r>
            <a:r>
              <a:rPr lang="ru-RU" sz="2400" dirty="0" err="1"/>
              <a:t>сухарі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зберігалися</a:t>
            </a:r>
            <a:r>
              <a:rPr lang="ru-RU" sz="2400" dirty="0"/>
              <a:t> як </a:t>
            </a:r>
            <a:r>
              <a:rPr lang="ru-RU" sz="2400" dirty="0" err="1"/>
              <a:t>недоторканні</a:t>
            </a:r>
            <a:r>
              <a:rPr lang="ru-RU" sz="2400" dirty="0"/>
              <a:t> запаси,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незначна</a:t>
            </a:r>
            <a:r>
              <a:rPr lang="ru-RU" sz="2400" dirty="0"/>
              <a:t>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борошна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зберігалося</a:t>
            </a:r>
            <a:r>
              <a:rPr lang="ru-RU" sz="2400" dirty="0"/>
              <a:t> як </a:t>
            </a:r>
            <a:r>
              <a:rPr lang="ru-RU" sz="2400" dirty="0" err="1"/>
              <a:t>аварійний</a:t>
            </a:r>
            <a:r>
              <a:rPr lang="ru-RU" sz="2400" dirty="0"/>
              <a:t> фонд на </a:t>
            </a:r>
            <a:r>
              <a:rPr lang="ru-RU" sz="2400" dirty="0" smtClean="0"/>
              <a:t>кораблях </a:t>
            </a:r>
            <a:r>
              <a:rPr lang="ru-RU" sz="2400" dirty="0" err="1" smtClean="0"/>
              <a:t>Балтійського</a:t>
            </a:r>
            <a:r>
              <a:rPr lang="ru-RU" sz="2400" dirty="0" smtClean="0"/>
              <a:t> флоту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0090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2074"/>
          </a:xfrm>
        </p:spPr>
        <p:txBody>
          <a:bodyPr/>
          <a:lstStyle/>
          <a:p>
            <a:r>
              <a:rPr lang="uk-UA" dirty="0"/>
              <a:t>Початок Блокади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124744"/>
            <a:ext cx="7924800" cy="4590256"/>
          </a:xfrm>
        </p:spPr>
        <p:txBody>
          <a:bodyPr>
            <a:normAutofit/>
          </a:bodyPr>
          <a:lstStyle/>
          <a:p>
            <a:r>
              <a:rPr lang="ru-RU" sz="2400" dirty="0" err="1"/>
              <a:t>Сталін</a:t>
            </a:r>
            <a:r>
              <a:rPr lang="ru-RU" sz="2400" dirty="0"/>
              <a:t> </a:t>
            </a:r>
            <a:r>
              <a:rPr lang="ru-RU" sz="2400" dirty="0" err="1"/>
              <a:t>вважав</a:t>
            </a:r>
            <a:r>
              <a:rPr lang="ru-RU" sz="2400" dirty="0"/>
              <a:t> </a:t>
            </a:r>
            <a:r>
              <a:rPr lang="ru-RU" sz="2400" dirty="0" err="1"/>
              <a:t>ситуацію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склалася</a:t>
            </a:r>
            <a:r>
              <a:rPr lang="ru-RU" sz="2400" dirty="0"/>
              <a:t> </a:t>
            </a:r>
            <a:r>
              <a:rPr lang="ru-RU" sz="2400" dirty="0" err="1"/>
              <a:t>навколо</a:t>
            </a:r>
            <a:r>
              <a:rPr lang="ru-RU" sz="2400" dirty="0"/>
              <a:t> </a:t>
            </a:r>
            <a:r>
              <a:rPr lang="ru-RU" sz="2400" dirty="0" err="1"/>
              <a:t>Ленінграду</a:t>
            </a:r>
            <a:r>
              <a:rPr lang="ru-RU" sz="2400" dirty="0"/>
              <a:t>, </a:t>
            </a:r>
            <a:r>
              <a:rPr lang="ru-RU" sz="2400" dirty="0" err="1"/>
              <a:t>катастрофічною</a:t>
            </a:r>
            <a:r>
              <a:rPr lang="ru-RU" sz="2400" dirty="0"/>
              <a:t>, </a:t>
            </a:r>
            <a:r>
              <a:rPr lang="ru-RU" sz="2400" dirty="0" err="1"/>
              <a:t>навіть</a:t>
            </a:r>
            <a:r>
              <a:rPr lang="ru-RU" sz="2400" dirty="0"/>
              <a:t> </a:t>
            </a:r>
            <a:r>
              <a:rPr lang="ru-RU" sz="2400" dirty="0" err="1"/>
              <a:t>безнадійною</a:t>
            </a:r>
            <a:r>
              <a:rPr lang="ru-RU" sz="2400" dirty="0"/>
              <a:t>. </a:t>
            </a:r>
            <a:endParaRPr lang="ru-RU" sz="2400" dirty="0" smtClean="0"/>
          </a:p>
          <a:p>
            <a:r>
              <a:rPr lang="ru-RU" sz="2400" dirty="0" smtClean="0"/>
              <a:t>11 </a:t>
            </a:r>
            <a:r>
              <a:rPr lang="ru-RU" sz="2400" dirty="0" err="1"/>
              <a:t>вересня</a:t>
            </a:r>
            <a:r>
              <a:rPr lang="ru-RU" sz="2400" dirty="0"/>
              <a:t> </a:t>
            </a:r>
            <a:r>
              <a:rPr lang="ru-RU" sz="2400" dirty="0" err="1"/>
              <a:t>командуючим</a:t>
            </a:r>
            <a:r>
              <a:rPr lang="ru-RU" sz="2400" dirty="0"/>
              <a:t> </a:t>
            </a:r>
            <a:r>
              <a:rPr lang="ru-RU" sz="2400" dirty="0" err="1"/>
              <a:t>Ленінградським</a:t>
            </a:r>
            <a:r>
              <a:rPr lang="ru-RU" sz="2400" dirty="0"/>
              <a:t> </a:t>
            </a:r>
            <a:r>
              <a:rPr lang="ru-RU" sz="2400" dirty="0" smtClean="0"/>
              <a:t>фронтом</a:t>
            </a:r>
            <a:r>
              <a:rPr lang="ru-RU" sz="2400" dirty="0"/>
              <a:t>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/>
              <a:t>назначений Жуков Г. К.,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змінив</a:t>
            </a:r>
            <a:r>
              <a:rPr lang="ru-RU" sz="2400" dirty="0"/>
              <a:t> Ворошилова К. Є.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852936"/>
            <a:ext cx="378179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96952"/>
            <a:ext cx="352507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90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Реакція Німецької сторони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8248650" cy="1658315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/>
              <a:t> Фюрер приняв </a:t>
            </a:r>
            <a:r>
              <a:rPr lang="ru-RU" sz="2400" dirty="0" err="1"/>
              <a:t>рішення</a:t>
            </a:r>
            <a:r>
              <a:rPr lang="ru-RU" sz="2400" dirty="0"/>
              <a:t> </a:t>
            </a:r>
            <a:r>
              <a:rPr lang="ru-RU" sz="2400" dirty="0" err="1"/>
              <a:t>стерти</a:t>
            </a:r>
            <a:r>
              <a:rPr lang="ru-RU" sz="2400" dirty="0"/>
              <a:t> </a:t>
            </a:r>
            <a:r>
              <a:rPr lang="ru-RU" sz="2400" dirty="0" err="1"/>
              <a:t>Ленінград</a:t>
            </a:r>
            <a:r>
              <a:rPr lang="ru-RU" sz="2400" dirty="0"/>
              <a:t> з </a:t>
            </a:r>
            <a:r>
              <a:rPr lang="ru-RU" sz="2400" dirty="0" err="1"/>
              <a:t>лиця</a:t>
            </a:r>
            <a:r>
              <a:rPr lang="ru-RU" sz="2400" dirty="0"/>
              <a:t> </a:t>
            </a:r>
            <a:r>
              <a:rPr lang="ru-RU" sz="2400" dirty="0" err="1"/>
              <a:t>землі</a:t>
            </a:r>
            <a:r>
              <a:rPr lang="ru-RU" sz="2400" dirty="0"/>
              <a:t>.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поразки</a:t>
            </a:r>
            <a:r>
              <a:rPr lang="ru-RU" sz="2400" dirty="0"/>
              <a:t> </a:t>
            </a:r>
            <a:r>
              <a:rPr lang="ru-RU" sz="2400" dirty="0" err="1"/>
              <a:t>Радянської</a:t>
            </a:r>
            <a:r>
              <a:rPr lang="ru-RU" sz="2400" dirty="0"/>
              <a:t> </a:t>
            </a:r>
            <a:r>
              <a:rPr lang="ru-RU" sz="2400" dirty="0" err="1"/>
              <a:t>Росії</a:t>
            </a:r>
            <a:r>
              <a:rPr lang="ru-RU" sz="2400" dirty="0"/>
              <a:t> подальше </a:t>
            </a:r>
            <a:r>
              <a:rPr lang="ru-RU" sz="2400" dirty="0" err="1"/>
              <a:t>існування</a:t>
            </a:r>
            <a:r>
              <a:rPr lang="ru-RU" sz="2400" dirty="0"/>
              <a:t> </a:t>
            </a:r>
            <a:r>
              <a:rPr lang="ru-RU" sz="2400" dirty="0" err="1"/>
              <a:t>даного</a:t>
            </a:r>
            <a:r>
              <a:rPr lang="ru-RU" sz="2400" dirty="0"/>
              <a:t> </a:t>
            </a:r>
            <a:r>
              <a:rPr lang="ru-RU" sz="2400" dirty="0" err="1"/>
              <a:t>населеного</a:t>
            </a:r>
            <a:r>
              <a:rPr lang="ru-RU" sz="2400" dirty="0"/>
              <a:t> пункту не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жодного</a:t>
            </a:r>
            <a:r>
              <a:rPr lang="ru-RU" sz="2400" dirty="0"/>
              <a:t> </a:t>
            </a:r>
            <a:r>
              <a:rPr lang="ru-RU" sz="2400" dirty="0" err="1"/>
              <a:t>інтересу</a:t>
            </a:r>
            <a:r>
              <a:rPr lang="ru-RU" sz="2400" dirty="0"/>
              <a:t>. </a:t>
            </a:r>
            <a:r>
              <a:rPr lang="ru-RU" sz="2400" dirty="0" err="1"/>
              <a:t>Фінляндія</a:t>
            </a:r>
            <a:r>
              <a:rPr lang="ru-RU" sz="2400" dirty="0"/>
              <a:t> так само заявила про свою </a:t>
            </a:r>
            <a:r>
              <a:rPr lang="ru-RU" sz="2400" dirty="0" err="1"/>
              <a:t>незацікавленість</a:t>
            </a:r>
            <a:r>
              <a:rPr lang="ru-RU" sz="2400" dirty="0"/>
              <a:t> у </a:t>
            </a:r>
            <a:r>
              <a:rPr lang="ru-RU" sz="2400" dirty="0" err="1"/>
              <a:t>існуванні</a:t>
            </a:r>
            <a:r>
              <a:rPr lang="ru-RU" sz="2400" dirty="0"/>
              <a:t> </a:t>
            </a:r>
            <a:r>
              <a:rPr lang="ru-RU" sz="2400" dirty="0" err="1"/>
              <a:t>даного</a:t>
            </a:r>
            <a:r>
              <a:rPr lang="ru-RU" sz="2400" dirty="0"/>
              <a:t> </a:t>
            </a:r>
            <a:r>
              <a:rPr lang="ru-RU" sz="2400" dirty="0" err="1"/>
              <a:t>міста</a:t>
            </a:r>
            <a:r>
              <a:rPr lang="ru-RU" sz="2400" dirty="0"/>
              <a:t> </a:t>
            </a:r>
            <a:r>
              <a:rPr lang="ru-RU" sz="2400" dirty="0" err="1"/>
              <a:t>безпосередньо</a:t>
            </a:r>
            <a:r>
              <a:rPr lang="ru-RU" sz="2400" dirty="0"/>
              <a:t> </a:t>
            </a:r>
            <a:r>
              <a:rPr lang="ru-RU" sz="2400" dirty="0" err="1"/>
              <a:t>біля</a:t>
            </a:r>
            <a:r>
              <a:rPr lang="ru-RU" sz="2400" dirty="0"/>
              <a:t> </a:t>
            </a:r>
            <a:r>
              <a:rPr lang="ru-RU" sz="2400" dirty="0" err="1"/>
              <a:t>своїх</a:t>
            </a:r>
            <a:r>
              <a:rPr lang="ru-RU" sz="2400" dirty="0"/>
              <a:t> </a:t>
            </a:r>
            <a:r>
              <a:rPr lang="ru-RU" sz="2400" dirty="0" err="1"/>
              <a:t>кордонів</a:t>
            </a:r>
            <a:endParaRPr lang="ru-RU" sz="2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24944"/>
            <a:ext cx="428625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90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66</TotalTime>
  <Words>358</Words>
  <Application>Microsoft Office PowerPoint</Application>
  <PresentationFormat>Экран (4:3)</PresentationFormat>
  <Paragraphs>102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Горизонт</vt:lpstr>
      <vt:lpstr>Блокада Ленінграда</vt:lpstr>
      <vt:lpstr>План</vt:lpstr>
      <vt:lpstr>план «Барбаросса» </vt:lpstr>
      <vt:lpstr>план «Барбаросса»</vt:lpstr>
      <vt:lpstr>Початок блокади </vt:lpstr>
      <vt:lpstr>Початок блокади</vt:lpstr>
      <vt:lpstr>Початок Блокади</vt:lpstr>
      <vt:lpstr>Початок Блокади</vt:lpstr>
      <vt:lpstr>Реакція Німецької сторони</vt:lpstr>
      <vt:lpstr>Евакуація населення</vt:lpstr>
      <vt:lpstr>Евакуація населення</vt:lpstr>
      <vt:lpstr>Сили сторін</vt:lpstr>
      <vt:lpstr>Сили сторін</vt:lpstr>
      <vt:lpstr>Сили сторін</vt:lpstr>
      <vt:lpstr>Хроніка блокади </vt:lpstr>
      <vt:lpstr>Осінь 1941</vt:lpstr>
      <vt:lpstr>Зима 1941–1942 </vt:lpstr>
      <vt:lpstr>Голод</vt:lpstr>
      <vt:lpstr>Холод</vt:lpstr>
      <vt:lpstr>Спроби прориву блокади </vt:lpstr>
      <vt:lpstr>“Дорога Життя”</vt:lpstr>
      <vt:lpstr>Весна-зима 1942 </vt:lpstr>
      <vt:lpstr>1943 рік і повне зняття блокади </vt:lpstr>
      <vt:lpstr>1943 рік і повне зняття блокади</vt:lpstr>
      <vt:lpstr>Жертви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Блокада Ленінграда</dc:title>
  <dc:creator>Владимир</dc:creator>
  <cp:lastModifiedBy>Владимир</cp:lastModifiedBy>
  <cp:revision>8</cp:revision>
  <dcterms:created xsi:type="dcterms:W3CDTF">2013-10-02T14:40:02Z</dcterms:created>
  <dcterms:modified xsi:type="dcterms:W3CDTF">2013-10-02T16:30:14Z</dcterms:modified>
</cp:coreProperties>
</file>