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sldIdLst>
    <p:sldId id="256" r:id="rId2"/>
    <p:sldId id="258" r:id="rId3"/>
    <p:sldId id="259" r:id="rId4"/>
    <p:sldId id="260" r:id="rId5"/>
    <p:sldId id="263" r:id="rId6"/>
    <p:sldId id="264" r:id="rId7"/>
    <p:sldId id="265" r:id="rId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pPr>
              <a:defRPr/>
            </a:pPr>
            <a:endParaRPr lang="ru-RU"/>
          </a:p>
        </p:txBody>
      </p:sp>
      <p:sp>
        <p:nvSpPr>
          <p:cNvPr id="5" name="Footer Placeholder 4"/>
          <p:cNvSpPr>
            <a:spLocks noGrp="1"/>
          </p:cNvSpPr>
          <p:nvPr>
            <p:ph type="ftr" sz="quarter" idx="11"/>
          </p:nvPr>
        </p:nvSpPr>
        <p:spPr bwMode="white"/>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5AB8385-99FE-4F9A-9D59-66373D36715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3B268FA-32C1-47FD-A205-2A97E55EFEC1}"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1AE7BFB-1D4A-4F7D-8CD9-69E110E030F0}"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A719CD5-AA63-4540-936D-ABEFF4733198}" type="slidenum">
              <a:rPr lang="ru-RU" smtClean="0"/>
              <a:pPr>
                <a:defRPr/>
              </a:pPr>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EBF8632-9724-4112-92C8-ED63A55004B2}" type="slidenum">
              <a:rPr lang="ru-RU" smtClean="0"/>
              <a:pPr>
                <a:defRPr/>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CBC25AC-5E45-4655-9DF7-CD1561EE8617}" type="slidenum">
              <a:rPr lang="ru-RU" smtClean="0"/>
              <a:pPr>
                <a:defRPr/>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17834A99-7212-44AF-8C5D-16BB63116329}"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723CF62-6A3C-452B-8687-3BA1F44C8FB6}" type="slidenum">
              <a:rPr lang="ru-RU" smtClean="0"/>
              <a:pPr>
                <a:defRPr/>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EB1D922-B197-402F-B1D3-78AD4988B314}"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7A6EFD0-3CBB-408C-A5C1-2C7457892341}" type="slidenum">
              <a:rPr lang="ru-RU" smtClean="0"/>
              <a:pPr>
                <a:defRPr/>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5BEA295-DEA0-45C1-89A0-3E319C50F303}"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0432E032-21E1-452A-974F-E7AB05E2F6E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stCondLst>
                                            <p:cond delay="0"/>
                                          </p:stCondLst>
                                        </p:cTn>
                                        <p:tgtEl>
                                          <p:spTgt spid="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stCondLst>
                                            <p:cond delay="0"/>
                                          </p:stCondLst>
                                        </p:cTn>
                                        <p:tgtEl>
                                          <p:spTgt spid="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stCondLst>
                                            <p:cond delay="0"/>
                                          </p:stCondLst>
                                        </p:cTn>
                                        <p:tgtEl>
                                          <p:spTgt spid="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ru.wikipedia.org/wiki/%D0%A4%D0%B0%D0%B9%D0%BB:EdwardMoran-UnveilingTheStatueofLiberty1886Large.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5" descr="lo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1412776"/>
            <a:ext cx="6624638" cy="4410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00" name="Rectangle 52"/>
          <p:cNvSpPr>
            <a:spLocks noGrp="1" noChangeArrowheads="1"/>
          </p:cNvSpPr>
          <p:nvPr>
            <p:ph type="title"/>
          </p:nvPr>
        </p:nvSpPr>
        <p:spPr>
          <a:xfrm>
            <a:off x="1403648" y="1484784"/>
            <a:ext cx="6400800" cy="6858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5400" cap="none" spc="0" dirty="0">
                <a:ln w="11430"/>
                <a:effectLst>
                  <a:outerShdw blurRad="50800" dist="39000" dir="5460000" algn="tl">
                    <a:srgbClr val="000000">
                      <a:alpha val="38000"/>
                    </a:srgbClr>
                  </a:outerShdw>
                </a:effectLst>
                <a:latin typeface="Gabriola" panose="04040605051002020D02" pitchFamily="82" charset="0"/>
              </a:rPr>
              <a:t>Statue of Liberty</a:t>
            </a:r>
            <a:endParaRPr lang="ru-RU" sz="5400" cap="none" spc="0" dirty="0" smtClean="0">
              <a:ln w="11430"/>
              <a:effectLst>
                <a:outerShdw blurRad="50800" dist="39000" dir="5460000" algn="tl">
                  <a:srgbClr val="000000">
                    <a:alpha val="38000"/>
                  </a:srgbClr>
                </a:outerShdw>
              </a:effectLst>
              <a:latin typeface="Gabriola" panose="04040605051002020D02" pitchFamily="82" charset="0"/>
            </a:endParaRPr>
          </a:p>
        </p:txBody>
      </p:sp>
      <p:sp>
        <p:nvSpPr>
          <p:cNvPr id="2" name="TextBox 1"/>
          <p:cNvSpPr txBox="1"/>
          <p:nvPr/>
        </p:nvSpPr>
        <p:spPr>
          <a:xfrm>
            <a:off x="2411760" y="5157192"/>
            <a:ext cx="4975745"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latin typeface="Gabriola" panose="04040605051002020D02" pitchFamily="82" charset="0"/>
              </a:rPr>
              <a:t>Liberty Enlightening the World</a:t>
            </a:r>
            <a:endParaRPr lang="uk-UA" sz="3600" b="1" dirty="0">
              <a:ln w="50800"/>
              <a:latin typeface="Gabriola" panose="04040605051002020D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a:xfrm>
            <a:off x="971600" y="2276872"/>
            <a:ext cx="7416824" cy="4088805"/>
          </a:xfrm>
        </p:spPr>
        <p:txBody>
          <a:bodyPr>
            <a:normAutofit/>
          </a:bodyPr>
          <a:lstStyle/>
          <a:p>
            <a:pPr indent="0" algn="ctr">
              <a:lnSpc>
                <a:spcPct val="80000"/>
              </a:lnSpc>
              <a:buNone/>
              <a:defRPr/>
            </a:pPr>
            <a:r>
              <a:rPr lang="en-US" sz="2000" dirty="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Create statue was entrusted to the French sculptor </a:t>
            </a:r>
            <a:r>
              <a:rPr lang="en-US" sz="2000" dirty="0" err="1">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Frédéric</a:t>
            </a:r>
            <a:r>
              <a:rPr lang="en-US" sz="2000" dirty="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 </a:t>
            </a:r>
            <a:r>
              <a:rPr lang="en-US" sz="2000" dirty="0" err="1">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Auguste</a:t>
            </a:r>
            <a:r>
              <a:rPr lang="en-US" sz="2000" dirty="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 Bartholdi. Conceived it as a gift to the centennial of the Declaration of Independence in 1876. According to one version, </a:t>
            </a:r>
            <a:r>
              <a:rPr lang="en-US" sz="2000" dirty="0" smtClean="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Bartholdi has a French model: </a:t>
            </a:r>
            <a:r>
              <a:rPr lang="en-US" sz="2000" dirty="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beautiful, recently widowed Isabella Boyer, the wife of Isaac Singer, the creator and entrepreneur in the field of sewing machines. "She was released from the awkward presence of her husband, who left her with only the most preferred attributes in society: the state ... and children. From the beginning of his career in Paris, she was well-known personality. Being beautiful French widow of an American entrepreneur, she was a suitable model for the Statue of Liberty Bartholdi. "</a:t>
            </a:r>
          </a:p>
          <a:p>
            <a:pPr indent="0" algn="ctr">
              <a:lnSpc>
                <a:spcPct val="80000"/>
              </a:lnSpc>
              <a:buNone/>
              <a:defRPr/>
            </a:pPr>
            <a:r>
              <a:rPr lang="en-US" sz="2000" dirty="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By mutual agreement, America would build the pedestal, and France - </a:t>
            </a:r>
            <a:r>
              <a:rPr lang="en-US" sz="2000" dirty="0" smtClean="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create </a:t>
            </a:r>
            <a:r>
              <a:rPr lang="en-US" sz="2000" dirty="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the statue and install it in the US. However, the lack of money was felt on both sides of the Atlantic. In France, charitable donations, along with a variety of entertainment events and lottery allowed to collect 2.25 million francs. In the United States to raise funds </a:t>
            </a:r>
            <a:r>
              <a:rPr lang="en-US" sz="2000" dirty="0" smtClean="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it was performed </a:t>
            </a:r>
            <a:r>
              <a:rPr lang="en-US" sz="2000" dirty="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theatrical performances, art exhibitions, auctions and boxing bouts</a:t>
            </a:r>
            <a:r>
              <a:rPr lang="en-US" sz="2000" dirty="0" smtClean="0">
                <a:solidFill>
                  <a:schemeClr val="accent6">
                    <a:lumMod val="50000"/>
                  </a:schemeClr>
                </a:solidFill>
                <a:effectLst>
                  <a:outerShdw blurRad="38100" dist="38100" dir="2700000" algn="tl">
                    <a:srgbClr val="000000">
                      <a:alpha val="43137"/>
                    </a:srgbClr>
                  </a:outerShdw>
                </a:effectLst>
                <a:latin typeface="Gabriola" panose="04040605051002020D02" pitchFamily="82" charset="0"/>
              </a:rPr>
              <a:t>.</a:t>
            </a:r>
            <a:r>
              <a:rPr lang="ru-RU" sz="2800" dirty="0" smtClean="0">
                <a:effectLst>
                  <a:outerShdw blurRad="38100" dist="38100" dir="2700000" algn="tl">
                    <a:srgbClr val="000000">
                      <a:alpha val="43137"/>
                    </a:srgbClr>
                  </a:outerShdw>
                </a:effectLst>
                <a:latin typeface="Gabriola" panose="04040605051002020D02" pitchFamily="82" charset="0"/>
              </a:rPr>
              <a:t>                                                                                                       </a:t>
            </a:r>
            <a:endParaRPr lang="ru-RU" sz="2800" dirty="0" smtClean="0">
              <a:effectLst>
                <a:outerShdw blurRad="38100" dist="38100" dir="2700000" algn="tl">
                  <a:srgbClr val="000000">
                    <a:alpha val="43137"/>
                  </a:srgbClr>
                </a:outerShdw>
              </a:effectLst>
              <a:latin typeface="Gabriola" panose="04040605051002020D02" pitchFamily="82" charset="0"/>
            </a:endParaRPr>
          </a:p>
          <a:p>
            <a:pPr marL="137160" indent="0" eaLnBrk="1" hangingPunct="1">
              <a:lnSpc>
                <a:spcPct val="80000"/>
              </a:lnSpc>
              <a:buNone/>
              <a:defRPr/>
            </a:pPr>
            <a:r>
              <a:rPr lang="ru-RU" sz="2000" i="1" dirty="0" smtClean="0">
                <a:hlinkClick r:id="rId2" tooltip="Увеличить"/>
              </a:rPr>
              <a:t> </a:t>
            </a:r>
            <a:endParaRPr lang="ru-RU" sz="2000" dirty="0" smtClean="0"/>
          </a:p>
        </p:txBody>
      </p:sp>
    </p:spTree>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 calcmode="lin" valueType="num">
                                      <p:cBhvr>
                                        <p:cTn id="7" dur="1000" fill="hold"/>
                                        <p:tgtEl>
                                          <p:spTgt spid="15565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55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56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5651">
                                            <p:txEl>
                                              <p:pRg st="1" end="1"/>
                                            </p:txEl>
                                          </p:spTgt>
                                        </p:tgtEl>
                                        <p:attrNameLst>
                                          <p:attrName>style.visibility</p:attrName>
                                        </p:attrNameLst>
                                      </p:cBhvr>
                                      <p:to>
                                        <p:strVal val="visible"/>
                                      </p:to>
                                    </p:set>
                                    <p:anim calcmode="lin" valueType="num">
                                      <p:cBhvr>
                                        <p:cTn id="14" dur="1000" fill="hold"/>
                                        <p:tgtEl>
                                          <p:spTgt spid="15565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556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56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5651">
                                            <p:txEl>
                                              <p:pRg st="2" end="2"/>
                                            </p:txEl>
                                          </p:spTgt>
                                        </p:tgtEl>
                                        <p:attrNameLst>
                                          <p:attrName>style.visibility</p:attrName>
                                        </p:attrNameLst>
                                      </p:cBhvr>
                                      <p:to>
                                        <p:strVal val="visible"/>
                                      </p:to>
                                    </p:set>
                                    <p:anim calcmode="lin" valueType="num">
                                      <p:cBhvr>
                                        <p:cTn id="21" dur="1000" fill="hold"/>
                                        <p:tgtEl>
                                          <p:spTgt spid="155651">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5565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55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1377346" y="908720"/>
            <a:ext cx="6400800" cy="3048001"/>
          </a:xfrm>
        </p:spPr>
        <p:txBody>
          <a:bodyPr>
            <a:normAutofit/>
          </a:bodyPr>
          <a:lstStyle/>
          <a:p>
            <a:pPr indent="0" algn="ctr">
              <a:buNone/>
              <a:defRPr/>
            </a:pPr>
            <a:r>
              <a:rPr lang="en-US" sz="2400" dirty="0" smtClean="0">
                <a:effectLst>
                  <a:outerShdw blurRad="38100" dist="38100" dir="2700000" algn="tl">
                    <a:srgbClr val="000000">
                      <a:alpha val="43137"/>
                    </a:srgbClr>
                  </a:outerShdw>
                </a:effectLst>
                <a:latin typeface="Gabriola" panose="04040605051002020D02" pitchFamily="82" charset="0"/>
              </a:rPr>
              <a:t>Since its opening, the statue served as a navigational landmark and was used as a lighthouse. Three superintendent for 16 years in turn keeps the fire in her torch.</a:t>
            </a:r>
            <a:endParaRPr lang="ru-RU" sz="2400" dirty="0" smtClean="0">
              <a:effectLst>
                <a:outerShdw blurRad="38100" dist="38100" dir="2700000" algn="tl">
                  <a:srgbClr val="000000">
                    <a:alpha val="43137"/>
                  </a:srgbClr>
                </a:outerShdw>
              </a:effectLst>
              <a:latin typeface="Gabriola" panose="04040605051002020D02" pitchFamily="82"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564904"/>
            <a:ext cx="4475989" cy="335699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Rectangle 5"/>
          <p:cNvSpPr>
            <a:spLocks noGrp="1" noChangeArrowheads="1"/>
          </p:cNvSpPr>
          <p:nvPr>
            <p:ph type="title"/>
          </p:nvPr>
        </p:nvSpPr>
        <p:spPr/>
        <p:txBody>
          <a:bodyPr>
            <a:noAutofit/>
          </a:bodyPr>
          <a:lstStyle/>
          <a:p>
            <a:pPr eaLnBrk="1" hangingPunct="1">
              <a:defRPr/>
            </a:pPr>
            <a:r>
              <a:rPr lang="en-US" sz="4400" dirty="0" smtClean="0">
                <a:effectLst>
                  <a:outerShdw blurRad="38100" dist="38100" dir="2700000" algn="tl">
                    <a:srgbClr val="000000">
                      <a:alpha val="43137"/>
                    </a:srgbClr>
                  </a:outerShdw>
                </a:effectLst>
                <a:latin typeface="Gabriola" panose="04040605051002020D02" pitchFamily="82" charset="0"/>
              </a:rPr>
              <a:t>Island</a:t>
            </a:r>
            <a:endParaRPr lang="ru-RU" sz="4400" dirty="0" smtClean="0">
              <a:effectLst>
                <a:outerShdw blurRad="38100" dist="38100" dir="2700000" algn="tl">
                  <a:srgbClr val="000000">
                    <a:alpha val="43137"/>
                  </a:srgbClr>
                </a:outerShdw>
              </a:effectLst>
              <a:latin typeface="Gabriola" panose="04040605051002020D02" pitchFamily="82" charset="0"/>
            </a:endParaRPr>
          </a:p>
        </p:txBody>
      </p:sp>
      <p:sp>
        <p:nvSpPr>
          <p:cNvPr id="157703" name="Rectangle 7"/>
          <p:cNvSpPr>
            <a:spLocks noChangeArrowheads="1"/>
          </p:cNvSpPr>
          <p:nvPr/>
        </p:nvSpPr>
        <p:spPr bwMode="auto">
          <a:xfrm>
            <a:off x="6156325" y="476250"/>
            <a:ext cx="184150" cy="366713"/>
          </a:xfrm>
          <a:prstGeom prst="rect">
            <a:avLst/>
          </a:prstGeom>
          <a:noFill/>
          <a:ln w="9525">
            <a:noFill/>
            <a:miter lim="800000"/>
            <a:headEnd/>
            <a:tailEnd/>
          </a:ln>
          <a:effectLst/>
        </p:spPr>
        <p:txBody>
          <a:bodyPr wrap="none">
            <a:spAutoFit/>
          </a:bodyPr>
          <a:lstStyle/>
          <a:p>
            <a:pPr>
              <a:defRPr/>
            </a:pPr>
            <a:endParaRPr lang="ru-RU">
              <a:effectLst>
                <a:outerShdw blurRad="38100" dist="38100" dir="2700000" algn="tl">
                  <a:srgbClr val="000000"/>
                </a:outerShdw>
              </a:effectLst>
            </a:endParaRPr>
          </a:p>
        </p:txBody>
      </p:sp>
      <p:sp>
        <p:nvSpPr>
          <p:cNvPr id="157704" name="Rectangle 8"/>
          <p:cNvSpPr>
            <a:spLocks noChangeArrowheads="1"/>
          </p:cNvSpPr>
          <p:nvPr/>
        </p:nvSpPr>
        <p:spPr bwMode="auto">
          <a:xfrm>
            <a:off x="7740650" y="333375"/>
            <a:ext cx="1079500" cy="366713"/>
          </a:xfrm>
          <a:prstGeom prst="rect">
            <a:avLst/>
          </a:prstGeom>
          <a:noFill/>
          <a:ln w="9525">
            <a:noFill/>
            <a:miter lim="800000"/>
            <a:headEnd/>
            <a:tailEnd/>
          </a:ln>
          <a:effectLst/>
        </p:spPr>
        <p:txBody>
          <a:bodyPr>
            <a:spAutoFit/>
          </a:bodyPr>
          <a:lstStyle/>
          <a:p>
            <a:pPr>
              <a:defRPr/>
            </a:pPr>
            <a:r>
              <a:rPr lang="ru-RU">
                <a:effectLst>
                  <a:outerShdw blurRad="38100" dist="38100" dir="2700000" algn="tl">
                    <a:srgbClr val="000000"/>
                  </a:outerShdw>
                </a:effectLst>
                <a:hlinkClick r:id="rId2" action="ppaction://hlinksldjump"/>
              </a:rPr>
              <a:t>Меню</a:t>
            </a:r>
            <a:endParaRPr lang="ru-RU">
              <a:effectLst>
                <a:outerShdw blurRad="38100" dist="38100" dir="2700000" algn="tl">
                  <a:srgbClr val="000000"/>
                </a:outerShdw>
              </a:effectLs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636912"/>
            <a:ext cx="4243131" cy="282168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Grp="1" noChangeArrowheads="1"/>
          </p:cNvSpPr>
          <p:nvPr>
            <p:ph idx="1"/>
          </p:nvPr>
        </p:nvSpPr>
        <p:spPr/>
        <p:txBody>
          <a:bodyPr>
            <a:normAutofit fontScale="85000" lnSpcReduction="20000"/>
          </a:bodyPr>
          <a:lstStyle/>
          <a:p>
            <a:pPr indent="0" algn="ctr">
              <a:lnSpc>
                <a:spcPct val="80000"/>
              </a:lnSpc>
              <a:buNone/>
              <a:defRPr/>
            </a:pPr>
            <a:r>
              <a:rPr lang="en-US" sz="2600" dirty="0">
                <a:effectLst>
                  <a:outerShdw blurRad="38100" dist="38100" dir="2700000" algn="tl">
                    <a:srgbClr val="000000">
                      <a:alpha val="43137"/>
                    </a:srgbClr>
                  </a:outerShdw>
                </a:effectLst>
                <a:latin typeface="Gabriola" panose="04040605051002020D02" pitchFamily="82" charset="0"/>
              </a:rPr>
              <a:t>History of the Statue of Liberty and the island on which it stands, - a history of changes. The statue was placed on a granite pedestal inside Fort </a:t>
            </a:r>
            <a:r>
              <a:rPr lang="en-US" sz="2600" dirty="0" smtClean="0">
                <a:effectLst>
                  <a:outerShdw blurRad="38100" dist="38100" dir="2700000" algn="tl">
                    <a:srgbClr val="000000">
                      <a:alpha val="43137"/>
                    </a:srgbClr>
                  </a:outerShdw>
                </a:effectLst>
                <a:latin typeface="Gabriola" panose="04040605051002020D02" pitchFamily="82" charset="0"/>
              </a:rPr>
              <a:t>Wood that was  </a:t>
            </a:r>
            <a:r>
              <a:rPr lang="en-US" sz="2600" dirty="0">
                <a:effectLst>
                  <a:outerShdw blurRad="38100" dist="38100" dir="2700000" algn="tl">
                    <a:srgbClr val="000000">
                      <a:alpha val="43137"/>
                    </a:srgbClr>
                  </a:outerShdw>
                </a:effectLst>
                <a:latin typeface="Gabriola" panose="04040605051002020D02" pitchFamily="82" charset="0"/>
              </a:rPr>
              <a:t>built in the 1812 war, the walls of which are laid out in the shape of a star. </a:t>
            </a:r>
            <a:r>
              <a:rPr lang="en-US" sz="2600" dirty="0" smtClean="0">
                <a:effectLst>
                  <a:outerShdw blurRad="38100" dist="38100" dir="2700000" algn="tl">
                    <a:srgbClr val="000000">
                      <a:alpha val="43137"/>
                    </a:srgbClr>
                  </a:outerShdw>
                </a:effectLst>
                <a:latin typeface="Gabriola" panose="04040605051002020D02" pitchFamily="82" charset="0"/>
              </a:rPr>
              <a:t>Service of  lighthouses in </a:t>
            </a:r>
            <a:r>
              <a:rPr lang="en-US" sz="2600" dirty="0">
                <a:effectLst>
                  <a:outerShdw blurRad="38100" dist="38100" dir="2700000" algn="tl">
                    <a:srgbClr val="000000">
                      <a:alpha val="43137"/>
                    </a:srgbClr>
                  </a:outerShdw>
                </a:effectLst>
                <a:latin typeface="Gabriola" panose="04040605051002020D02" pitchFamily="82" charset="0"/>
              </a:rPr>
              <a:t>US is responsible for maintaining the statue until </a:t>
            </a:r>
            <a:r>
              <a:rPr lang="en-US" sz="2600" dirty="0" smtClean="0">
                <a:effectLst>
                  <a:outerShdw blurRad="38100" dist="38100" dir="2700000" algn="tl">
                    <a:srgbClr val="000000">
                      <a:alpha val="43137"/>
                    </a:srgbClr>
                  </a:outerShdw>
                </a:effectLst>
                <a:latin typeface="Gabriola" panose="04040605051002020D02" pitchFamily="82" charset="0"/>
              </a:rPr>
              <a:t>1901. And </a:t>
            </a:r>
            <a:r>
              <a:rPr lang="en-US" sz="2600" dirty="0">
                <a:effectLst>
                  <a:outerShdw blurRad="38100" dist="38100" dir="2700000" algn="tl">
                    <a:srgbClr val="000000">
                      <a:alpha val="43137"/>
                    </a:srgbClr>
                  </a:outerShdw>
                </a:effectLst>
                <a:latin typeface="Gabriola" panose="04040605051002020D02" pitchFamily="82" charset="0"/>
              </a:rPr>
              <a:t>after 1901, this mission was assigned to the War Department. Presidential Decree </a:t>
            </a:r>
            <a:r>
              <a:rPr lang="en-US" sz="2600" dirty="0" smtClean="0">
                <a:effectLst>
                  <a:outerShdw blurRad="38100" dist="38100" dir="2700000" algn="tl">
                    <a:srgbClr val="000000">
                      <a:alpha val="43137"/>
                    </a:srgbClr>
                  </a:outerShdw>
                </a:effectLst>
                <a:latin typeface="Gabriola" panose="04040605051002020D02" pitchFamily="82" charset="0"/>
              </a:rPr>
              <a:t>from </a:t>
            </a:r>
            <a:r>
              <a:rPr lang="en-US" sz="2600" dirty="0">
                <a:effectLst>
                  <a:outerShdw blurRad="38100" dist="38100" dir="2700000" algn="tl">
                    <a:srgbClr val="000000">
                      <a:alpha val="43137"/>
                    </a:srgbClr>
                  </a:outerShdw>
                </a:effectLst>
                <a:latin typeface="Gabriola" panose="04040605051002020D02" pitchFamily="82" charset="0"/>
              </a:rPr>
              <a:t>October 15, 1924 Fort Wood (and the statue on its territory) was declared a national monument whose boundaries coincide with the boundaries of the fort.</a:t>
            </a:r>
          </a:p>
          <a:p>
            <a:pPr indent="0" algn="ctr">
              <a:lnSpc>
                <a:spcPct val="80000"/>
              </a:lnSpc>
              <a:buNone/>
              <a:defRPr/>
            </a:pPr>
            <a:r>
              <a:rPr lang="en-US" sz="2600" dirty="0">
                <a:effectLst>
                  <a:outerShdw blurRad="38100" dist="38100" dir="2700000" algn="tl">
                    <a:srgbClr val="000000">
                      <a:alpha val="43137"/>
                    </a:srgbClr>
                  </a:outerShdw>
                </a:effectLst>
                <a:latin typeface="Gabriola" panose="04040605051002020D02" pitchFamily="82" charset="0"/>
              </a:rPr>
              <a:t>October 28, 1936, on the 50th anniversary of the </a:t>
            </a:r>
            <a:r>
              <a:rPr lang="en-US" sz="2600" dirty="0" smtClean="0">
                <a:effectLst>
                  <a:outerShdw blurRad="38100" dist="38100" dir="2700000" algn="tl">
                    <a:srgbClr val="000000">
                      <a:alpha val="43137"/>
                    </a:srgbClr>
                  </a:outerShdw>
                </a:effectLst>
                <a:latin typeface="Gabriola" panose="04040605051002020D02" pitchFamily="82" charset="0"/>
              </a:rPr>
              <a:t>opening </a:t>
            </a:r>
            <a:r>
              <a:rPr lang="en-US" sz="2600" dirty="0">
                <a:effectLst>
                  <a:outerShdw blurRad="38100" dist="38100" dir="2700000" algn="tl">
                    <a:srgbClr val="000000">
                      <a:alpha val="43137"/>
                    </a:srgbClr>
                  </a:outerShdw>
                </a:effectLst>
                <a:latin typeface="Gabriola" panose="04040605051002020D02" pitchFamily="82" charset="0"/>
              </a:rPr>
              <a:t>of the statue, US President Franklin Roosevelt said, "Freedom and peace </a:t>
            </a:r>
            <a:r>
              <a:rPr lang="en-US" sz="2600" dirty="0" smtClean="0">
                <a:effectLst>
                  <a:outerShdw blurRad="38100" dist="38100" dir="2700000" algn="tl">
                    <a:srgbClr val="000000">
                      <a:alpha val="43137"/>
                    </a:srgbClr>
                  </a:outerShdw>
                </a:effectLst>
                <a:latin typeface="Gabriola" panose="04040605051002020D02" pitchFamily="82" charset="0"/>
              </a:rPr>
              <a:t>– is the living </a:t>
            </a:r>
            <a:r>
              <a:rPr lang="en-US" sz="2600" dirty="0">
                <a:effectLst>
                  <a:outerShdw blurRad="38100" dist="38100" dir="2700000" algn="tl">
                    <a:srgbClr val="000000">
                      <a:alpha val="43137"/>
                    </a:srgbClr>
                  </a:outerShdw>
                </a:effectLst>
                <a:latin typeface="Gabriola" panose="04040605051002020D02" pitchFamily="82" charset="0"/>
              </a:rPr>
              <a:t>things. That they continue to exist, each generation must protect them and invest in them a new life. "</a:t>
            </a:r>
            <a:endParaRPr lang="ru-RU" sz="2600" dirty="0" smtClean="0">
              <a:effectLst>
                <a:outerShdw blurRad="38100" dist="38100" dir="2700000" algn="tl">
                  <a:srgbClr val="000000">
                    <a:alpha val="43137"/>
                  </a:srgbClr>
                </a:outerShdw>
              </a:effectLst>
              <a:latin typeface="Gabriola" panose="04040605051002020D02" pitchFamily="82" charset="0"/>
            </a:endParaRPr>
          </a:p>
          <a:p>
            <a:pPr indent="0" algn="ctr" eaLnBrk="1" hangingPunct="1">
              <a:lnSpc>
                <a:spcPct val="80000"/>
              </a:lnSpc>
              <a:buNone/>
              <a:defRPr/>
            </a:pPr>
            <a:r>
              <a:rPr lang="ru-RU" sz="2600" dirty="0" smtClean="0">
                <a:latin typeface="Gabriola" panose="04040605051002020D02" pitchFamily="82" charset="0"/>
              </a:rPr>
              <a:t>                                                                                  </a:t>
            </a:r>
            <a:r>
              <a:rPr lang="ru-RU" sz="2000" dirty="0" smtClean="0"/>
              <a:t>                      </a:t>
            </a:r>
            <a:endParaRPr lang="ru-RU" sz="2000" dirty="0" smtClean="0"/>
          </a:p>
        </p:txBody>
      </p:sp>
    </p:spTree>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ChangeArrowheads="1"/>
          </p:cNvSpPr>
          <p:nvPr>
            <p:ph idx="1"/>
          </p:nvPr>
        </p:nvSpPr>
        <p:spPr>
          <a:xfrm>
            <a:off x="1403648" y="2276872"/>
            <a:ext cx="6400800" cy="3048001"/>
          </a:xfrm>
        </p:spPr>
        <p:txBody>
          <a:bodyPr>
            <a:noAutofit/>
          </a:bodyPr>
          <a:lstStyle/>
          <a:p>
            <a:pPr indent="0" algn="ctr">
              <a:lnSpc>
                <a:spcPct val="80000"/>
              </a:lnSpc>
              <a:buNone/>
              <a:defRPr/>
            </a:pPr>
            <a:r>
              <a:rPr lang="en-US" sz="2200" dirty="0">
                <a:effectLst>
                  <a:outerShdw blurRad="38100" dist="38100" dir="2700000" algn="tl">
                    <a:srgbClr val="000000">
                      <a:alpha val="43137"/>
                    </a:srgbClr>
                  </a:outerShdw>
                </a:effectLst>
                <a:latin typeface="Gabriola" panose="04040605051002020D02" pitchFamily="82" charset="0"/>
              </a:rPr>
              <a:t>The statue and the island were closed from September 11, 2001 to August 3, 2004 due to the terrorist attacks on the World Trade Center. August 4, 2004 the monument was opened, but the statue itself, including the crown remained closed. On the inner frame of the statue could look through the glass ceiling of the pedestal. And there, on the observation deck at the podium could only get organized excursion. Access to the island itself was accompanied by new restrictions and checks for security purposes. Statue and her crown were again open for tours from July 4, 2009. Stairs to the torch is still closed (since 1916). Visitors on Liberty Island and the Statue are still subject to restrictions, including personal searches similar to the security check at airports.</a:t>
            </a:r>
            <a:endParaRPr lang="ru-RU" sz="2200" dirty="0" smtClean="0">
              <a:effectLst>
                <a:outerShdw blurRad="38100" dist="38100" dir="2700000" algn="tl">
                  <a:srgbClr val="000000">
                    <a:alpha val="43137"/>
                  </a:srgbClr>
                </a:outerShdw>
              </a:effectLst>
              <a:latin typeface="Gabriola" panose="04040605051002020D02" pitchFamily="82" charset="0"/>
            </a:endParaRPr>
          </a:p>
        </p:txBody>
      </p:sp>
      <p:sp>
        <p:nvSpPr>
          <p:cNvPr id="164868" name="Rectangle 4"/>
          <p:cNvSpPr>
            <a:spLocks noChangeArrowheads="1"/>
          </p:cNvSpPr>
          <p:nvPr/>
        </p:nvSpPr>
        <p:spPr bwMode="auto">
          <a:xfrm>
            <a:off x="7667625" y="5949950"/>
            <a:ext cx="782638" cy="366713"/>
          </a:xfrm>
          <a:prstGeom prst="rect">
            <a:avLst/>
          </a:prstGeom>
          <a:noFill/>
          <a:ln w="9525">
            <a:noFill/>
            <a:miter lim="800000"/>
            <a:headEnd/>
            <a:tailEnd/>
          </a:ln>
          <a:effectLst/>
        </p:spPr>
        <p:txBody>
          <a:bodyPr wrap="none">
            <a:spAutoFit/>
          </a:bodyPr>
          <a:lstStyle/>
          <a:p>
            <a:pPr>
              <a:defRPr/>
            </a:pPr>
            <a:r>
              <a:rPr lang="ru-RU">
                <a:effectLst>
                  <a:outerShdw blurRad="38100" dist="38100" dir="2700000" algn="tl">
                    <a:srgbClr val="000000"/>
                  </a:outerShdw>
                </a:effectLst>
                <a:hlinkClick r:id="rId2" action="ppaction://hlinksldjump"/>
              </a:rPr>
              <a:t>Меню</a:t>
            </a:r>
            <a:endParaRPr lang="ru-RU">
              <a:effectLst>
                <a:outerShdw blurRad="38100" dist="38100" dir="2700000" algn="tl">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1403648" y="2204864"/>
            <a:ext cx="6400800" cy="3048001"/>
          </a:xfrm>
        </p:spPr>
        <p:txBody>
          <a:bodyPr>
            <a:noAutofit/>
          </a:bodyPr>
          <a:lstStyle/>
          <a:p>
            <a:pPr indent="0" algn="ctr">
              <a:lnSpc>
                <a:spcPct val="90000"/>
              </a:lnSpc>
              <a:buNone/>
              <a:defRPr/>
            </a:pPr>
            <a:r>
              <a:rPr lang="en-US" sz="2400" dirty="0">
                <a:effectLst>
                  <a:outerShdw blurRad="38100" dist="38100" dir="2700000" algn="tl">
                    <a:srgbClr val="000000">
                      <a:alpha val="43137"/>
                    </a:srgbClr>
                  </a:outerShdw>
                </a:effectLst>
                <a:latin typeface="Gabriola" panose="04040605051002020D02" pitchFamily="82" charset="0"/>
              </a:rPr>
              <a:t>The height from the bottom to the top of the torch 46.05 m. The height from the ground to the tip of the torch 92.99 m. Height of the statue 33.86 m. The length of the hand of 5.00 m. The length of the index finger, 2.44 m. From head to head chin 5.26 m. The width of the face 3.05 m. Length of eyes 0.76 m. The length of the nose of 1.37 m. The length of the right hand 12.80 m. The thickness of the right hand of 3.66 m. The thickness of the waist 10.67 m. The width of the mouth of 0.91 m. The height of the plate 7.19 m. The width of the plates of 4.14 m. The thickness of the plate of 0.61 m. The height from the ground to the top of the pedestal of 46.94 m.</a:t>
            </a:r>
            <a:endParaRPr lang="ru-RU" sz="2400" dirty="0" smtClean="0">
              <a:effectLst>
                <a:outerShdw blurRad="38100" dist="38100" dir="2700000" algn="tl">
                  <a:srgbClr val="000000">
                    <a:alpha val="43137"/>
                  </a:srgbClr>
                </a:outerShdw>
              </a:effectLst>
              <a:latin typeface="Gabriola" panose="04040605051002020D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75</TotalTime>
  <Words>727</Words>
  <Application>Microsoft Office PowerPoint</Application>
  <PresentationFormat>Экран (4:3)</PresentationFormat>
  <Paragraphs>14</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Times New Roman</vt:lpstr>
      <vt:lpstr>Arial</vt:lpstr>
      <vt:lpstr>Wingdings</vt:lpstr>
      <vt:lpstr>Calibri</vt:lpstr>
      <vt:lpstr>Кутюр</vt:lpstr>
      <vt:lpstr>Statue of Liberty</vt:lpstr>
      <vt:lpstr>Презентация PowerPoint</vt:lpstr>
      <vt:lpstr>Презентация PowerPoint</vt:lpstr>
      <vt:lpstr>Island</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Статуя Свободы</dc:title>
  <dc:creator>Admin</dc:creator>
  <cp:lastModifiedBy>Alexey</cp:lastModifiedBy>
  <cp:revision>34</cp:revision>
  <dcterms:created xsi:type="dcterms:W3CDTF">2010-09-29T12:40:00Z</dcterms:created>
  <dcterms:modified xsi:type="dcterms:W3CDTF">2014-11-06T21:33:27Z</dcterms:modified>
</cp:coreProperties>
</file>