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6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1"/>
  <c:chart>
    <c:title>
      <c:tx>
        <c:rich>
          <a:bodyPr/>
          <a:lstStyle/>
          <a:p>
            <a:pPr>
              <a:defRPr/>
            </a:pPr>
            <a:r>
              <a:rPr lang="ru-RU"/>
              <a:t>Кількість голосів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голосів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#,##0</c:formatCode>
                <c:ptCount val="6"/>
                <c:pt idx="0">
                  <c:v>1329758</c:v>
                </c:pt>
                <c:pt idx="1">
                  <c:v>19643481</c:v>
                </c:pt>
                <c:pt idx="2">
                  <c:v>1432556</c:v>
                </c:pt>
                <c:pt idx="3">
                  <c:v>182713</c:v>
                </c:pt>
                <c:pt idx="4">
                  <c:v>7420727</c:v>
                </c:pt>
                <c:pt idx="5">
                  <c:v>554719</c:v>
                </c:pt>
              </c:numCache>
            </c:numRef>
          </c:val>
        </c:ser>
        <c:axId val="43815296"/>
        <c:axId val="43897984"/>
      </c:barChart>
      <c:catAx>
        <c:axId val="43815296"/>
        <c:scaling>
          <c:orientation val="minMax"/>
        </c:scaling>
        <c:axPos val="b"/>
        <c:numFmt formatCode="General" sourceLinked="1"/>
        <c:tickLblPos val="nextTo"/>
        <c:crossAx val="43897984"/>
        <c:crosses val="autoZero"/>
        <c:auto val="1"/>
        <c:lblAlgn val="ctr"/>
        <c:lblOffset val="100"/>
      </c:catAx>
      <c:valAx>
        <c:axId val="43897984"/>
        <c:scaling>
          <c:orientation val="minMax"/>
        </c:scaling>
        <c:axPos val="l"/>
        <c:majorGridlines/>
        <c:numFmt formatCode="#,##0" sourceLinked="1"/>
        <c:tickLblPos val="nextTo"/>
        <c:crossAx val="438152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1"/>
  <c:chart>
    <c:title>
      <c:tx>
        <c:rich>
          <a:bodyPr/>
          <a:lstStyle/>
          <a:p>
            <a:pPr>
              <a:defRPr/>
            </a:pPr>
            <a:r>
              <a:rPr lang="ru-RU"/>
              <a:t>Кількість голосів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голосів у %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#,##0</c:formatCode>
                <c:ptCount val="6"/>
                <c:pt idx="0">
                  <c:v>4.17</c:v>
                </c:pt>
                <c:pt idx="1">
                  <c:v>61.59</c:v>
                </c:pt>
                <c:pt idx="2">
                  <c:v>4.49</c:v>
                </c:pt>
                <c:pt idx="3">
                  <c:v>0.56999999999999995</c:v>
                </c:pt>
                <c:pt idx="4">
                  <c:v>23.27</c:v>
                </c:pt>
              </c:numCache>
            </c:numRef>
          </c:val>
        </c:ser>
        <c:axId val="70856064"/>
        <c:axId val="70864256"/>
      </c:barChart>
      <c:catAx>
        <c:axId val="70856064"/>
        <c:scaling>
          <c:orientation val="minMax"/>
        </c:scaling>
        <c:axPos val="b"/>
        <c:numFmt formatCode="General" sourceLinked="1"/>
        <c:tickLblPos val="nextTo"/>
        <c:crossAx val="70864256"/>
        <c:crosses val="autoZero"/>
        <c:auto val="1"/>
        <c:lblAlgn val="ctr"/>
        <c:lblOffset val="100"/>
      </c:catAx>
      <c:valAx>
        <c:axId val="70864256"/>
        <c:scaling>
          <c:orientation val="minMax"/>
        </c:scaling>
        <c:axPos val="l"/>
        <c:majorGridlines/>
        <c:numFmt formatCode="#,##0" sourceLinked="1"/>
        <c:tickLblPos val="nextTo"/>
        <c:crossAx val="708560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A804E-47D9-4EEC-9FA2-D54B08D9F670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E48E9-360C-4399-AA5D-BDB97A52AF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18.05.2014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14300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Здобуття</a:t>
            </a: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Україною</a:t>
            </a: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незалежності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941168"/>
            <a:ext cx="434908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Виконала</a:t>
            </a:r>
            <a:r>
              <a:rPr lang="ru-RU" dirty="0" smtClean="0"/>
              <a:t>:</a:t>
            </a:r>
          </a:p>
          <a:p>
            <a:r>
              <a:rPr lang="uk-UA" dirty="0" err="1" smtClean="0"/>
              <a:t>ліцеїстка</a:t>
            </a:r>
            <a:r>
              <a:rPr lang="uk-UA" dirty="0" smtClean="0"/>
              <a:t> 42 групи</a:t>
            </a:r>
          </a:p>
          <a:p>
            <a:r>
              <a:rPr lang="uk-UA" dirty="0" smtClean="0"/>
              <a:t>ПМЛ</a:t>
            </a:r>
          </a:p>
          <a:p>
            <a:r>
              <a:rPr lang="uk-UA" dirty="0" err="1" smtClean="0"/>
              <a:t>Тачинська</a:t>
            </a:r>
            <a:r>
              <a:rPr lang="uk-UA" dirty="0" smtClean="0"/>
              <a:t> Юлія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27784" y="5517232"/>
            <a:ext cx="5742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Спроба державного перевороту в СРСР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44824"/>
            <a:ext cx="6174432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dirty="0" smtClean="0">
                <a:latin typeface="Arial Black" pitchFamily="34" charset="0"/>
              </a:rPr>
              <a:t>-</a:t>
            </a:r>
            <a:r>
              <a:rPr lang="uk-UA" sz="2400" dirty="0" smtClean="0">
                <a:solidFill>
                  <a:srgbClr val="FF0000"/>
                </a:solidFill>
                <a:latin typeface="Arial Black" pitchFamily="34" charset="0"/>
              </a:rPr>
              <a:t> 19 </a:t>
            </a:r>
            <a:r>
              <a:rPr lang="uk-UA" sz="2400" dirty="0" smtClean="0">
                <a:solidFill>
                  <a:srgbClr val="FF0000"/>
                </a:solidFill>
                <a:latin typeface="Arial Black" pitchFamily="34" charset="0"/>
              </a:rPr>
              <a:t>серпня 1991р</a:t>
            </a:r>
            <a:r>
              <a:rPr lang="uk-UA" sz="2400" dirty="0" smtClean="0">
                <a:latin typeface="Arial Black" pitchFamily="34" charset="0"/>
              </a:rPr>
              <a:t>. - </a:t>
            </a:r>
            <a:r>
              <a:rPr lang="uk-UA" sz="2400" dirty="0" smtClean="0">
                <a:latin typeface="Arial Black" pitchFamily="34" charset="0"/>
              </a:rPr>
              <a:t>Оголошення надзвичайного стану в </a:t>
            </a:r>
            <a:r>
              <a:rPr lang="uk-UA" sz="2400" dirty="0" smtClean="0">
                <a:latin typeface="Arial Black" pitchFamily="34" charset="0"/>
              </a:rPr>
              <a:t>країні;</a:t>
            </a:r>
            <a:endParaRPr lang="uk-UA" sz="24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400" dirty="0" smtClean="0">
                <a:latin typeface="Arial Black" pitchFamily="34" charset="0"/>
              </a:rPr>
              <a:t>- Ультиматум </a:t>
            </a:r>
            <a:r>
              <a:rPr lang="uk-UA" sz="2400" dirty="0" smtClean="0">
                <a:latin typeface="Arial Black" pitchFamily="34" charset="0"/>
              </a:rPr>
              <a:t>Голові Верховної Ради </a:t>
            </a:r>
            <a:r>
              <a:rPr lang="uk-UA" sz="2400" dirty="0" smtClean="0">
                <a:latin typeface="Arial Black" pitchFamily="34" charset="0"/>
              </a:rPr>
              <a:t>України;</a:t>
            </a:r>
            <a:endParaRPr lang="uk-UA" sz="24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400" dirty="0" smtClean="0">
                <a:latin typeface="Arial Black" pitchFamily="34" charset="0"/>
              </a:rPr>
              <a:t>- Публічна </a:t>
            </a:r>
            <a:r>
              <a:rPr lang="uk-UA" sz="2400" dirty="0" smtClean="0">
                <a:latin typeface="Arial Black" pitchFamily="34" charset="0"/>
              </a:rPr>
              <a:t>заява Л.Кравчуку, що в разі ігнорування рішень ДКНС, проведення страйків, акцій непокори буде застосовано військову </a:t>
            </a:r>
            <a:r>
              <a:rPr lang="uk-UA" sz="2400" dirty="0" smtClean="0">
                <a:latin typeface="Arial Black" pitchFamily="34" charset="0"/>
              </a:rPr>
              <a:t>силу.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907704" y="6096000"/>
            <a:ext cx="6696744" cy="762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ДКНС і Україна</a:t>
            </a:r>
            <a:endParaRPr kumimoji="0" lang="ru-RU" sz="44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412776"/>
            <a:ext cx="9144000" cy="37471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Підтримку заколотників оголосили керівники багатьох рад усіх рівнів.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Представники Руху та демократичних партій запропонували засудити заколот спеціальним рішенням Президії Верховної Ради УРСР.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Заклик Народного руху </a:t>
            </a:r>
            <a:r>
              <a:rPr kumimoji="0" lang="uk-UA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“створювати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організаційні структури активного </a:t>
            </a:r>
            <a:r>
              <a:rPr kumimoji="0" lang="uk-UA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опору”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Рішення про скликання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22 серпня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позачергової сесії Верховної Ради.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54452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smtClean="0">
                <a:ln>
                  <a:noFill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Проголошення незалежності України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blipFill>
                <a:blip r:embed="rId2"/>
                <a:tile tx="0" ty="0" sx="100000" sy="100000" flip="none" algn="tl"/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219200"/>
            <a:ext cx="9144000" cy="5410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24 серпня 1991р</a:t>
            </a: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. - Проголошення незалежності України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1 грудня 1991р</a:t>
            </a: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. - </a:t>
            </a: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проведення республіканського референдуму на підтвердження Акта проголошення незалежності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Указ </a:t>
            </a:r>
            <a:r>
              <a:rPr kumimoji="0" lang="uk-UA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“Про</a:t>
            </a: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тимчасове припинення діяльності Компартії </a:t>
            </a:r>
            <a:r>
              <a:rPr kumimoji="0" lang="uk-UA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України”</a:t>
            </a:r>
            <a:endParaRPr kumimoji="0" lang="uk-UA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4 вересня 1991 </a:t>
            </a: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- </a:t>
            </a: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19 лютого 1992 </a:t>
            </a: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– </a:t>
            </a:r>
            <a:r>
              <a:rPr kumimoji="0" lang="uk-UA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прийняття національного прапора,малого герба та державного гімну України 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Наростання суперечностей між Україною і центром. </a:t>
            </a:r>
            <a:br>
              <a:rPr kumimoji="0" lang="uk-UA" sz="28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uk-UA" sz="28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Сепаратистські настрої</a:t>
            </a:r>
            <a:endParaRPr kumimoji="0" lang="ru-RU" sz="2800" b="1" i="0" u="none" strike="noStrike" kern="1200" cap="all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700808"/>
            <a:ext cx="9144000" cy="338437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Заява урядовців РРФСР про можливість перегляду кордонів з Україною, якщо вона не погодиться на відновлення нової союзної держави.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Проголошення автономності Криму.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Роздратування центру відмовою України від участі у формуванні нового союзу.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0"/>
            <a:ext cx="7772400" cy="14319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Референдум та вибори президента України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371600"/>
            <a:ext cx="9144000" cy="5105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л</a:t>
            </a:r>
            <a:r>
              <a:rPr kumimoji="0" 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ипень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1991р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. - Прийняття Верховною Радою пакету законів стосовно запровадження в Україні інституту президентської влади.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Рубіж у 100 тис. підписів подолало 7 претендентів на місце президента.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Референдум 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1 грудня 1991р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. увійшов в історію України як день національної гідності її народу!!!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987824" y="1196752"/>
            <a:ext cx="2952328" cy="1296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37 886 000 громадян внесено до списків виборців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2780928"/>
            <a:ext cx="2808312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491880" y="2852936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31 891 700 </a:t>
            </a:r>
          </a:p>
          <a:p>
            <a:pPr algn="ctr"/>
            <a:r>
              <a:rPr lang="uk-UA" dirty="0" smtClean="0"/>
              <a:t>(84,2 %) </a:t>
            </a:r>
          </a:p>
          <a:p>
            <a:pPr algn="ctr"/>
            <a:r>
              <a:rPr lang="uk-UA" dirty="0" smtClean="0"/>
              <a:t>чоловік голосувало</a:t>
            </a:r>
            <a:endParaRPr lang="ru-RU" dirty="0"/>
          </a:p>
        </p:txBody>
      </p:sp>
      <p:sp>
        <p:nvSpPr>
          <p:cNvPr id="6" name="Минус 5"/>
          <p:cNvSpPr/>
          <p:nvPr/>
        </p:nvSpPr>
        <p:spPr>
          <a:xfrm>
            <a:off x="0" y="3933056"/>
            <a:ext cx="3600400" cy="1368152"/>
          </a:xfrm>
          <a:prstGeom prst="mathMin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инус 6"/>
          <p:cNvSpPr/>
          <p:nvPr/>
        </p:nvSpPr>
        <p:spPr>
          <a:xfrm>
            <a:off x="5364088" y="3861048"/>
            <a:ext cx="3600400" cy="1368152"/>
          </a:xfrm>
          <a:prstGeom prst="mathMin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443711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 smtClean="0"/>
              <a:t>“Так</a:t>
            </a:r>
            <a:r>
              <a:rPr lang="uk-UA" dirty="0" smtClean="0"/>
              <a:t>, </a:t>
            </a:r>
            <a:r>
              <a:rPr lang="uk-UA" dirty="0" err="1" smtClean="0"/>
              <a:t>підтверджую”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940152" y="436510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 smtClean="0"/>
              <a:t>“Ні</a:t>
            </a:r>
            <a:r>
              <a:rPr lang="uk-UA" dirty="0" smtClean="0"/>
              <a:t>, не </a:t>
            </a:r>
            <a:r>
              <a:rPr lang="uk-UA" dirty="0" err="1" smtClean="0"/>
              <a:t>підтверджую”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156176" y="5301208"/>
            <a:ext cx="2088232" cy="12241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83568" y="5373216"/>
            <a:ext cx="2088232" cy="12241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516216" y="558924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3 087 600 виборців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2" y="573325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28 804 100 виборців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3" idx="2"/>
            <a:endCxn id="5" idx="0"/>
          </p:cNvCxnSpPr>
          <p:nvPr/>
        </p:nvCxnSpPr>
        <p:spPr>
          <a:xfrm>
            <a:off x="4463988" y="249289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8" idx="0"/>
          </p:cNvCxnSpPr>
          <p:nvPr/>
        </p:nvCxnSpPr>
        <p:spPr>
          <a:xfrm flipH="1">
            <a:off x="1799692" y="4077072"/>
            <a:ext cx="12601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9" idx="0"/>
          </p:cNvCxnSpPr>
          <p:nvPr/>
        </p:nvCxnSpPr>
        <p:spPr>
          <a:xfrm>
            <a:off x="5868144" y="4077072"/>
            <a:ext cx="12601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8" idx="2"/>
            <a:endCxn id="11" idx="0"/>
          </p:cNvCxnSpPr>
          <p:nvPr/>
        </p:nvCxnSpPr>
        <p:spPr>
          <a:xfrm flipH="1">
            <a:off x="1727684" y="4806444"/>
            <a:ext cx="72008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9" idx="2"/>
            <a:endCxn id="10" idx="0"/>
          </p:cNvCxnSpPr>
          <p:nvPr/>
        </p:nvCxnSpPr>
        <p:spPr>
          <a:xfrm>
            <a:off x="7128284" y="4734436"/>
            <a:ext cx="72008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РЕФЕРЕНДУМ</a:t>
            </a:r>
            <a:b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«</a:t>
            </a:r>
            <a:r>
              <a:rPr kumimoji="0" lang="ru-RU" sz="2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Чи</a:t>
            </a: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ru-RU" sz="2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підтверджуєте</a:t>
            </a: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ru-RU" sz="2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Ви</a:t>
            </a: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Акт </a:t>
            </a:r>
            <a:r>
              <a:rPr kumimoji="0" lang="ru-RU" sz="2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проголошення</a:t>
            </a: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ru-RU" sz="2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незалежності</a:t>
            </a: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ru-RU" sz="2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України</a:t>
            </a: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?»</a:t>
            </a:r>
            <a:endParaRPr kumimoji="0" lang="ru-RU" sz="2600" b="1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_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3568" y="0"/>
            <a:ext cx="8077200" cy="11049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Головними</a:t>
            </a:r>
            <a:r>
              <a:rPr kumimoji="0" lang="ru-RU" sz="3200" b="1" i="1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причинами </a:t>
            </a:r>
            <a:r>
              <a:rPr kumimoji="0" lang="ru-RU" sz="3200" b="1" i="1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високої</a:t>
            </a:r>
            <a:r>
              <a:rPr kumimoji="0" lang="ru-RU" sz="3200" b="1" i="1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ru-RU" sz="3200" b="1" i="1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політичної</a:t>
            </a:r>
            <a:r>
              <a:rPr kumimoji="0" lang="ru-RU" sz="3200" b="1" i="1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ru-RU" sz="3200" b="1" i="1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активності</a:t>
            </a:r>
            <a:r>
              <a:rPr kumimoji="0" lang="ru-RU" sz="3200" b="1" i="1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та </a:t>
            </a:r>
            <a:r>
              <a:rPr kumimoji="0" lang="ru-RU" sz="3200" b="1" i="1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одностайності</a:t>
            </a:r>
            <a:r>
              <a:rPr kumimoji="0" lang="ru-RU" sz="3200" b="1" i="1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ru-RU" sz="3200" b="1" i="1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волевиявлення</a:t>
            </a:r>
            <a:r>
              <a:rPr kumimoji="0" lang="ru-RU" sz="3200" b="1" i="1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ru-RU" sz="3200" b="1" i="1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були</a:t>
            </a:r>
            <a:r>
              <a:rPr kumimoji="0" lang="ru-RU" sz="3200" b="1" i="1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:</a:t>
            </a:r>
            <a:endParaRPr kumimoji="0" lang="ru-RU" sz="3200" b="1" i="1" u="none" strike="noStrike" kern="1200" spc="50" normalizeH="0" baseline="0" noProof="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споконвічне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прагнення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народу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України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до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життя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в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незалежній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державі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фактичний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розпад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Радянського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Союзу;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віра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більшості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населення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в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можливість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самозабезпечення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країною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енергетичними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та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товарними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ресурсами;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прагнення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певних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сил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забезпечити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свої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позиції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в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Україні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в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умовах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трансформації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ru-RU" sz="28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суспільства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.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8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3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8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35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2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34076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Водночас із Всеукраїнським референдумом уперше в історії українського народу всенародно обирався на альтернативній основі Президент України. Було висунуто 6 кандидатів, які стали виразниками ідей різних політичних партій і рухів.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7504" y="249289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00192" y="3573016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– В.</a:t>
            </a:r>
            <a:r>
              <a:rPr lang="uk-UA" dirty="0" err="1" smtClean="0"/>
              <a:t>Гриньов</a:t>
            </a:r>
            <a:endParaRPr lang="uk-UA" dirty="0" smtClean="0"/>
          </a:p>
          <a:p>
            <a:r>
              <a:rPr lang="uk-UA" dirty="0" smtClean="0"/>
              <a:t>2 – Л.Кравчук</a:t>
            </a:r>
          </a:p>
          <a:p>
            <a:r>
              <a:rPr lang="uk-UA" dirty="0" smtClean="0"/>
              <a:t>3 – Л.Лук’яненко</a:t>
            </a:r>
          </a:p>
          <a:p>
            <a:r>
              <a:rPr lang="uk-UA" dirty="0" smtClean="0"/>
              <a:t>4 – Л.</a:t>
            </a:r>
            <a:r>
              <a:rPr lang="uk-UA" dirty="0" err="1" smtClean="0"/>
              <a:t>Табурянський</a:t>
            </a:r>
            <a:endParaRPr lang="uk-UA" dirty="0" smtClean="0"/>
          </a:p>
          <a:p>
            <a:r>
              <a:rPr lang="uk-UA" dirty="0" smtClean="0"/>
              <a:t>5 – В.Чорновіл</a:t>
            </a:r>
          </a:p>
          <a:p>
            <a:r>
              <a:rPr lang="uk-UA" dirty="0" smtClean="0"/>
              <a:t>6 – І.Юхновський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7504" y="249289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00192" y="3573016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– В.</a:t>
            </a:r>
            <a:r>
              <a:rPr lang="uk-UA" dirty="0" err="1" smtClean="0"/>
              <a:t>Гриньов</a:t>
            </a:r>
            <a:endParaRPr lang="uk-UA" dirty="0" smtClean="0"/>
          </a:p>
          <a:p>
            <a:r>
              <a:rPr lang="uk-UA" dirty="0" smtClean="0"/>
              <a:t>2 – Л.Кравчук</a:t>
            </a:r>
          </a:p>
          <a:p>
            <a:r>
              <a:rPr lang="uk-UA" dirty="0" smtClean="0"/>
              <a:t>3 – Л.Лук’яненко</a:t>
            </a:r>
          </a:p>
          <a:p>
            <a:r>
              <a:rPr lang="uk-UA" dirty="0" smtClean="0"/>
              <a:t>4 – Л.</a:t>
            </a:r>
            <a:r>
              <a:rPr lang="uk-UA" dirty="0" err="1" smtClean="0"/>
              <a:t>Табурянський</a:t>
            </a:r>
            <a:endParaRPr lang="uk-UA" dirty="0" smtClean="0"/>
          </a:p>
          <a:p>
            <a:r>
              <a:rPr lang="uk-UA" dirty="0" smtClean="0"/>
              <a:t>5 – В.Чорновіл</a:t>
            </a:r>
          </a:p>
          <a:p>
            <a:r>
              <a:rPr lang="uk-UA" dirty="0" smtClean="0"/>
              <a:t>6 – І.Юхновський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12776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Таким чином, за результатами виборів, що відбулися 1 грудня 1991р., першим Президентом України після проголошення незалежності України став Леонід Кравчук.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27984" y="1484784"/>
            <a:ext cx="4556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Програма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5Д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427984" y="2332037"/>
            <a:ext cx="4038600" cy="340121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Blip>
                <a:blip r:embed="rId2"/>
              </a:buBlip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Державність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Blip>
                <a:blip r:embed="rId2"/>
              </a:buBlip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Демократія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Blip>
                <a:blip r:embed="rId2"/>
              </a:buBlip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Добробут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Blip>
                <a:blip r:embed="rId2"/>
              </a:buBlip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Духовність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Blip>
                <a:blip r:embed="rId2"/>
              </a:buBlip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Довіра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1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5780782"/>
            <a:ext cx="6534472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3200" b="1" dirty="0" smtClean="0">
                <a:ln/>
                <a:solidFill>
                  <a:srgbClr val="00B050"/>
                </a:solidFill>
              </a:rPr>
              <a:t>Суспільно-політичні процеси</a:t>
            </a:r>
            <a:br>
              <a:rPr lang="uk-UA" sz="3200" b="1" dirty="0" smtClean="0">
                <a:ln/>
                <a:solidFill>
                  <a:srgbClr val="00B050"/>
                </a:solidFill>
              </a:rPr>
            </a:br>
            <a:r>
              <a:rPr lang="uk-UA" sz="3200" b="1" dirty="0" smtClean="0">
                <a:ln/>
                <a:solidFill>
                  <a:srgbClr val="00B050"/>
                </a:solidFill>
              </a:rPr>
              <a:t>в першій половині 1991 р.</a:t>
            </a:r>
            <a:endParaRPr lang="ru-RU" sz="3200" b="1" dirty="0">
              <a:ln/>
              <a:solidFill>
                <a:srgbClr val="00B050"/>
              </a:solidFill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251520" y="1340768"/>
            <a:ext cx="8229600" cy="496855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17 березня 1991 року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було призначено проведення Всесоюзного референдуму.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Одне з питань було: </a:t>
            </a:r>
            <a:r>
              <a:rPr kumimoji="0" lang="uk-UA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“Чи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вважаєте Ви необхідним збереження СРСР?”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Шість союзних республік відмовилися від проведення референдуму.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2400" b="1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Українці проголосували за державний суверенітет (80.2 %).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5 </a:t>
            </a: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грудня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1991р.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38200" y="2057400"/>
            <a:ext cx="2489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Л.Кравчук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505200" y="1371600"/>
            <a:ext cx="4876800" cy="1676400"/>
          </a:xfrm>
          <a:prstGeom prst="horizontalScroll">
            <a:avLst>
              <a:gd name="adj" fmla="val 12500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10000" y="1600200"/>
            <a:ext cx="4459288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3600" b="1" i="1" dirty="0">
                <a:latin typeface="Times New Roman" pitchFamily="18" charset="0"/>
              </a:rPr>
              <a:t>Присяга Президента</a:t>
            </a:r>
          </a:p>
          <a:p>
            <a:pPr eaLnBrk="0" hangingPunct="0"/>
            <a:r>
              <a:rPr lang="ru-RU" sz="3600" b="1" i="1" dirty="0" err="1">
                <a:latin typeface="Times New Roman" pitchFamily="18" charset="0"/>
              </a:rPr>
              <a:t>України</a:t>
            </a:r>
            <a:endParaRPr lang="ru-RU" sz="3600" b="1" i="1" dirty="0">
              <a:latin typeface="Times New Roman" pitchFamily="18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514600" y="2971800"/>
            <a:ext cx="2209800" cy="838200"/>
          </a:xfrm>
          <a:prstGeom prst="curvedUpArrow">
            <a:avLst>
              <a:gd name="adj1" fmla="val 52727"/>
              <a:gd name="adj2" fmla="val 105455"/>
              <a:gd name="adj3" fmla="val 33333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38200" y="4191000"/>
            <a:ext cx="8012386" cy="20621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3200" b="1" i="1" dirty="0">
                <a:latin typeface="Times New Roman" pitchFamily="18" charset="0"/>
              </a:rPr>
              <a:t>«Президент, </a:t>
            </a:r>
            <a:r>
              <a:rPr lang="ru-RU" sz="3200" b="1" i="1" dirty="0" err="1">
                <a:latin typeface="Times New Roman" pitchFamily="18" charset="0"/>
              </a:rPr>
              <a:t>отримавши</a:t>
            </a:r>
            <a:r>
              <a:rPr lang="ru-RU" sz="3200" b="1" i="1" dirty="0">
                <a:latin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</a:rPr>
              <a:t>владу</a:t>
            </a:r>
            <a:r>
              <a:rPr lang="ru-RU" sz="3200" b="1" i="1" dirty="0">
                <a:latin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</a:rPr>
              <a:t>від</a:t>
            </a:r>
            <a:r>
              <a:rPr lang="ru-RU" sz="3200" b="1" i="1" dirty="0">
                <a:latin typeface="Times New Roman" pitchFamily="18" charset="0"/>
              </a:rPr>
              <a:t> народу, </a:t>
            </a:r>
          </a:p>
          <a:p>
            <a:pPr eaLnBrk="0" hangingPunct="0"/>
            <a:r>
              <a:rPr lang="ru-RU" sz="3200" b="1" i="1" dirty="0">
                <a:latin typeface="Times New Roman" pitchFamily="18" charset="0"/>
              </a:rPr>
              <a:t>повинен </a:t>
            </a:r>
            <a:r>
              <a:rPr lang="ru-RU" sz="3200" b="1" i="1" dirty="0" err="1">
                <a:latin typeface="Times New Roman" pitchFamily="18" charset="0"/>
              </a:rPr>
              <a:t>служити</a:t>
            </a:r>
            <a:r>
              <a:rPr lang="ru-RU" sz="3200" b="1" i="1" dirty="0">
                <a:latin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</a:rPr>
              <a:t>йому</a:t>
            </a:r>
            <a:r>
              <a:rPr lang="ru-RU" sz="3200" b="1" i="1" dirty="0">
                <a:latin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</a:rPr>
              <a:t>і</a:t>
            </a:r>
            <a:r>
              <a:rPr lang="ru-RU" sz="3200" b="1" i="1" dirty="0">
                <a:latin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</a:rPr>
              <a:t>забезпечувати</a:t>
            </a:r>
            <a:r>
              <a:rPr lang="ru-RU" sz="3200" b="1" i="1" dirty="0">
                <a:latin typeface="Times New Roman" pitchFamily="18" charset="0"/>
              </a:rPr>
              <a:t> </a:t>
            </a:r>
          </a:p>
          <a:p>
            <a:pPr eaLnBrk="0" hangingPunct="0"/>
            <a:r>
              <a:rPr lang="ru-RU" sz="3200" b="1" i="1" dirty="0" err="1">
                <a:latin typeface="Times New Roman" pitchFamily="18" charset="0"/>
              </a:rPr>
              <a:t>його</a:t>
            </a:r>
            <a:r>
              <a:rPr lang="ru-RU" sz="3200" b="1" i="1" dirty="0">
                <a:latin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</a:rPr>
              <a:t>добробут</a:t>
            </a:r>
            <a:r>
              <a:rPr lang="ru-RU" sz="3200" b="1" i="1" dirty="0">
                <a:latin typeface="Times New Roman" pitchFamily="18" charset="0"/>
              </a:rPr>
              <a:t>, права та </a:t>
            </a:r>
            <a:r>
              <a:rPr lang="ru-RU" sz="3200" b="1" i="1" dirty="0" err="1">
                <a:latin typeface="Times New Roman" pitchFamily="18" charset="0"/>
              </a:rPr>
              <a:t>свободи</a:t>
            </a:r>
            <a:r>
              <a:rPr lang="ru-RU" sz="3200" b="1" i="1" dirty="0">
                <a:latin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</a:rPr>
              <a:t>кожної</a:t>
            </a:r>
            <a:r>
              <a:rPr lang="ru-RU" sz="3200" b="1" i="1" dirty="0">
                <a:latin typeface="Times New Roman" pitchFamily="18" charset="0"/>
              </a:rPr>
              <a:t> </a:t>
            </a:r>
          </a:p>
          <a:p>
            <a:pPr eaLnBrk="0" hangingPunct="0"/>
            <a:r>
              <a:rPr lang="ru-RU" sz="3200" b="1" i="1" dirty="0" err="1">
                <a:latin typeface="Times New Roman" pitchFamily="18" charset="0"/>
              </a:rPr>
              <a:t>людини</a:t>
            </a:r>
            <a:r>
              <a:rPr lang="ru-RU" sz="3200" b="1" i="1" dirty="0">
                <a:latin typeface="Times New Roman" pitchFamily="18" charset="0"/>
              </a:rPr>
              <a:t>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975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_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975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475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975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475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nimBg="1"/>
      <p:bldP spid="5" grpId="0" autoUpdateAnimBg="0"/>
      <p:bldP spid="6" grpId="0" animBg="1"/>
      <p:bldP spid="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27584" y="57531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ru-RU" sz="4400" b="1" i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Підсумки</a:t>
            </a:r>
            <a:r>
              <a:rPr lang="ru-RU" sz="44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референдуму: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4D4D4D"/>
              </a:buClr>
              <a:buBlip>
                <a:blip r:embed="rId4"/>
              </a:buBlip>
            </a:pPr>
            <a:r>
              <a:rPr lang="ru-RU" sz="2800" b="1" dirty="0" err="1"/>
              <a:t>засвідчено</a:t>
            </a:r>
            <a:r>
              <a:rPr lang="ru-RU" sz="2800" b="1" dirty="0"/>
              <a:t> </a:t>
            </a:r>
            <a:r>
              <a:rPr lang="ru-RU" sz="2800" b="1" dirty="0" err="1"/>
              <a:t>прагнення</a:t>
            </a:r>
            <a:r>
              <a:rPr lang="ru-RU" sz="2800" b="1" dirty="0"/>
              <a:t> народу бути </a:t>
            </a:r>
            <a:r>
              <a:rPr lang="ru-RU" sz="2800" b="1" dirty="0" err="1"/>
              <a:t>повноправним</a:t>
            </a:r>
            <a:r>
              <a:rPr lang="ru-RU" sz="2800" b="1" dirty="0"/>
              <a:t> господарем на </a:t>
            </a:r>
            <a:r>
              <a:rPr lang="ru-RU" sz="2800" b="1" dirty="0" err="1"/>
              <a:t>власній</a:t>
            </a:r>
            <a:r>
              <a:rPr lang="ru-RU" sz="2800" b="1" dirty="0"/>
              <a:t> </a:t>
            </a:r>
            <a:r>
              <a:rPr lang="ru-RU" sz="2800" b="1" dirty="0" err="1"/>
              <a:t>землі</a:t>
            </a:r>
            <a:r>
              <a:rPr lang="ru-RU" sz="2800" b="1" dirty="0"/>
              <a:t>, а не «</a:t>
            </a:r>
            <a:r>
              <a:rPr lang="ru-RU" sz="2800" b="1" dirty="0" err="1"/>
              <a:t>молодшим</a:t>
            </a:r>
            <a:r>
              <a:rPr lang="ru-RU" sz="2800" b="1" dirty="0"/>
              <a:t> братом», </a:t>
            </a:r>
            <a:r>
              <a:rPr lang="ru-RU" sz="2800" b="1" dirty="0" err="1"/>
              <a:t>частиною</a:t>
            </a:r>
            <a:r>
              <a:rPr lang="ru-RU" sz="2800" b="1" dirty="0"/>
              <a:t> </a:t>
            </a:r>
            <a:r>
              <a:rPr lang="ru-RU" sz="2800" b="1" dirty="0" err="1"/>
              <a:t>ще</a:t>
            </a:r>
            <a:r>
              <a:rPr lang="ru-RU" sz="2800" b="1" dirty="0"/>
              <a:t> </a:t>
            </a:r>
            <a:r>
              <a:rPr lang="ru-RU" sz="2800" b="1" dirty="0" err="1"/>
              <a:t>однієї</a:t>
            </a:r>
            <a:r>
              <a:rPr lang="ru-RU" sz="2800" b="1" dirty="0"/>
              <a:t> </a:t>
            </a:r>
            <a:r>
              <a:rPr lang="ru-RU" sz="2800" b="1" dirty="0" err="1"/>
              <a:t>імперії</a:t>
            </a:r>
            <a:r>
              <a:rPr lang="ru-RU" sz="2800" b="1" dirty="0"/>
              <a:t> </a:t>
            </a:r>
            <a:r>
              <a:rPr lang="ru-RU" sz="2800" b="1" dirty="0" err="1"/>
              <a:t>з</a:t>
            </a:r>
            <a:r>
              <a:rPr lang="ru-RU" sz="2800" b="1" dirty="0"/>
              <a:t> </a:t>
            </a:r>
            <a:r>
              <a:rPr lang="ru-RU" sz="2800" b="1" dirty="0" err="1"/>
              <a:t>новітнім</a:t>
            </a:r>
            <a:r>
              <a:rPr lang="ru-RU" sz="2800" b="1" dirty="0"/>
              <a:t> фасадом;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Blip>
                <a:blip r:embed="rId4"/>
              </a:buBlip>
            </a:pPr>
            <a:r>
              <a:rPr lang="ru-RU" sz="2800" b="1" dirty="0" err="1"/>
              <a:t>повноправне</a:t>
            </a:r>
            <a:r>
              <a:rPr lang="ru-RU" sz="2800" b="1" dirty="0"/>
              <a:t> </a:t>
            </a:r>
            <a:r>
              <a:rPr lang="ru-RU" sz="2800" b="1" dirty="0" err="1"/>
              <a:t>входження</a:t>
            </a:r>
            <a:r>
              <a:rPr lang="ru-RU" sz="2800" b="1" dirty="0"/>
              <a:t> </a:t>
            </a:r>
            <a:r>
              <a:rPr lang="ru-RU" sz="2800" b="1" dirty="0" err="1"/>
              <a:t>України</a:t>
            </a:r>
            <a:r>
              <a:rPr lang="ru-RU" sz="2800" b="1" dirty="0"/>
              <a:t> до </a:t>
            </a:r>
            <a:r>
              <a:rPr lang="ru-RU" sz="2800" b="1" dirty="0" err="1"/>
              <a:t>світового</a:t>
            </a:r>
            <a:r>
              <a:rPr lang="ru-RU" sz="2800" b="1" dirty="0"/>
              <a:t> </a:t>
            </a:r>
            <a:r>
              <a:rPr lang="ru-RU" sz="2800" b="1" dirty="0" err="1"/>
              <a:t>співтовариства</a:t>
            </a:r>
            <a:r>
              <a:rPr lang="ru-RU" sz="2800" b="1" dirty="0"/>
              <a:t> </a:t>
            </a:r>
            <a:r>
              <a:rPr lang="ru-RU" sz="2800" b="1" dirty="0" err="1"/>
              <a:t>вільних</a:t>
            </a:r>
            <a:r>
              <a:rPr lang="ru-RU" sz="2800" b="1" dirty="0"/>
              <a:t> держав;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Blip>
                <a:blip r:embed="rId4"/>
              </a:buBlip>
            </a:pPr>
            <a:r>
              <a:rPr lang="ru-RU" sz="2800" b="1" dirty="0"/>
              <a:t>початок </a:t>
            </a:r>
            <a:r>
              <a:rPr lang="ru-RU" sz="2800" b="1" dirty="0" err="1"/>
              <a:t>хвилі</a:t>
            </a:r>
            <a:r>
              <a:rPr lang="ru-RU" sz="2800" b="1" dirty="0"/>
              <a:t> дипломатичного </a:t>
            </a:r>
            <a:r>
              <a:rPr lang="ru-RU" sz="2800" b="1" dirty="0" err="1"/>
              <a:t>визнання</a:t>
            </a:r>
            <a:r>
              <a:rPr lang="ru-RU" sz="2800" b="1" dirty="0"/>
              <a:t> </a:t>
            </a:r>
            <a:r>
              <a:rPr lang="ru-RU" sz="2800" b="1" dirty="0" err="1"/>
              <a:t>України</a:t>
            </a:r>
            <a:r>
              <a:rPr lang="ru-RU" sz="2800" b="1" dirty="0"/>
              <a:t> як </a:t>
            </a:r>
            <a:r>
              <a:rPr lang="ru-RU" sz="2800" b="1" dirty="0" err="1"/>
              <a:t>незалежної</a:t>
            </a:r>
            <a:r>
              <a:rPr lang="ru-RU" sz="2800" b="1" dirty="0"/>
              <a:t> </a:t>
            </a:r>
            <a:r>
              <a:rPr lang="ru-RU" sz="2800" b="1" dirty="0" err="1"/>
              <a:t>держави</a:t>
            </a:r>
            <a:r>
              <a:rPr lang="ru-RU" sz="2800" b="1" dirty="0"/>
              <a:t>.</a:t>
            </a:r>
            <a:r>
              <a:rPr lang="ru-RU" sz="32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2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342900"/>
            <a:ext cx="8458200" cy="11049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1" strike="noStrike" kern="1200" cap="none" spc="0" normalizeH="0" baseline="0" noProof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Історичні уроки боротьби українського народу за свою незалежність:</a:t>
            </a:r>
            <a:endParaRPr kumimoji="0" lang="ru-RU" sz="4400" b="1" i="0" strike="noStrike" kern="1200" cap="none" spc="0" normalizeH="0" baseline="0" noProof="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132856"/>
            <a:ext cx="8496944" cy="3349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chemeClr val="tx2"/>
              </a:buClr>
              <a:buBlip>
                <a:blip r:embed="rId3"/>
              </a:buBlip>
            </a:pPr>
            <a:r>
              <a:rPr lang="ru-RU" sz="2400" dirty="0" err="1" smtClean="0"/>
              <a:t>необхідність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єдності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національно-патріотичних</a:t>
            </a:r>
            <a:r>
              <a:rPr lang="ru-RU" sz="2400" dirty="0" smtClean="0"/>
              <a:t> сил для </a:t>
            </a:r>
            <a:r>
              <a:rPr lang="ru-RU" sz="2400" dirty="0" err="1" smtClean="0"/>
              <a:t>досягнення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спільної</a:t>
            </a:r>
            <a:r>
              <a:rPr lang="ru-RU" sz="2400" dirty="0" smtClean="0"/>
              <a:t> мети - </a:t>
            </a:r>
            <a:r>
              <a:rPr lang="ru-RU" sz="2400" dirty="0" err="1" smtClean="0"/>
              <a:t>незалежності</a:t>
            </a:r>
            <a:r>
              <a:rPr lang="ru-RU" sz="2400" dirty="0" smtClean="0"/>
              <a:t>;</a:t>
            </a:r>
          </a:p>
          <a:p>
            <a:pPr>
              <a:lnSpc>
                <a:spcPct val="80000"/>
              </a:lnSpc>
              <a:buClr>
                <a:schemeClr val="tx2"/>
              </a:buClr>
              <a:buBlip>
                <a:blip r:embed="rId3"/>
              </a:buBlip>
            </a:pPr>
            <a:r>
              <a:rPr lang="ru-RU" sz="2400" dirty="0" err="1" smtClean="0"/>
              <a:t>необхідність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взаємних</a:t>
            </a:r>
            <a:r>
              <a:rPr lang="ru-RU" sz="2400" dirty="0" smtClean="0"/>
              <a:t> поступок, </a:t>
            </a:r>
            <a:r>
              <a:rPr lang="ru-RU" sz="2400" dirty="0" err="1" smtClean="0"/>
              <a:t>компромісів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національно-патріотичних</a:t>
            </a:r>
            <a:r>
              <a:rPr lang="ru-RU" sz="2400" dirty="0" smtClean="0"/>
              <a:t> сил, без </a:t>
            </a:r>
            <a:r>
              <a:rPr lang="ru-RU" sz="2400" dirty="0" err="1" smtClean="0"/>
              <a:t>чого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єдність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дій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неможлива</a:t>
            </a:r>
            <a:r>
              <a:rPr lang="ru-RU" sz="2400" dirty="0" smtClean="0"/>
              <a:t>;</a:t>
            </a:r>
          </a:p>
          <a:p>
            <a:pPr>
              <a:lnSpc>
                <a:spcPct val="80000"/>
              </a:lnSpc>
              <a:buClr>
                <a:schemeClr val="tx2"/>
              </a:buClr>
              <a:buBlip>
                <a:blip r:embed="rId3"/>
              </a:buBlip>
            </a:pPr>
            <a:r>
              <a:rPr lang="ru-RU" sz="2400" dirty="0" err="1" smtClean="0"/>
              <a:t>досягнення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неможливе</a:t>
            </a:r>
            <a:r>
              <a:rPr lang="ru-RU" sz="2400" dirty="0" smtClean="0"/>
              <a:t> без </a:t>
            </a:r>
            <a:r>
              <a:rPr lang="ru-RU" sz="2400" dirty="0" err="1" smtClean="0"/>
              <a:t>глибоких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соціально-економічних</a:t>
            </a:r>
            <a:r>
              <a:rPr lang="ru-RU" sz="2400" dirty="0" smtClean="0"/>
              <a:t> реформ,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відкриють</a:t>
            </a:r>
            <a:r>
              <a:rPr lang="ru-RU" sz="2400" dirty="0" smtClean="0"/>
              <a:t> перспективу </a:t>
            </a:r>
            <a:r>
              <a:rPr lang="ru-RU" sz="2400" dirty="0" err="1" smtClean="0"/>
              <a:t>покращання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маси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;</a:t>
            </a:r>
          </a:p>
          <a:p>
            <a:pPr>
              <a:lnSpc>
                <a:spcPct val="80000"/>
              </a:lnSpc>
              <a:buClr>
                <a:schemeClr val="tx2"/>
              </a:buClr>
              <a:buBlip>
                <a:blip r:embed="rId3"/>
              </a:buBlip>
            </a:pPr>
            <a:r>
              <a:rPr lang="ru-RU" sz="2400" dirty="0" err="1" smtClean="0"/>
              <a:t>необхідність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врахування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зовнішньополітичної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ситуації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домагання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підтримки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головними</a:t>
            </a:r>
            <a:r>
              <a:rPr lang="ru-RU" sz="2400" dirty="0" smtClean="0"/>
              <a:t> державами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RECSC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ltGray">
          <a:xfrm>
            <a:off x="3048000" y="304800"/>
            <a:ext cx="2895600" cy="838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kern="1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lass Gauge"/>
              </a:rPr>
              <a:t>Висновки</a:t>
            </a:r>
            <a:r>
              <a:rPr lang="ru-RU" sz="32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lass Gauge"/>
              </a:rPr>
              <a:t>: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1295400"/>
            <a:ext cx="9144000" cy="55626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uk-UA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Україна після здобуття незалежності стала на шлях демократичного розвитку. Вона стала членом Ради Безпеки Европи.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uk-UA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Україна є безядерною державою, що будує свої відносини з іншими державами на основі принципів рівноправності, взаімовигоди, невтручання у внутрішні справи інших держав.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uk-UA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В Україні здійснюються економічні реформи, які мають вивести країну з економічної кризи.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55576" y="5260430"/>
            <a:ext cx="8229600" cy="159757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838200" marR="0" lvl="0" indent="-838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normalizeH="0" baseline="0" noProof="0" dirty="0" smtClean="0">
                <a:ln>
                  <a:prstDash val="solid"/>
                </a:ln>
                <a:solidFill>
                  <a:schemeClr val="accent5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Спроба державного перевороту в СРСР 19 серпня 1991 р.</a:t>
            </a:r>
            <a:r>
              <a:rPr kumimoji="0" lang="en-US" sz="3200" b="1" i="0" u="none" strike="noStrike" kern="1200" normalizeH="0" baseline="0" noProof="0" dirty="0" smtClean="0">
                <a:ln>
                  <a:prstDash val="solid"/>
                </a:ln>
                <a:solidFill>
                  <a:schemeClr val="accent5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/>
            </a:r>
            <a:br>
              <a:rPr kumimoji="0" lang="en-US" sz="3200" b="1" i="0" u="none" strike="noStrike" kern="1200" normalizeH="0" baseline="0" noProof="0" dirty="0" smtClean="0">
                <a:ln>
                  <a:prstDash val="solid"/>
                </a:ln>
                <a:solidFill>
                  <a:schemeClr val="accent5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uk-UA" sz="3200" b="1" i="0" u="none" strike="noStrike" kern="1200" normalizeH="0" baseline="0" noProof="0" dirty="0" smtClean="0">
                <a:ln>
                  <a:prstDash val="solid"/>
                </a:ln>
                <a:solidFill>
                  <a:schemeClr val="accent5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ДКНС і Україна</a:t>
            </a:r>
            <a:endParaRPr kumimoji="0" lang="ru-RU" sz="3200" b="1" i="0" u="none" strike="noStrike" kern="1200" normalizeH="0" baseline="0" noProof="0" dirty="0">
              <a:ln>
                <a:prstDash val="solid"/>
              </a:ln>
              <a:solidFill>
                <a:schemeClr val="accent5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3" name="Picture 4" descr="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835696" y="1340768"/>
            <a:ext cx="6049962" cy="39576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0" y="1052736"/>
            <a:ext cx="17636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</a:t>
            </a: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</a:t>
            </a: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Ї</a:t>
            </a:r>
          </a:p>
          <a:p>
            <a:pPr algn="ctr"/>
            <a:endParaRPr lang="uk-UA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В</a:t>
            </a:r>
          </a:p>
          <a:p>
            <a:pPr algn="ctr"/>
            <a:endParaRPr lang="uk-UA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М</a:t>
            </a: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</a:t>
            </a: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серпень 1991р</a:t>
            </a:r>
            <a:r>
              <a:rPr lang="uk-UA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ctr"/>
            <a:endParaRPr lang="ru-RU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700808"/>
            <a:ext cx="2840037" cy="4826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Picture 2" descr="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00808"/>
            <a:ext cx="3865562" cy="4826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/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all" normalizeH="0" baseline="0" noProof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Проголошення незалежності України</a:t>
            </a:r>
            <a:endParaRPr kumimoji="0" lang="ru-RU" sz="4000" b="1" i="0" u="none" strike="noStrike" kern="1200" cap="all" normalizeH="0" baseline="0" noProof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3" name="Picture 3" descr="1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628800"/>
            <a:ext cx="5329155" cy="399686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smtClean="0">
                <a:ln>
                  <a:noFill/>
                </a:ln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Початок державотворчих процесів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143000"/>
            <a:ext cx="9144000" cy="5715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	    Наприкінці 1990 – початку 1991 р. внутрішньополітична обстановка СРСР значно загострилася.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	    17 березня 1991 року було призначено проведення Всесоюзного референдуму. Одне з питань було: “Чи вважаєте Ви необхідним збереження СРСР ?” Шість союзних республік відмовилися від проведення референдуму. Українці проголосували за державний суверенітет (80.2 %). Путч у Росії підштовхнув ВР УРСР до прийняття 24 серпня 1991 року Акту проголошення незалежності України та створення самостійної української держави – України. 1 грудня 1991 р. – референдум.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AD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0" y="0"/>
            <a:ext cx="7772400" cy="1295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Референдум </a:t>
            </a:r>
            <a:br>
              <a:rPr kumimoji="0" lang="uk-UA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uk-UA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17 березня 1991р.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412776"/>
            <a:ext cx="9144000" cy="5181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Загострення внутрішньополітичної ситуації в СРСР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17 березня 1991р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.-Призначено проведення Всесоюзного референдуму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Опитування населення УРСР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Результати референдуму свідчили про прагнення народу України до створення суверенної держави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899592" y="5373216"/>
            <a:ext cx="7772400" cy="134076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Arial Black" pitchFamily="34" charset="0"/>
                <a:ea typeface="+mj-ea"/>
                <a:cs typeface="+mj-cs"/>
              </a:rPr>
              <a:t>Зміни в настроях депутатів</a:t>
            </a:r>
            <a:endParaRPr kumimoji="0" lang="ru-RU" sz="44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295400"/>
            <a:ext cx="9144000" cy="4953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Зростання впливу на роботу Верховної Ради її Голови.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Опрацювання питання про запровадження власних грошей в Україні.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23 квітня 1991р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. - підписання </a:t>
            </a:r>
            <a:r>
              <a:rPr kumimoji="0" 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“Спільної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заяви про невідкладні заходи щодо стабілізації обстановки та подолання </a:t>
            </a:r>
            <a:r>
              <a:rPr kumimoji="0" 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кризи”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528" y="5426075"/>
            <a:ext cx="8458200" cy="14319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0">
                      <a:schemeClr val="accent5">
                        <a:shade val="30000"/>
                        <a:satMod val="115000"/>
                      </a:schemeClr>
                    </a:gs>
                    <a:gs pos="50000">
                      <a:schemeClr val="accent5">
                        <a:shade val="67500"/>
                        <a:satMod val="115000"/>
                      </a:schemeClr>
                    </a:gs>
                    <a:gs pos="100000">
                      <a:schemeClr val="accent5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Погіршення економічного становища у 1991р.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371600"/>
            <a:ext cx="9144000" cy="364157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Ухвалення нових законів та введення одноразових купонів не припиняють спаду виробництва в Україні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Перше півріччя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1991р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.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: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Нац. доход та продуктивність праці упали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на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8%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Промислові доходи знизилися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на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4%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Дефіцит державного бюджету складав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40млрд.крб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0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TS030007630</Template>
  <TotalTime>106</TotalTime>
  <Words>826</Words>
  <Application>Microsoft Office PowerPoint</Application>
  <PresentationFormat>Экран (4:3)</PresentationFormat>
  <Paragraphs>127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TS030007630</vt:lpstr>
      <vt:lpstr>Здобуття Україною незалежності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шаблон</dc:title>
  <dc:creator>Дмитрий Каленюк</dc:creator>
  <cp:lastModifiedBy>Дмитрий Каленюк</cp:lastModifiedBy>
  <cp:revision>29</cp:revision>
  <dcterms:created xsi:type="dcterms:W3CDTF">2014-05-18T13:50:54Z</dcterms:created>
  <dcterms:modified xsi:type="dcterms:W3CDTF">2014-05-18T15:37:11Z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TC300076309990</vt:lpwstr>
  </property>
</Properties>
</file>