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7032"/>
            <a:ext cx="9144000" cy="2232248"/>
          </a:xfrm>
        </p:spPr>
        <p:txBody>
          <a:bodyPr>
            <a:noAutofit/>
          </a:bodyPr>
          <a:lstStyle/>
          <a:p>
            <a:pPr algn="ctr"/>
            <a:r>
              <a:rPr lang="uk-UA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</a:t>
            </a:r>
            <a:r>
              <a:rPr lang="uk-UA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 УНР. Прийняття </a:t>
            </a:r>
            <a:r>
              <a:rPr lang="de-DE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Руденька Анастасія 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4"/>
            <a:ext cx="3456384" cy="3380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174"/>
            <a:ext cx="2664296" cy="3380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!!!</a:t>
            </a:r>
            <a:endParaRPr lang="uk-UA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3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проголошення незалежності </a:t>
            </a:r>
            <a:r>
              <a:rPr lang="uk-UA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УНР</a:t>
            </a:r>
            <a:endParaRPr lang="uk-UA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1484784"/>
            <a:ext cx="6012160" cy="5373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Однині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кого не залежною,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вільною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суверенною державою </a:t>
            </a:r>
            <a:r>
              <a:rPr lang="ru-RU" sz="3200" i="1" u="sng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2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народу». </a:t>
            </a:r>
            <a:endParaRPr lang="ru-RU" sz="3200" i="1" u="sng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передумовами</a:t>
            </a: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УНР </a:t>
            </a:r>
            <a:r>
              <a:rPr lang="ru-RU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віковічні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до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національно-визвольної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довготривала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антиукраїнська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імперського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центру;</a:t>
            </a:r>
          </a:p>
          <a:p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більшовицьких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endParaRPr lang="uk-UA" sz="2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0897"/>
            <a:ext cx="2808312" cy="228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808311" cy="225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b="1" i="1" dirty="0">
                <a:solidFill>
                  <a:srgbClr val="FFC000"/>
                </a:solidFill>
              </a:rPr>
              <a:t>Прийняття </a:t>
            </a:r>
            <a:r>
              <a:rPr lang="de-DE" b="1" i="1" dirty="0">
                <a:solidFill>
                  <a:srgbClr val="FFC000"/>
                </a:solidFill>
              </a:rPr>
              <a:t>IV </a:t>
            </a:r>
            <a:r>
              <a:rPr lang="uk-UA" b="1" i="1" dirty="0">
                <a:solidFill>
                  <a:srgbClr val="FFC000"/>
                </a:solidFill>
              </a:rPr>
              <a:t>Універсалу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r>
              <a:rPr lang="uk-UA" sz="2600" b="1" dirty="0" smtClean="0">
                <a:solidFill>
                  <a:srgbClr val="0070C0"/>
                </a:solidFill>
              </a:rPr>
              <a:t>Дата створення: </a:t>
            </a:r>
            <a:r>
              <a:rPr lang="ru-RU" sz="2600" dirty="0" smtClean="0"/>
              <a:t>9 (22)</a:t>
            </a:r>
            <a:r>
              <a:rPr lang="ru-RU" sz="2600" dirty="0"/>
              <a:t> </a:t>
            </a:r>
            <a:r>
              <a:rPr lang="ru-RU" sz="2600" dirty="0" err="1" smtClean="0"/>
              <a:t>січня</a:t>
            </a:r>
            <a:r>
              <a:rPr lang="ru-RU" sz="2600" dirty="0" smtClean="0"/>
              <a:t> </a:t>
            </a:r>
            <a:r>
              <a:rPr lang="ru-RU" sz="2600" dirty="0"/>
              <a:t>1918 </a:t>
            </a:r>
            <a:endParaRPr lang="ru-RU" sz="2600" dirty="0" smtClean="0"/>
          </a:p>
          <a:p>
            <a:r>
              <a:rPr lang="ru-RU" sz="2600" dirty="0" smtClean="0"/>
              <a:t>Тест </a:t>
            </a:r>
            <a:r>
              <a:rPr lang="uk-UA" sz="2600" dirty="0" smtClean="0"/>
              <a:t>було</a:t>
            </a:r>
            <a:r>
              <a:rPr lang="ru-RU" sz="2600" dirty="0" smtClean="0"/>
              <a:t> </a:t>
            </a:r>
            <a:r>
              <a:rPr lang="uk-UA" sz="2600" dirty="0" smtClean="0"/>
              <a:t>розроблено</a:t>
            </a:r>
            <a:r>
              <a:rPr lang="ru-RU" sz="2600" dirty="0" smtClean="0"/>
              <a:t> </a:t>
            </a:r>
            <a:r>
              <a:rPr lang="ru-RU" sz="2600" dirty="0"/>
              <a:t>на </a:t>
            </a:r>
            <a:r>
              <a:rPr lang="uk-UA" sz="2600" noProof="1" smtClean="0"/>
              <a:t>основі</a:t>
            </a:r>
            <a:r>
              <a:rPr lang="ru-RU" sz="2600" dirty="0" smtClean="0"/>
              <a:t> </a:t>
            </a:r>
            <a:r>
              <a:rPr lang="ru-RU" sz="2600" dirty="0"/>
              <a:t>проектів </a:t>
            </a:r>
            <a:r>
              <a:rPr lang="ru-RU" sz="2600" dirty="0">
                <a:solidFill>
                  <a:srgbClr val="0070C0"/>
                </a:solidFill>
              </a:rPr>
              <a:t>Михайла Грушевського, Володимира Винниченка, М. Шаповала.</a:t>
            </a:r>
            <a:endParaRPr lang="ru-RU" sz="2600" dirty="0" smtClean="0">
              <a:solidFill>
                <a:srgbClr val="0070C0"/>
              </a:solidFill>
            </a:endParaRPr>
          </a:p>
          <a:p>
            <a:endParaRPr lang="uk-UA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97025"/>
            <a:ext cx="1872208" cy="291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7025"/>
            <a:ext cx="1847850" cy="29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7025"/>
            <a:ext cx="2136920" cy="29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97026"/>
            <a:ext cx="1872208" cy="29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</a:t>
            </a:r>
            <a:r>
              <a:rPr lang="de-DE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у зовнішньополітичній сфері: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 ставив за обов'язок уряду довести до кінця переговори з Центральними державами й укласти мир;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Декларував прагнення до дружніх стосунків із сусідами України - Росією, Австро-Угорщиною, Туреччиною та іншими країнами;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аграрній сфері: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проголошувалася націоналізація усіх природних ресурсів, ліквідація права власності на землю;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передача селянам землі без викупу до початку весняних робіт;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C000"/>
                </a:solidFill>
              </a:rPr>
              <a:t>Основні </a:t>
            </a:r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uk-UA" b="1" i="1" dirty="0">
                <a:solidFill>
                  <a:srgbClr val="FFC000"/>
                </a:solidFill>
              </a:rPr>
              <a:t> </a:t>
            </a:r>
            <a:r>
              <a:rPr lang="de-DE" b="1" i="1" dirty="0">
                <a:solidFill>
                  <a:srgbClr val="FFC000"/>
                </a:solidFill>
              </a:rPr>
              <a:t>IV </a:t>
            </a:r>
            <a:r>
              <a:rPr lang="uk-UA" b="1" i="1" dirty="0">
                <a:solidFill>
                  <a:srgbClr val="FFC000"/>
                </a:solidFill>
              </a:rPr>
              <a:t>Універсалу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442520" cy="4997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у сфері промисловості</a:t>
            </a: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боротьба з безробіттям;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соціальної допомоги безробітним, потерпілим від війни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у військовій сфері</a:t>
            </a:r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проголошувався намір після закінчення війни демобілізувати армію і замінити її народною міліцією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у </a:t>
            </a:r>
            <a:r>
              <a:rPr lang="ru-RU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проголошувалося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над банками;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у </a:t>
            </a:r>
            <a:r>
              <a:rPr lang="ru-RU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підтверджувалося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національно-персональну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національно-територіальну автономію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07826"/>
            <a:ext cx="8568952" cy="33409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день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Рада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про </a:t>
            </a:r>
            <a:r>
              <a:rPr lang="ru-RU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національно-територіальну</a:t>
            </a:r>
            <a:r>
              <a:rPr lang="ru-RU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визнавалося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євреями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поляками;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чехи,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молдавани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греки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зберуть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тис.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8794"/>
            <a:ext cx="3306438" cy="189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48794"/>
            <a:ext cx="3312368" cy="189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C000"/>
                </a:solidFill>
              </a:rPr>
              <a:t>Наслідки</a:t>
            </a:r>
            <a:endParaRPr lang="uk-UA" sz="54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784976" cy="3312368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самостійної української держави – втілення мрій і боротьби багатьох поколінь;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розв'язувати нагальні соціально-економічні питання , не очікуючи на новий демократичний устрій Росії ( 9 – 15 січня були прийняті закони про національно-персональну автономію, 8-годинний робочий день, земельний закон тощо)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 ведення переговорів з іншими державами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3672408" cy="1657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94126"/>
            <a:ext cx="19442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0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FFC000"/>
                </a:solidFill>
              </a:rPr>
              <a:t>Підсумки </a:t>
            </a:r>
            <a:endParaRPr lang="uk-UA" sz="60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532859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IV </a:t>
            </a:r>
            <a:r>
              <a:rPr lang="ru-RU" dirty="0" err="1" smtClean="0"/>
              <a:t>Універсал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проголошено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пізно</a:t>
            </a:r>
            <a:r>
              <a:rPr lang="ru-RU" dirty="0"/>
              <a:t>, коли </a:t>
            </a:r>
            <a:r>
              <a:rPr lang="ru-RU" dirty="0" err="1"/>
              <a:t>кульмінаційний</a:t>
            </a:r>
            <a:r>
              <a:rPr lang="ru-RU" dirty="0"/>
              <a:t> момент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пройдений</a:t>
            </a:r>
            <a:r>
              <a:rPr lang="ru-RU" dirty="0"/>
              <a:t>. На початку 1918 р. УЦР </a:t>
            </a:r>
            <a:r>
              <a:rPr lang="ru-RU" dirty="0" err="1"/>
              <a:t>втрачала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за </a:t>
            </a:r>
            <a:r>
              <a:rPr lang="ru-RU" dirty="0" err="1"/>
              <a:t>позицією</a:t>
            </a:r>
            <a:r>
              <a:rPr lang="ru-RU" dirty="0"/>
              <a:t> -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Посилювалася</a:t>
            </a:r>
            <a:r>
              <a:rPr lang="ru-RU" dirty="0"/>
              <a:t> </a:t>
            </a:r>
            <a:r>
              <a:rPr lang="ru-RU" dirty="0" err="1"/>
              <a:t>зневіра</a:t>
            </a:r>
            <a:r>
              <a:rPr lang="ru-RU" dirty="0"/>
              <a:t> народу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УЦР </a:t>
            </a:r>
            <a:r>
              <a:rPr lang="ru-RU" dirty="0" err="1"/>
              <a:t>розв'язати</a:t>
            </a:r>
            <a:r>
              <a:rPr lang="ru-RU" dirty="0"/>
              <a:t> </a:t>
            </a:r>
            <a:r>
              <a:rPr lang="ru-RU" dirty="0" err="1"/>
              <a:t>нагальні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брали гору над </a:t>
            </a:r>
            <a:r>
              <a:rPr lang="ru-RU" dirty="0" err="1"/>
              <a:t>національними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803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0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C000"/>
                </a:solidFill>
              </a:rPr>
              <a:t>Запам'ятай</a:t>
            </a:r>
            <a:r>
              <a:rPr lang="ru-RU" sz="5400" b="1" i="1" dirty="0" smtClean="0">
                <a:solidFill>
                  <a:srgbClr val="FFC000"/>
                </a:solidFill>
              </a:rPr>
              <a:t>!</a:t>
            </a:r>
            <a:endParaRPr lang="uk-UA" sz="54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069160"/>
          </a:xfrm>
        </p:spPr>
        <p:txBody>
          <a:bodyPr/>
          <a:lstStyle/>
          <a:p>
            <a:r>
              <a:rPr lang="uk-UA" b="1" i="1" dirty="0">
                <a:solidFill>
                  <a:srgbClr val="FFC000"/>
                </a:solidFill>
              </a:rPr>
              <a:t>Суверенітет</a:t>
            </a:r>
            <a:r>
              <a:rPr lang="uk-UA" i="1" dirty="0"/>
              <a:t> — верховенство, повнота і зовнішня незалежність державної влади, які виявляються у відповідних формах будови та внутрішньої і зовнішньополітичної діяльності держави</a:t>
            </a:r>
            <a:r>
              <a:rPr lang="uk-UA" i="1" dirty="0" smtClean="0"/>
              <a:t>.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9 (22) січня 1918 р. </a:t>
            </a:r>
            <a:r>
              <a:rPr lang="uk-UA" i="1" dirty="0" smtClean="0"/>
              <a:t>– проголошення  </a:t>
            </a:r>
            <a:r>
              <a:rPr lang="de-DE" i="1" dirty="0" smtClean="0"/>
              <a:t>IV </a:t>
            </a:r>
            <a:r>
              <a:rPr lang="uk-UA" i="1" dirty="0" smtClean="0"/>
              <a:t>Універсалу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Основне положення </a:t>
            </a:r>
            <a:r>
              <a:rPr lang="de-DE" b="1" i="1" dirty="0">
                <a:solidFill>
                  <a:srgbClr val="FFC000"/>
                </a:solidFill>
              </a:rPr>
              <a:t>IV </a:t>
            </a:r>
            <a:r>
              <a:rPr lang="uk-UA" b="1" i="1" dirty="0">
                <a:solidFill>
                  <a:srgbClr val="FFC000"/>
                </a:solidFill>
              </a:rPr>
              <a:t>Універсалу </a:t>
            </a:r>
            <a:r>
              <a:rPr lang="uk-UA" b="1" i="1" dirty="0" smtClean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r>
              <a:rPr lang="uk-UA" i="1" dirty="0" smtClean="0"/>
              <a:t>    проголошення УНР самостійною , незалежною ,                   вільною , суверенною державою .</a:t>
            </a:r>
          </a:p>
          <a:p>
            <a:endParaRPr lang="uk-UA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0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475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Проголошення незалежності УНР. Прийняття IV Універсалу.</vt:lpstr>
      <vt:lpstr>Передумови проголошення незалежності УНР</vt:lpstr>
      <vt:lpstr> Прийняття IV Універсалу</vt:lpstr>
      <vt:lpstr>Основні положення IV Універсалу </vt:lpstr>
      <vt:lpstr>Основні положення IV Універсалу </vt:lpstr>
      <vt:lpstr>Закон про національно-територіальну автономію</vt:lpstr>
      <vt:lpstr>Наслідки</vt:lpstr>
      <vt:lpstr>Підсумки </vt:lpstr>
      <vt:lpstr>Запам'ятай!</vt:lpstr>
      <vt:lpstr>Дякую за увагу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Проголошення незалежності УНР. Прийняття IV Універсалу.</dc:title>
  <dc:creator>Лариса</dc:creator>
  <cp:lastModifiedBy>Лариса</cp:lastModifiedBy>
  <cp:revision>10</cp:revision>
  <dcterms:created xsi:type="dcterms:W3CDTF">2013-11-09T15:54:58Z</dcterms:created>
  <dcterms:modified xsi:type="dcterms:W3CDTF">2013-11-09T17:33:17Z</dcterms:modified>
</cp:coreProperties>
</file>